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Default Extension="png" ContentType="image/png"/>
  <Override PartName="/ppt/notesSlides/notesSlide1.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52" r:id="rId1"/>
  </p:sldMasterIdLst>
  <p:notesMasterIdLst>
    <p:notesMasterId r:id="rId18"/>
  </p:notesMasterIdLst>
  <p:handoutMasterIdLst>
    <p:handoutMasterId r:id="rId19"/>
  </p:handoutMasterIdLst>
  <p:sldIdLst>
    <p:sldId id="257" r:id="rId2"/>
    <p:sldId id="259" r:id="rId3"/>
    <p:sldId id="282" r:id="rId4"/>
    <p:sldId id="281" r:id="rId5"/>
    <p:sldId id="284" r:id="rId6"/>
    <p:sldId id="283" r:id="rId7"/>
    <p:sldId id="261" r:id="rId8"/>
    <p:sldId id="285" r:id="rId9"/>
    <p:sldId id="262" r:id="rId10"/>
    <p:sldId id="266" r:id="rId11"/>
    <p:sldId id="267" r:id="rId12"/>
    <p:sldId id="270" r:id="rId13"/>
    <p:sldId id="272" r:id="rId14"/>
    <p:sldId id="274" r:id="rId15"/>
    <p:sldId id="279" r:id="rId16"/>
    <p:sldId id="286" r:id="rId17"/>
  </p:sldIdLst>
  <p:sldSz cx="9144000" cy="6858000" type="screen4x3"/>
  <p:notesSz cx="6797675" cy="9926638"/>
  <p:defaultTextStyle>
    <a:defPPr>
      <a:defRPr lang="it-IT"/>
    </a:defPPr>
    <a:lvl1pPr algn="l" rtl="0" fontAlgn="base">
      <a:spcBef>
        <a:spcPct val="0"/>
      </a:spcBef>
      <a:spcAft>
        <a:spcPct val="0"/>
      </a:spcAft>
      <a:defRPr u="sng" kern="1200">
        <a:solidFill>
          <a:schemeClr val="tx1"/>
        </a:solidFill>
        <a:latin typeface="Arial" charset="0"/>
        <a:ea typeface="+mn-ea"/>
        <a:cs typeface="+mn-cs"/>
      </a:defRPr>
    </a:lvl1pPr>
    <a:lvl2pPr marL="457200" algn="l" rtl="0" fontAlgn="base">
      <a:spcBef>
        <a:spcPct val="0"/>
      </a:spcBef>
      <a:spcAft>
        <a:spcPct val="0"/>
      </a:spcAft>
      <a:defRPr u="sng" kern="1200">
        <a:solidFill>
          <a:schemeClr val="tx1"/>
        </a:solidFill>
        <a:latin typeface="Arial" charset="0"/>
        <a:ea typeface="+mn-ea"/>
        <a:cs typeface="+mn-cs"/>
      </a:defRPr>
    </a:lvl2pPr>
    <a:lvl3pPr marL="914400" algn="l" rtl="0" fontAlgn="base">
      <a:spcBef>
        <a:spcPct val="0"/>
      </a:spcBef>
      <a:spcAft>
        <a:spcPct val="0"/>
      </a:spcAft>
      <a:defRPr u="sng" kern="1200">
        <a:solidFill>
          <a:schemeClr val="tx1"/>
        </a:solidFill>
        <a:latin typeface="Arial" charset="0"/>
        <a:ea typeface="+mn-ea"/>
        <a:cs typeface="+mn-cs"/>
      </a:defRPr>
    </a:lvl3pPr>
    <a:lvl4pPr marL="1371600" algn="l" rtl="0" fontAlgn="base">
      <a:spcBef>
        <a:spcPct val="0"/>
      </a:spcBef>
      <a:spcAft>
        <a:spcPct val="0"/>
      </a:spcAft>
      <a:defRPr u="sng" kern="1200">
        <a:solidFill>
          <a:schemeClr val="tx1"/>
        </a:solidFill>
        <a:latin typeface="Arial" charset="0"/>
        <a:ea typeface="+mn-ea"/>
        <a:cs typeface="+mn-cs"/>
      </a:defRPr>
    </a:lvl4pPr>
    <a:lvl5pPr marL="1828800" algn="l" rtl="0" fontAlgn="base">
      <a:spcBef>
        <a:spcPct val="0"/>
      </a:spcBef>
      <a:spcAft>
        <a:spcPct val="0"/>
      </a:spcAft>
      <a:defRPr u="sng" kern="1200">
        <a:solidFill>
          <a:schemeClr val="tx1"/>
        </a:solidFill>
        <a:latin typeface="Arial" charset="0"/>
        <a:ea typeface="+mn-ea"/>
        <a:cs typeface="+mn-cs"/>
      </a:defRPr>
    </a:lvl5pPr>
    <a:lvl6pPr marL="2286000" algn="l" defTabSz="914400" rtl="0" eaLnBrk="1" latinLnBrk="0" hangingPunct="1">
      <a:defRPr u="sng" kern="1200">
        <a:solidFill>
          <a:schemeClr val="tx1"/>
        </a:solidFill>
        <a:latin typeface="Arial" charset="0"/>
        <a:ea typeface="+mn-ea"/>
        <a:cs typeface="+mn-cs"/>
      </a:defRPr>
    </a:lvl6pPr>
    <a:lvl7pPr marL="2743200" algn="l" defTabSz="914400" rtl="0" eaLnBrk="1" latinLnBrk="0" hangingPunct="1">
      <a:defRPr u="sng" kern="1200">
        <a:solidFill>
          <a:schemeClr val="tx1"/>
        </a:solidFill>
        <a:latin typeface="Arial" charset="0"/>
        <a:ea typeface="+mn-ea"/>
        <a:cs typeface="+mn-cs"/>
      </a:defRPr>
    </a:lvl7pPr>
    <a:lvl8pPr marL="3200400" algn="l" defTabSz="914400" rtl="0" eaLnBrk="1" latinLnBrk="0" hangingPunct="1">
      <a:defRPr u="sng" kern="1200">
        <a:solidFill>
          <a:schemeClr val="tx1"/>
        </a:solidFill>
        <a:latin typeface="Arial" charset="0"/>
        <a:ea typeface="+mn-ea"/>
        <a:cs typeface="+mn-cs"/>
      </a:defRPr>
    </a:lvl8pPr>
    <a:lvl9pPr marL="3657600" algn="l" defTabSz="914400" rtl="0" eaLnBrk="1" latinLnBrk="0" hangingPunct="1">
      <a:defRPr u="sng"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D8E7B"/>
    <a:srgbClr val="FF3300"/>
    <a:srgbClr val="F4F0EC"/>
    <a:srgbClr val="FFFFFF"/>
    <a:srgbClr val="5F5F5F"/>
    <a:srgbClr val="4D4D4D"/>
    <a:srgbClr val="BB2D3F"/>
    <a:srgbClr val="A50021"/>
    <a:srgbClr val="CC0000"/>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5730" autoAdjust="0"/>
    <p:restoredTop sz="94545" autoAdjust="0"/>
  </p:normalViewPr>
  <p:slideViewPr>
    <p:cSldViewPr snapToGrid="0">
      <p:cViewPr>
        <p:scale>
          <a:sx n="70" d="100"/>
          <a:sy n="70" d="100"/>
        </p:scale>
        <p:origin x="-750" y="-8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78" d="100"/>
          <a:sy n="78" d="100"/>
        </p:scale>
        <p:origin x="-3978" y="-90"/>
      </p:cViewPr>
      <p:guideLst>
        <p:guide orient="horz" pos="3127"/>
        <p:guide pos="214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314" name="Rectangle 2"/>
          <p:cNvSpPr>
            <a:spLocks noGrp="1" noChangeArrowheads="1"/>
          </p:cNvSpPr>
          <p:nvPr>
            <p:ph type="hdr" sz="quarter"/>
          </p:nvPr>
        </p:nvSpPr>
        <p:spPr bwMode="auto">
          <a:xfrm>
            <a:off x="0" y="0"/>
            <a:ext cx="2946400" cy="496888"/>
          </a:xfrm>
          <a:prstGeom prst="rect">
            <a:avLst/>
          </a:prstGeom>
          <a:noFill/>
          <a:ln w="9525">
            <a:noFill/>
            <a:miter lim="800000"/>
            <a:headEnd/>
            <a:tailEnd/>
          </a:ln>
          <a:effectLst/>
        </p:spPr>
        <p:txBody>
          <a:bodyPr vert="horz" wrap="square" lIns="92702" tIns="46351" rIns="92702" bIns="46351" numCol="1" anchor="t" anchorCtr="0" compatLnSpc="1">
            <a:prstTxWarp prst="textNoShape">
              <a:avLst/>
            </a:prstTxWarp>
          </a:bodyPr>
          <a:lstStyle>
            <a:lvl1pPr defTabSz="927100">
              <a:defRPr sz="1200" u="none"/>
            </a:lvl1pPr>
          </a:lstStyle>
          <a:p>
            <a:pPr>
              <a:defRPr/>
            </a:pPr>
            <a:endParaRPr lang="it-IT"/>
          </a:p>
        </p:txBody>
      </p:sp>
      <p:sp>
        <p:nvSpPr>
          <p:cNvPr id="13315" name="Rectangle 3"/>
          <p:cNvSpPr>
            <a:spLocks noGrp="1" noChangeArrowheads="1"/>
          </p:cNvSpPr>
          <p:nvPr>
            <p:ph type="dt" sz="quarter" idx="1"/>
          </p:nvPr>
        </p:nvSpPr>
        <p:spPr bwMode="auto">
          <a:xfrm>
            <a:off x="3849688" y="0"/>
            <a:ext cx="2946400" cy="496888"/>
          </a:xfrm>
          <a:prstGeom prst="rect">
            <a:avLst/>
          </a:prstGeom>
          <a:noFill/>
          <a:ln w="9525">
            <a:noFill/>
            <a:miter lim="800000"/>
            <a:headEnd/>
            <a:tailEnd/>
          </a:ln>
          <a:effectLst/>
        </p:spPr>
        <p:txBody>
          <a:bodyPr vert="horz" wrap="square" lIns="92702" tIns="46351" rIns="92702" bIns="46351" numCol="1" anchor="t" anchorCtr="0" compatLnSpc="1">
            <a:prstTxWarp prst="textNoShape">
              <a:avLst/>
            </a:prstTxWarp>
          </a:bodyPr>
          <a:lstStyle>
            <a:lvl1pPr algn="r" defTabSz="927100">
              <a:defRPr sz="1200" u="none"/>
            </a:lvl1pPr>
          </a:lstStyle>
          <a:p>
            <a:pPr>
              <a:defRPr/>
            </a:pPr>
            <a:endParaRPr lang="it-IT"/>
          </a:p>
        </p:txBody>
      </p:sp>
      <p:sp>
        <p:nvSpPr>
          <p:cNvPr id="13316" name="Rectangle 4"/>
          <p:cNvSpPr>
            <a:spLocks noGrp="1" noChangeArrowheads="1"/>
          </p:cNvSpPr>
          <p:nvPr>
            <p:ph type="ftr" sz="quarter" idx="2"/>
          </p:nvPr>
        </p:nvSpPr>
        <p:spPr bwMode="auto">
          <a:xfrm>
            <a:off x="0" y="9428163"/>
            <a:ext cx="2946400" cy="496887"/>
          </a:xfrm>
          <a:prstGeom prst="rect">
            <a:avLst/>
          </a:prstGeom>
          <a:noFill/>
          <a:ln w="9525">
            <a:noFill/>
            <a:miter lim="800000"/>
            <a:headEnd/>
            <a:tailEnd/>
          </a:ln>
          <a:effectLst/>
        </p:spPr>
        <p:txBody>
          <a:bodyPr vert="horz" wrap="square" lIns="92702" tIns="46351" rIns="92702" bIns="46351" numCol="1" anchor="b" anchorCtr="0" compatLnSpc="1">
            <a:prstTxWarp prst="textNoShape">
              <a:avLst/>
            </a:prstTxWarp>
          </a:bodyPr>
          <a:lstStyle>
            <a:lvl1pPr defTabSz="927100">
              <a:defRPr sz="1200" u="none"/>
            </a:lvl1pPr>
          </a:lstStyle>
          <a:p>
            <a:pPr>
              <a:defRPr/>
            </a:pPr>
            <a:endParaRPr lang="it-IT"/>
          </a:p>
        </p:txBody>
      </p:sp>
      <p:sp>
        <p:nvSpPr>
          <p:cNvPr id="13317" name="Rectangle 5"/>
          <p:cNvSpPr>
            <a:spLocks noGrp="1" noChangeArrowheads="1"/>
          </p:cNvSpPr>
          <p:nvPr>
            <p:ph type="sldNum" sz="quarter" idx="3"/>
          </p:nvPr>
        </p:nvSpPr>
        <p:spPr bwMode="auto">
          <a:xfrm>
            <a:off x="3849688" y="9428163"/>
            <a:ext cx="2946400" cy="496887"/>
          </a:xfrm>
          <a:prstGeom prst="rect">
            <a:avLst/>
          </a:prstGeom>
          <a:noFill/>
          <a:ln w="9525">
            <a:noFill/>
            <a:miter lim="800000"/>
            <a:headEnd/>
            <a:tailEnd/>
          </a:ln>
          <a:effectLst/>
        </p:spPr>
        <p:txBody>
          <a:bodyPr vert="horz" wrap="square" lIns="92702" tIns="46351" rIns="92702" bIns="46351" numCol="1" anchor="b" anchorCtr="0" compatLnSpc="1">
            <a:prstTxWarp prst="textNoShape">
              <a:avLst/>
            </a:prstTxWarp>
          </a:bodyPr>
          <a:lstStyle>
            <a:lvl1pPr algn="r" defTabSz="927100">
              <a:defRPr sz="1200" u="none"/>
            </a:lvl1pPr>
          </a:lstStyle>
          <a:p>
            <a:pPr>
              <a:defRPr/>
            </a:pPr>
            <a:fld id="{C515ED97-42E7-4C07-A633-3BCE74ED8DF0}" type="slidenum">
              <a:rPr lang="it-IT"/>
              <a:pPr>
                <a:defRPr/>
              </a:pPr>
              <a:t>‹N›</a:t>
            </a:fld>
            <a:endParaRPr lang="it-IT"/>
          </a:p>
        </p:txBody>
      </p:sp>
    </p:spTree>
    <p:extLst>
      <p:ext uri="{BB962C8B-B14F-4D97-AF65-F5344CB8AC3E}">
        <p14:creationId xmlns="" xmlns:p14="http://schemas.microsoft.com/office/powerpoint/2010/main" val="272784669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42" name="Rectangle 2"/>
          <p:cNvSpPr>
            <a:spLocks noGrp="1" noChangeArrowheads="1"/>
          </p:cNvSpPr>
          <p:nvPr>
            <p:ph type="hdr" sz="quarter"/>
          </p:nvPr>
        </p:nvSpPr>
        <p:spPr bwMode="auto">
          <a:xfrm>
            <a:off x="0" y="0"/>
            <a:ext cx="2946400" cy="496888"/>
          </a:xfrm>
          <a:prstGeom prst="rect">
            <a:avLst/>
          </a:prstGeom>
          <a:noFill/>
          <a:ln w="9525">
            <a:noFill/>
            <a:miter lim="800000"/>
            <a:headEnd/>
            <a:tailEnd/>
          </a:ln>
          <a:effectLst/>
        </p:spPr>
        <p:txBody>
          <a:bodyPr vert="horz" wrap="square" lIns="92702" tIns="46351" rIns="92702" bIns="46351" numCol="1" anchor="t" anchorCtr="0" compatLnSpc="1">
            <a:prstTxWarp prst="textNoShape">
              <a:avLst/>
            </a:prstTxWarp>
          </a:bodyPr>
          <a:lstStyle>
            <a:lvl1pPr defTabSz="927100">
              <a:defRPr sz="1200" u="none"/>
            </a:lvl1pPr>
          </a:lstStyle>
          <a:p>
            <a:pPr>
              <a:defRPr/>
            </a:pPr>
            <a:endParaRPr lang="it-IT"/>
          </a:p>
        </p:txBody>
      </p:sp>
      <p:sp>
        <p:nvSpPr>
          <p:cNvPr id="10243" name="Rectangle 3"/>
          <p:cNvSpPr>
            <a:spLocks noGrp="1" noChangeArrowheads="1"/>
          </p:cNvSpPr>
          <p:nvPr>
            <p:ph type="dt" idx="1"/>
          </p:nvPr>
        </p:nvSpPr>
        <p:spPr bwMode="auto">
          <a:xfrm>
            <a:off x="3849688" y="0"/>
            <a:ext cx="2946400" cy="496888"/>
          </a:xfrm>
          <a:prstGeom prst="rect">
            <a:avLst/>
          </a:prstGeom>
          <a:noFill/>
          <a:ln w="9525">
            <a:noFill/>
            <a:miter lim="800000"/>
            <a:headEnd/>
            <a:tailEnd/>
          </a:ln>
          <a:effectLst/>
        </p:spPr>
        <p:txBody>
          <a:bodyPr vert="horz" wrap="square" lIns="92702" tIns="46351" rIns="92702" bIns="46351" numCol="1" anchor="t" anchorCtr="0" compatLnSpc="1">
            <a:prstTxWarp prst="textNoShape">
              <a:avLst/>
            </a:prstTxWarp>
          </a:bodyPr>
          <a:lstStyle>
            <a:lvl1pPr algn="r" defTabSz="927100">
              <a:defRPr sz="1200" u="none"/>
            </a:lvl1pPr>
          </a:lstStyle>
          <a:p>
            <a:pPr>
              <a:defRPr/>
            </a:pPr>
            <a:endParaRPr lang="it-IT"/>
          </a:p>
        </p:txBody>
      </p:sp>
      <p:sp>
        <p:nvSpPr>
          <p:cNvPr id="13316" name="Rectangle 4"/>
          <p:cNvSpPr>
            <a:spLocks noGrp="1" noRot="1" noChangeAspect="1" noChangeArrowheads="1" noTextEdit="1"/>
          </p:cNvSpPr>
          <p:nvPr>
            <p:ph type="sldImg" idx="2"/>
          </p:nvPr>
        </p:nvSpPr>
        <p:spPr bwMode="auto">
          <a:xfrm>
            <a:off x="917575" y="744538"/>
            <a:ext cx="4964113" cy="3722687"/>
          </a:xfrm>
          <a:prstGeom prst="rect">
            <a:avLst/>
          </a:prstGeom>
          <a:noFill/>
          <a:ln w="9525">
            <a:solidFill>
              <a:srgbClr val="000000"/>
            </a:solidFill>
            <a:miter lim="800000"/>
            <a:headEnd/>
            <a:tailEnd/>
          </a:ln>
        </p:spPr>
      </p:sp>
      <p:sp>
        <p:nvSpPr>
          <p:cNvPr id="10245" name="Rectangle 5"/>
          <p:cNvSpPr>
            <a:spLocks noGrp="1" noChangeArrowheads="1"/>
          </p:cNvSpPr>
          <p:nvPr>
            <p:ph type="body" sz="quarter" idx="3"/>
          </p:nvPr>
        </p:nvSpPr>
        <p:spPr bwMode="auto">
          <a:xfrm>
            <a:off x="681038" y="4714875"/>
            <a:ext cx="5435600" cy="4467225"/>
          </a:xfrm>
          <a:prstGeom prst="rect">
            <a:avLst/>
          </a:prstGeom>
          <a:noFill/>
          <a:ln w="9525">
            <a:noFill/>
            <a:miter lim="800000"/>
            <a:headEnd/>
            <a:tailEnd/>
          </a:ln>
          <a:effectLst/>
        </p:spPr>
        <p:txBody>
          <a:bodyPr vert="horz" wrap="square" lIns="92702" tIns="46351" rIns="92702" bIns="46351" numCol="1" anchor="t" anchorCtr="0" compatLnSpc="1">
            <a:prstTxWarp prst="textNoShape">
              <a:avLst/>
            </a:prstTxWarp>
          </a:bodyPr>
          <a:lstStyle/>
          <a:p>
            <a:pPr lvl="0"/>
            <a:r>
              <a:rPr lang="it-IT" noProof="0" smtClean="0"/>
              <a:t>Fare clic per modificare gli stili del testo dello schema</a:t>
            </a:r>
          </a:p>
          <a:p>
            <a:pPr lvl="1"/>
            <a:r>
              <a:rPr lang="it-IT" noProof="0" smtClean="0"/>
              <a:t>Secondo livello</a:t>
            </a:r>
          </a:p>
          <a:p>
            <a:pPr lvl="2"/>
            <a:r>
              <a:rPr lang="it-IT" noProof="0" smtClean="0"/>
              <a:t>Terzo livello</a:t>
            </a:r>
          </a:p>
          <a:p>
            <a:pPr lvl="3"/>
            <a:r>
              <a:rPr lang="it-IT" noProof="0" smtClean="0"/>
              <a:t>Quarto livello</a:t>
            </a:r>
          </a:p>
          <a:p>
            <a:pPr lvl="4"/>
            <a:r>
              <a:rPr lang="it-IT" noProof="0" smtClean="0"/>
              <a:t>Quinto livello</a:t>
            </a:r>
          </a:p>
        </p:txBody>
      </p:sp>
      <p:sp>
        <p:nvSpPr>
          <p:cNvPr id="10246" name="Rectangle 6"/>
          <p:cNvSpPr>
            <a:spLocks noGrp="1" noChangeArrowheads="1"/>
          </p:cNvSpPr>
          <p:nvPr>
            <p:ph type="ftr" sz="quarter" idx="4"/>
          </p:nvPr>
        </p:nvSpPr>
        <p:spPr bwMode="auto">
          <a:xfrm>
            <a:off x="0" y="9428163"/>
            <a:ext cx="2946400" cy="496887"/>
          </a:xfrm>
          <a:prstGeom prst="rect">
            <a:avLst/>
          </a:prstGeom>
          <a:noFill/>
          <a:ln w="9525">
            <a:noFill/>
            <a:miter lim="800000"/>
            <a:headEnd/>
            <a:tailEnd/>
          </a:ln>
          <a:effectLst/>
        </p:spPr>
        <p:txBody>
          <a:bodyPr vert="horz" wrap="square" lIns="92702" tIns="46351" rIns="92702" bIns="46351" numCol="1" anchor="b" anchorCtr="0" compatLnSpc="1">
            <a:prstTxWarp prst="textNoShape">
              <a:avLst/>
            </a:prstTxWarp>
          </a:bodyPr>
          <a:lstStyle>
            <a:lvl1pPr defTabSz="927100">
              <a:defRPr sz="1200" u="none"/>
            </a:lvl1pPr>
          </a:lstStyle>
          <a:p>
            <a:pPr>
              <a:defRPr/>
            </a:pPr>
            <a:endParaRPr lang="it-IT"/>
          </a:p>
        </p:txBody>
      </p:sp>
      <p:sp>
        <p:nvSpPr>
          <p:cNvPr id="10247" name="Rectangle 7"/>
          <p:cNvSpPr>
            <a:spLocks noGrp="1" noChangeArrowheads="1"/>
          </p:cNvSpPr>
          <p:nvPr>
            <p:ph type="sldNum" sz="quarter" idx="5"/>
          </p:nvPr>
        </p:nvSpPr>
        <p:spPr bwMode="auto">
          <a:xfrm>
            <a:off x="3849688" y="9428163"/>
            <a:ext cx="2946400" cy="496887"/>
          </a:xfrm>
          <a:prstGeom prst="rect">
            <a:avLst/>
          </a:prstGeom>
          <a:noFill/>
          <a:ln w="9525">
            <a:noFill/>
            <a:miter lim="800000"/>
            <a:headEnd/>
            <a:tailEnd/>
          </a:ln>
          <a:effectLst/>
        </p:spPr>
        <p:txBody>
          <a:bodyPr vert="horz" wrap="square" lIns="92702" tIns="46351" rIns="92702" bIns="46351" numCol="1" anchor="b" anchorCtr="0" compatLnSpc="1">
            <a:prstTxWarp prst="textNoShape">
              <a:avLst/>
            </a:prstTxWarp>
          </a:bodyPr>
          <a:lstStyle>
            <a:lvl1pPr algn="r" defTabSz="927100">
              <a:defRPr sz="1200" u="none"/>
            </a:lvl1pPr>
          </a:lstStyle>
          <a:p>
            <a:pPr>
              <a:defRPr/>
            </a:pPr>
            <a:fld id="{2EC3DCE6-1C1B-4E50-A0DF-4CAA51F503C4}" type="slidenum">
              <a:rPr lang="it-IT"/>
              <a:pPr>
                <a:defRPr/>
              </a:pPr>
              <a:t>‹N›</a:t>
            </a:fld>
            <a:endParaRPr lang="it-IT"/>
          </a:p>
        </p:txBody>
      </p:sp>
    </p:spTree>
    <p:extLst>
      <p:ext uri="{BB962C8B-B14F-4D97-AF65-F5344CB8AC3E}">
        <p14:creationId xmlns="" xmlns:p14="http://schemas.microsoft.com/office/powerpoint/2010/main" val="32991028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7"/>
          <p:cNvSpPr>
            <a:spLocks noGrp="1" noChangeArrowheads="1"/>
          </p:cNvSpPr>
          <p:nvPr>
            <p:ph type="sldNum" sz="quarter" idx="5"/>
          </p:nvPr>
        </p:nvSpPr>
        <p:spPr>
          <a:noFill/>
        </p:spPr>
        <p:txBody>
          <a:bodyPr/>
          <a:lstStyle/>
          <a:p>
            <a:fld id="{0FE8D984-062A-4AB8-8E69-71E6A199C40D}" type="slidenum">
              <a:rPr lang="it-IT" smtClean="0"/>
              <a:pPr/>
              <a:t>1</a:t>
            </a:fld>
            <a:endParaRPr lang="it-IT" smtClean="0"/>
          </a:p>
        </p:txBody>
      </p:sp>
      <p:sp>
        <p:nvSpPr>
          <p:cNvPr id="14339" name="Rectangle 2"/>
          <p:cNvSpPr>
            <a:spLocks noGrp="1" noRot="1" noChangeAspect="1" noChangeArrowheads="1" noTextEdit="1"/>
          </p:cNvSpPr>
          <p:nvPr>
            <p:ph type="sldImg"/>
          </p:nvPr>
        </p:nvSpPr>
        <p:spPr>
          <a:ln/>
        </p:spPr>
      </p:sp>
      <p:sp>
        <p:nvSpPr>
          <p:cNvPr id="14340" name="Rectangle 3"/>
          <p:cNvSpPr>
            <a:spLocks noGrp="1" noChangeArrowheads="1"/>
          </p:cNvSpPr>
          <p:nvPr>
            <p:ph type="body" idx="1"/>
          </p:nvPr>
        </p:nvSpPr>
        <p:spPr>
          <a:noFill/>
          <a:ln/>
        </p:spPr>
        <p:txBody>
          <a:bodyPr/>
          <a:lstStyle/>
          <a:p>
            <a:pPr eaLnBrk="1" hangingPunct="1"/>
            <a:endParaRPr lang="it-IT"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a:xfrm>
            <a:off x="457200" y="704850"/>
            <a:ext cx="8229600" cy="1143000"/>
          </a:xfrm>
          <a:prstGeom prst="rect">
            <a:avLst/>
          </a:prstGeom>
        </p:spPr>
        <p:txBody>
          <a:bodyPr/>
          <a:lstStyle/>
          <a:p>
            <a:r>
              <a:rPr lang="it-IT" smtClean="0"/>
              <a:t>Fare clic per modificare lo stile del titolo</a:t>
            </a:r>
            <a:endParaRPr lang="en-US"/>
          </a:p>
        </p:txBody>
      </p:sp>
      <p:sp>
        <p:nvSpPr>
          <p:cNvPr id="3" name="Segnaposto contenuto 2"/>
          <p:cNvSpPr>
            <a:spLocks noGrp="1"/>
          </p:cNvSpPr>
          <p:nvPr>
            <p:ph idx="1"/>
          </p:nvPr>
        </p:nvSpPr>
        <p:spPr>
          <a:xfrm>
            <a:off x="457200" y="1935163"/>
            <a:ext cx="8229600" cy="4389437"/>
          </a:xfrm>
          <a:prstGeom prst="rect">
            <a:avLst/>
          </a:prstGeom>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a:p>
        </p:txBody>
      </p:sp>
      <p:sp>
        <p:nvSpPr>
          <p:cNvPr id="4" name="Segnaposto data 9"/>
          <p:cNvSpPr>
            <a:spLocks noGrp="1"/>
          </p:cNvSpPr>
          <p:nvPr>
            <p:ph type="dt" sz="half" idx="10"/>
          </p:nvPr>
        </p:nvSpPr>
        <p:spPr>
          <a:xfrm>
            <a:off x="457200" y="6356350"/>
            <a:ext cx="2133600" cy="365125"/>
          </a:xfrm>
          <a:prstGeom prst="rect">
            <a:avLst/>
          </a:prstGeom>
        </p:spPr>
        <p:txBody>
          <a:bodyPr/>
          <a:lstStyle>
            <a:lvl1pPr>
              <a:defRPr/>
            </a:lvl1pPr>
          </a:lstStyle>
          <a:p>
            <a:pPr>
              <a:defRPr/>
            </a:pPr>
            <a:fld id="{8F4E4F90-6F8A-421D-AF7C-76A9F26692BB}" type="datetimeFigureOut">
              <a:rPr lang="it-IT"/>
              <a:pPr>
                <a:defRPr/>
              </a:pPr>
              <a:t>20/04/2016</a:t>
            </a:fld>
            <a:endParaRPr lang="it-IT"/>
          </a:p>
        </p:txBody>
      </p:sp>
      <p:sp>
        <p:nvSpPr>
          <p:cNvPr id="5" name="Segnaposto piè di pagina 21"/>
          <p:cNvSpPr>
            <a:spLocks noGrp="1"/>
          </p:cNvSpPr>
          <p:nvPr>
            <p:ph type="ftr" sz="quarter" idx="11"/>
          </p:nvPr>
        </p:nvSpPr>
        <p:spPr>
          <a:xfrm>
            <a:off x="2667000" y="6356350"/>
            <a:ext cx="3352800" cy="365125"/>
          </a:xfrm>
          <a:prstGeom prst="rect">
            <a:avLst/>
          </a:prstGeom>
        </p:spPr>
        <p:txBody>
          <a:bodyPr/>
          <a:lstStyle>
            <a:lvl1pPr>
              <a:defRPr/>
            </a:lvl1pPr>
          </a:lstStyle>
          <a:p>
            <a:pPr>
              <a:defRPr/>
            </a:pPr>
            <a:endParaRPr lang="it-IT"/>
          </a:p>
        </p:txBody>
      </p:sp>
      <p:sp>
        <p:nvSpPr>
          <p:cNvPr id="6" name="Segnaposto numero diapositiva 17"/>
          <p:cNvSpPr>
            <a:spLocks noGrp="1"/>
          </p:cNvSpPr>
          <p:nvPr>
            <p:ph type="sldNum" sz="quarter" idx="12"/>
          </p:nvPr>
        </p:nvSpPr>
        <p:spPr>
          <a:xfrm>
            <a:off x="7924800" y="6356350"/>
            <a:ext cx="762000" cy="365125"/>
          </a:xfrm>
          <a:prstGeom prst="rect">
            <a:avLst/>
          </a:prstGeom>
        </p:spPr>
        <p:txBody>
          <a:bodyPr/>
          <a:lstStyle>
            <a:lvl1pPr>
              <a:defRPr/>
            </a:lvl1pPr>
          </a:lstStyle>
          <a:p>
            <a:pPr>
              <a:defRPr/>
            </a:pPr>
            <a:fld id="{A245766B-A16B-44D7-ABB8-D90DBCBF7042}" type="slidenum">
              <a:rPr lang="it-IT"/>
              <a:pPr>
                <a:defRPr/>
              </a:pPr>
              <a:t>‹N›</a:t>
            </a:fld>
            <a:endParaRPr lang="it-IT"/>
          </a:p>
        </p:txBody>
      </p:sp>
    </p:spTree>
  </p:cSld>
  <p:clrMapOvr>
    <a:masterClrMapping/>
  </p:clrMapOvr>
  <p:transition>
    <p:fade/>
  </p:transition>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7" Type="http://schemas.openxmlformats.org/officeDocument/2006/relationships/image" Target="../media/image4.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43034" name="Line 26"/>
          <p:cNvSpPr>
            <a:spLocks noChangeShapeType="1"/>
          </p:cNvSpPr>
          <p:nvPr userDrawn="1"/>
        </p:nvSpPr>
        <p:spPr bwMode="auto">
          <a:xfrm rot="180000">
            <a:off x="71825" y="-24"/>
            <a:ext cx="50769" cy="1000132"/>
          </a:xfrm>
          <a:prstGeom prst="line">
            <a:avLst/>
          </a:prstGeom>
          <a:noFill/>
          <a:ln w="190500">
            <a:solidFill>
              <a:srgbClr val="CC0000"/>
            </a:solidFill>
            <a:round/>
            <a:headEnd/>
            <a:tailEnd/>
          </a:ln>
          <a:effectLst/>
        </p:spPr>
        <p:txBody>
          <a:bodyPr/>
          <a:lstStyle/>
          <a:p>
            <a:pPr>
              <a:defRPr/>
            </a:pPr>
            <a:endParaRPr lang="it-IT"/>
          </a:p>
        </p:txBody>
      </p:sp>
      <p:sp>
        <p:nvSpPr>
          <p:cNvPr id="43035" name="Line 27"/>
          <p:cNvSpPr>
            <a:spLocks noChangeShapeType="1"/>
          </p:cNvSpPr>
          <p:nvPr userDrawn="1"/>
        </p:nvSpPr>
        <p:spPr bwMode="auto">
          <a:xfrm flipV="1">
            <a:off x="0" y="1000108"/>
            <a:ext cx="9144000" cy="18239"/>
          </a:xfrm>
          <a:prstGeom prst="line">
            <a:avLst/>
          </a:prstGeom>
          <a:noFill/>
          <a:ln w="38100">
            <a:solidFill>
              <a:srgbClr val="5F5F5F"/>
            </a:solidFill>
            <a:round/>
            <a:headEnd/>
            <a:tailEnd/>
          </a:ln>
          <a:effectLst/>
        </p:spPr>
        <p:txBody>
          <a:bodyPr/>
          <a:lstStyle/>
          <a:p>
            <a:pPr>
              <a:defRPr/>
            </a:pPr>
            <a:endParaRPr lang="it-IT"/>
          </a:p>
        </p:txBody>
      </p:sp>
      <p:sp>
        <p:nvSpPr>
          <p:cNvPr id="9" name="CasellaDiTesto 8"/>
          <p:cNvSpPr txBox="1"/>
          <p:nvPr userDrawn="1"/>
        </p:nvSpPr>
        <p:spPr>
          <a:xfrm>
            <a:off x="-30480" y="6459660"/>
            <a:ext cx="9215438" cy="276999"/>
          </a:xfrm>
          <a:prstGeom prst="rect">
            <a:avLst/>
          </a:prstGeom>
          <a:noFill/>
        </p:spPr>
        <p:txBody>
          <a:bodyPr wrap="square">
            <a:spAutoFit/>
          </a:bodyPr>
          <a:lstStyle/>
          <a:p>
            <a:pPr marL="0" marR="0" indent="0" algn="ctr" defTabSz="914400" rtl="0" eaLnBrk="1" fontAlgn="base" latinLnBrk="0" hangingPunct="1">
              <a:lnSpc>
                <a:spcPct val="100000"/>
              </a:lnSpc>
              <a:spcBef>
                <a:spcPct val="0"/>
              </a:spcBef>
              <a:spcAft>
                <a:spcPct val="0"/>
              </a:spcAft>
              <a:buClrTx/>
              <a:buSzTx/>
              <a:buFontTx/>
              <a:buNone/>
              <a:tabLst/>
              <a:defRPr/>
            </a:pPr>
            <a:r>
              <a:rPr lang="it-IT" sz="1200" b="1" u="none" dirty="0" err="1" smtClean="0"/>
              <a:t>This</a:t>
            </a:r>
            <a:r>
              <a:rPr lang="it-IT" sz="1200" b="1" u="none" dirty="0" smtClean="0"/>
              <a:t> </a:t>
            </a:r>
            <a:r>
              <a:rPr lang="it-IT" sz="1200" b="1" u="none" dirty="0" err="1" smtClean="0"/>
              <a:t>presentation</a:t>
            </a:r>
            <a:r>
              <a:rPr lang="it-IT" sz="1200" b="1" u="none" dirty="0" smtClean="0"/>
              <a:t> </a:t>
            </a:r>
            <a:r>
              <a:rPr lang="it-IT" sz="1200" b="1" u="none" dirty="0" err="1" smtClean="0"/>
              <a:t>is</a:t>
            </a:r>
            <a:r>
              <a:rPr lang="it-IT" sz="1200" b="1" u="none" baseline="0" dirty="0" smtClean="0"/>
              <a:t> </a:t>
            </a:r>
            <a:r>
              <a:rPr lang="it-IT" sz="1200" b="1" u="none" baseline="0" dirty="0" err="1" smtClean="0"/>
              <a:t>available</a:t>
            </a:r>
            <a:r>
              <a:rPr lang="it-IT" sz="1200" b="1" u="none" baseline="0" dirty="0" smtClean="0"/>
              <a:t> </a:t>
            </a:r>
            <a:r>
              <a:rPr lang="it-IT" sz="1200" b="1" u="none" dirty="0" smtClean="0"/>
              <a:t>at the web </a:t>
            </a:r>
            <a:r>
              <a:rPr lang="it-IT" sz="1200" b="1" u="none" dirty="0" err="1" smtClean="0"/>
              <a:t>address</a:t>
            </a:r>
            <a:r>
              <a:rPr lang="it-IT" sz="1200" b="1" u="none" dirty="0" smtClean="0"/>
              <a:t> http</a:t>
            </a:r>
            <a:r>
              <a:rPr lang="it-IT" sz="1200" b="1" u="none" dirty="0"/>
              <a:t>://</a:t>
            </a:r>
            <a:r>
              <a:rPr lang="it-IT" sz="1200" b="1" u="none" dirty="0" smtClean="0"/>
              <a:t>www.albertomontanari.it – E-mail</a:t>
            </a:r>
            <a:r>
              <a:rPr lang="it-IT" sz="1200" b="1" u="none" kern="1200" dirty="0" smtClean="0">
                <a:solidFill>
                  <a:schemeClr val="tx1"/>
                </a:solidFill>
                <a:latin typeface="Arial" charset="0"/>
                <a:ea typeface="+mn-ea"/>
                <a:cs typeface="+mn-cs"/>
              </a:rPr>
              <a:t>: alberto.montanari@unibo.it</a:t>
            </a:r>
          </a:p>
        </p:txBody>
      </p:sp>
      <p:cxnSp>
        <p:nvCxnSpPr>
          <p:cNvPr id="1029" name="Connettore 1 7"/>
          <p:cNvCxnSpPr>
            <a:cxnSpLocks noChangeShapeType="1"/>
          </p:cNvCxnSpPr>
          <p:nvPr userDrawn="1"/>
        </p:nvCxnSpPr>
        <p:spPr bwMode="auto">
          <a:xfrm flipV="1">
            <a:off x="0" y="6426200"/>
            <a:ext cx="9144000" cy="3175"/>
          </a:xfrm>
          <a:prstGeom prst="line">
            <a:avLst/>
          </a:prstGeom>
          <a:noFill/>
          <a:ln w="15875" algn="ctr">
            <a:solidFill>
              <a:schemeClr val="tx1"/>
            </a:solidFill>
            <a:round/>
            <a:headEnd/>
            <a:tailEnd/>
          </a:ln>
        </p:spPr>
      </p:cxnSp>
      <p:pic>
        <p:nvPicPr>
          <p:cNvPr id="11" name="Immagine 10" descr="panta-rhei-logo-small.png"/>
          <p:cNvPicPr>
            <a:picLocks noChangeAspect="1"/>
          </p:cNvPicPr>
          <p:nvPr userDrawn="1"/>
        </p:nvPicPr>
        <p:blipFill>
          <a:blip r:embed="rId4" cstate="print"/>
          <a:stretch>
            <a:fillRect/>
          </a:stretch>
        </p:blipFill>
        <p:spPr>
          <a:xfrm>
            <a:off x="8138027" y="-25400"/>
            <a:ext cx="1005973" cy="1142984"/>
          </a:xfrm>
          <a:prstGeom prst="rect">
            <a:avLst/>
          </a:prstGeom>
        </p:spPr>
      </p:pic>
      <p:pic>
        <p:nvPicPr>
          <p:cNvPr id="10" name="Picture 2"/>
          <p:cNvPicPr>
            <a:picLocks noChangeAspect="1" noChangeArrowheads="1"/>
          </p:cNvPicPr>
          <p:nvPr userDrawn="1"/>
        </p:nvPicPr>
        <p:blipFill>
          <a:blip r:embed="rId5" cstate="print"/>
          <a:srcRect/>
          <a:stretch>
            <a:fillRect/>
          </a:stretch>
        </p:blipFill>
        <p:spPr bwMode="auto">
          <a:xfrm>
            <a:off x="191487" y="10716"/>
            <a:ext cx="754138" cy="972000"/>
          </a:xfrm>
          <a:prstGeom prst="rect">
            <a:avLst/>
          </a:prstGeom>
          <a:noFill/>
          <a:ln w="9525">
            <a:noFill/>
            <a:miter lim="800000"/>
            <a:headEnd/>
            <a:tailEnd/>
          </a:ln>
        </p:spPr>
      </p:pic>
      <p:pic>
        <p:nvPicPr>
          <p:cNvPr id="48129" name="Picture 1"/>
          <p:cNvPicPr>
            <a:picLocks noChangeAspect="1" noChangeArrowheads="1"/>
          </p:cNvPicPr>
          <p:nvPr userDrawn="1"/>
        </p:nvPicPr>
        <p:blipFill>
          <a:blip r:embed="rId6" cstate="print"/>
          <a:srcRect/>
          <a:stretch>
            <a:fillRect/>
          </a:stretch>
        </p:blipFill>
        <p:spPr bwMode="auto">
          <a:xfrm>
            <a:off x="6367474" y="85058"/>
            <a:ext cx="1221749" cy="814499"/>
          </a:xfrm>
          <a:prstGeom prst="rect">
            <a:avLst/>
          </a:prstGeom>
          <a:noFill/>
          <a:ln w="9525">
            <a:noFill/>
            <a:miter lim="800000"/>
            <a:headEnd/>
            <a:tailEnd/>
          </a:ln>
          <a:effectLst/>
        </p:spPr>
      </p:pic>
      <p:pic>
        <p:nvPicPr>
          <p:cNvPr id="12" name="Picture 4"/>
          <p:cNvPicPr>
            <a:picLocks noChangeAspect="1" noChangeArrowheads="1"/>
          </p:cNvPicPr>
          <p:nvPr userDrawn="1"/>
        </p:nvPicPr>
        <p:blipFill>
          <a:blip r:embed="rId7" cstate="print"/>
          <a:srcRect/>
          <a:stretch>
            <a:fillRect/>
          </a:stretch>
        </p:blipFill>
        <p:spPr bwMode="auto">
          <a:xfrm>
            <a:off x="1375454" y="118132"/>
            <a:ext cx="4315672" cy="785595"/>
          </a:xfrm>
          <a:prstGeom prst="rect">
            <a:avLst/>
          </a:prstGeom>
          <a:noFill/>
          <a:ln w="9525">
            <a:noFill/>
            <a:miter lim="800000"/>
            <a:headEnd/>
            <a:tailEnd/>
          </a:ln>
          <a:effectLst/>
        </p:spPr>
      </p:pic>
    </p:spTree>
  </p:cSld>
  <p:clrMap bg1="lt1" tx1="dk1" bg2="lt2" tx2="dk2" accent1="accent1" accent2="accent2" accent3="accent3" accent4="accent4" accent5="accent5" accent6="accent6" hlink="hlink" folHlink="folHlink"/>
  <p:sldLayoutIdLst>
    <p:sldLayoutId id="2147483836" r:id="rId1"/>
    <p:sldLayoutId id="2147483837" r:id="rId2"/>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gif"/><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6.wmf"/><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gi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8" Type="http://schemas.openxmlformats.org/officeDocument/2006/relationships/image" Target="../media/image17.jpeg"/><Relationship Id="rId13" Type="http://schemas.openxmlformats.org/officeDocument/2006/relationships/image" Target="../media/image22.png"/><Relationship Id="rId3" Type="http://schemas.openxmlformats.org/officeDocument/2006/relationships/image" Target="../media/image12.png"/><Relationship Id="rId7" Type="http://schemas.openxmlformats.org/officeDocument/2006/relationships/image" Target="../media/image16.jpeg"/><Relationship Id="rId12" Type="http://schemas.openxmlformats.org/officeDocument/2006/relationships/image" Target="../media/image21.png"/><Relationship Id="rId2" Type="http://schemas.openxmlformats.org/officeDocument/2006/relationships/image" Target="../media/image11.png"/><Relationship Id="rId1" Type="http://schemas.openxmlformats.org/officeDocument/2006/relationships/slideLayout" Target="../slideLayouts/slideLayout2.xml"/><Relationship Id="rId6" Type="http://schemas.openxmlformats.org/officeDocument/2006/relationships/image" Target="../media/image15.png"/><Relationship Id="rId11" Type="http://schemas.openxmlformats.org/officeDocument/2006/relationships/image" Target="../media/image20.png"/><Relationship Id="rId5" Type="http://schemas.openxmlformats.org/officeDocument/2006/relationships/image" Target="../media/image14.png"/><Relationship Id="rId15" Type="http://schemas.openxmlformats.org/officeDocument/2006/relationships/image" Target="../media/image24.png"/><Relationship Id="rId10" Type="http://schemas.openxmlformats.org/officeDocument/2006/relationships/image" Target="../media/image19.png"/><Relationship Id="rId4" Type="http://schemas.openxmlformats.org/officeDocument/2006/relationships/image" Target="../media/image13.jpeg"/><Relationship Id="rId9" Type="http://schemas.openxmlformats.org/officeDocument/2006/relationships/image" Target="../media/image18.jpeg"/><Relationship Id="rId14" Type="http://schemas.openxmlformats.org/officeDocument/2006/relationships/image" Target="../media/image2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ext Box 7"/>
          <p:cNvSpPr txBox="1">
            <a:spLocks noChangeArrowheads="1"/>
          </p:cNvSpPr>
          <p:nvPr/>
        </p:nvSpPr>
        <p:spPr bwMode="auto">
          <a:xfrm>
            <a:off x="32" y="1084741"/>
            <a:ext cx="9144000" cy="2246769"/>
          </a:xfrm>
          <a:prstGeom prst="rect">
            <a:avLst/>
          </a:prstGeom>
          <a:noFill/>
          <a:ln w="9525">
            <a:noFill/>
            <a:miter lim="800000"/>
            <a:headEnd/>
            <a:tailEnd/>
          </a:ln>
        </p:spPr>
        <p:txBody>
          <a:bodyPr>
            <a:spAutoFit/>
          </a:bodyPr>
          <a:lstStyle/>
          <a:p>
            <a:pPr algn="ctr"/>
            <a:r>
              <a:rPr lang="en-US" sz="2800" b="1" u="none" kern="900"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Arial" pitchFamily="34" charset="0"/>
              </a:rPr>
              <a:t>EGU2016-13137</a:t>
            </a:r>
          </a:p>
          <a:p>
            <a:pPr algn="ctr"/>
            <a:r>
              <a:rPr lang="en-US" sz="2800" b="1" u="none" kern="900"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Arial" pitchFamily="34" charset="0"/>
              </a:rPr>
              <a:t>Sustainable co-evolution of society, ecology and hydrology: forward-looking </a:t>
            </a:r>
            <a:r>
              <a:rPr lang="en-US" sz="2800" b="1" u="none" kern="900" dirty="0" err="1"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Arial" pitchFamily="34" charset="0"/>
              </a:rPr>
              <a:t>modelling</a:t>
            </a:r>
            <a:r>
              <a:rPr lang="en-US" sz="2800" b="1" u="none" kern="900"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Arial" pitchFamily="34" charset="0"/>
              </a:rPr>
              <a:t> and prediction of the ecosystem and hydrology</a:t>
            </a:r>
            <a:br>
              <a:rPr lang="en-US" sz="2800" b="1" u="none" kern="900"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Arial" pitchFamily="34" charset="0"/>
              </a:rPr>
            </a:br>
            <a:r>
              <a:rPr lang="en-US" sz="2800" b="1" u="none" kern="900"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Arial" pitchFamily="34" charset="0"/>
              </a:rPr>
              <a:t>of the Lake of </a:t>
            </a:r>
            <a:r>
              <a:rPr lang="en-US" sz="2800" b="1" u="none" kern="900" dirty="0" err="1"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Arial" pitchFamily="34" charset="0"/>
              </a:rPr>
              <a:t>Monate</a:t>
            </a:r>
            <a:r>
              <a:rPr lang="en-US" sz="2800" b="1" u="none" kern="900"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Arial" pitchFamily="34" charset="0"/>
              </a:rPr>
              <a:t> – Italy</a:t>
            </a:r>
          </a:p>
        </p:txBody>
      </p:sp>
      <p:sp>
        <p:nvSpPr>
          <p:cNvPr id="3" name="CasellaDiTesto 2"/>
          <p:cNvSpPr txBox="1"/>
          <p:nvPr/>
        </p:nvSpPr>
        <p:spPr>
          <a:xfrm>
            <a:off x="186310" y="3842235"/>
            <a:ext cx="4034811" cy="2123658"/>
          </a:xfrm>
          <a:prstGeom prst="rect">
            <a:avLst/>
          </a:prstGeom>
          <a:noFill/>
          <a:ln w="6350">
            <a:solidFill>
              <a:schemeClr val="tx1"/>
            </a:solidFill>
          </a:ln>
          <a:effectLst>
            <a:outerShdw blurRad="50800" dist="38100" dir="2700000" algn="tl" rotWithShape="0">
              <a:prstClr val="black">
                <a:alpha val="40000"/>
              </a:prstClr>
            </a:outerShdw>
          </a:effectLst>
        </p:spPr>
        <p:txBody>
          <a:bodyPr wrap="square" rtlCol="0">
            <a:spAutoFit/>
          </a:bodyPr>
          <a:lstStyle/>
          <a:p>
            <a:pPr algn="ctr"/>
            <a:r>
              <a:rPr lang="it-IT" sz="1400" b="1" u="none" dirty="0" err="1" smtClean="0"/>
              <a:t>Session</a:t>
            </a:r>
            <a:r>
              <a:rPr lang="it-IT" sz="1400" b="1" u="none" dirty="0" smtClean="0"/>
              <a:t> HS5.4</a:t>
            </a:r>
          </a:p>
          <a:p>
            <a:pPr algn="ctr"/>
            <a:r>
              <a:rPr lang="it-IT" sz="1400" b="1" u="none" dirty="0" err="1" smtClean="0"/>
              <a:t>Advances</a:t>
            </a:r>
            <a:r>
              <a:rPr lang="it-IT" sz="1400" b="1" u="none" dirty="0" smtClean="0"/>
              <a:t> in </a:t>
            </a:r>
            <a:r>
              <a:rPr lang="it-IT" sz="1400" b="1" u="none" dirty="0" err="1" smtClean="0"/>
              <a:t>socio-hydrology</a:t>
            </a:r>
            <a:r>
              <a:rPr lang="it-IT" sz="1400" b="1" u="none" dirty="0" smtClean="0"/>
              <a:t>  </a:t>
            </a:r>
            <a:endParaRPr lang="it-IT" sz="1200" u="none" dirty="0" smtClean="0"/>
          </a:p>
          <a:p>
            <a:pPr algn="ctr"/>
            <a:endParaRPr lang="it-IT" sz="1400" b="1" u="none" dirty="0" smtClean="0"/>
          </a:p>
          <a:p>
            <a:pPr algn="ctr"/>
            <a:r>
              <a:rPr lang="it-IT" sz="1400" b="1" u="none" dirty="0" smtClean="0"/>
              <a:t>Alberto Montanari</a:t>
            </a:r>
          </a:p>
          <a:p>
            <a:pPr algn="ctr"/>
            <a:r>
              <a:rPr lang="it-IT" sz="1400" b="1" u="none" dirty="0" smtClean="0"/>
              <a:t>Attilio </a:t>
            </a:r>
            <a:r>
              <a:rPr lang="it-IT" sz="1400" b="1" u="none" dirty="0" err="1" smtClean="0"/>
              <a:t>Castellarin</a:t>
            </a:r>
            <a:endParaRPr lang="it-IT" sz="1400" b="1" u="none" dirty="0" smtClean="0"/>
          </a:p>
          <a:p>
            <a:pPr algn="ctr"/>
            <a:r>
              <a:rPr lang="it-IT" sz="1400" b="1" u="none" dirty="0" smtClean="0"/>
              <a:t>Federico Cervi</a:t>
            </a:r>
            <a:r>
              <a:rPr lang="it-IT" sz="1400" u="none" dirty="0" smtClean="0"/>
              <a:t/>
            </a:r>
            <a:br>
              <a:rPr lang="it-IT" sz="1400" u="none" dirty="0" smtClean="0"/>
            </a:br>
            <a:r>
              <a:rPr lang="it-IT" sz="1200" u="none" dirty="0" err="1" smtClean="0"/>
              <a:t>Department</a:t>
            </a:r>
            <a:r>
              <a:rPr lang="it-IT" sz="1200" u="none" dirty="0" smtClean="0"/>
              <a:t> DICAM </a:t>
            </a:r>
            <a:br>
              <a:rPr lang="it-IT" sz="1200" u="none" dirty="0" smtClean="0"/>
            </a:br>
            <a:r>
              <a:rPr lang="it-IT" sz="1200" u="none" dirty="0" err="1" smtClean="0"/>
              <a:t>University</a:t>
            </a:r>
            <a:r>
              <a:rPr lang="it-IT" sz="1200" u="none" dirty="0" smtClean="0"/>
              <a:t> </a:t>
            </a:r>
            <a:r>
              <a:rPr lang="it-IT" sz="1200" u="none" dirty="0" err="1" smtClean="0"/>
              <a:t>of</a:t>
            </a:r>
            <a:r>
              <a:rPr lang="it-IT" sz="1200" u="none" dirty="0" smtClean="0"/>
              <a:t> Bologna</a:t>
            </a:r>
            <a:br>
              <a:rPr lang="it-IT" sz="1200" u="none" dirty="0" smtClean="0"/>
            </a:br>
            <a:r>
              <a:rPr lang="it-IT" sz="1200" u="none" dirty="0" smtClean="0"/>
              <a:t>alberto.montanari@unibo.it</a:t>
            </a:r>
            <a:br>
              <a:rPr lang="it-IT" sz="1200" u="none" dirty="0" smtClean="0"/>
            </a:br>
            <a:r>
              <a:rPr lang="it-IT" sz="1200" u="none" dirty="0" smtClean="0"/>
              <a:t>www.albertomontanari.it</a:t>
            </a:r>
          </a:p>
        </p:txBody>
      </p:sp>
      <p:pic>
        <p:nvPicPr>
          <p:cNvPr id="5" name="Immagine 4" descr="animation.gif"/>
          <p:cNvPicPr>
            <a:picLocks noChangeAspect="1"/>
          </p:cNvPicPr>
          <p:nvPr/>
        </p:nvPicPr>
        <p:blipFill>
          <a:blip r:embed="rId3" cstate="print"/>
          <a:stretch>
            <a:fillRect/>
          </a:stretch>
        </p:blipFill>
        <p:spPr>
          <a:xfrm>
            <a:off x="4908669" y="3480179"/>
            <a:ext cx="3786971" cy="2840228"/>
          </a:xfrm>
          <a:prstGeom prst="rect">
            <a:avLst/>
          </a:prstGeom>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Segnaposto contenuto 2"/>
          <p:cNvSpPr>
            <a:spLocks noGrp="1"/>
          </p:cNvSpPr>
          <p:nvPr>
            <p:ph idx="1"/>
          </p:nvPr>
        </p:nvSpPr>
        <p:spPr>
          <a:xfrm>
            <a:off x="323850" y="1880105"/>
            <a:ext cx="8820150" cy="4708525"/>
          </a:xfrm>
        </p:spPr>
        <p:txBody>
          <a:bodyPr/>
          <a:lstStyle/>
          <a:p>
            <a:pPr eaLnBrk="1" hangingPunct="1">
              <a:buFont typeface="Arial" charset="0"/>
              <a:buNone/>
            </a:pPr>
            <a:endParaRPr lang="en-GB" sz="1800" i="1" u="sng" smtClean="0">
              <a:solidFill>
                <a:srgbClr val="FF0000"/>
              </a:solidFill>
              <a:latin typeface="Arial" charset="0"/>
              <a:cs typeface="Arial" charset="0"/>
            </a:endParaRPr>
          </a:p>
          <a:p>
            <a:pPr eaLnBrk="1" hangingPunct="1">
              <a:buFont typeface="Arial" charset="0"/>
              <a:buNone/>
            </a:pPr>
            <a:endParaRPr lang="en-GB" sz="1800" i="1" u="sng" smtClean="0">
              <a:solidFill>
                <a:srgbClr val="FF0000"/>
              </a:solidFill>
              <a:latin typeface="Arial" charset="0"/>
              <a:cs typeface="Arial" charset="0"/>
            </a:endParaRPr>
          </a:p>
          <a:p>
            <a:pPr eaLnBrk="1" hangingPunct="1">
              <a:buFont typeface="Arial" charset="0"/>
              <a:buNone/>
            </a:pPr>
            <a:endParaRPr lang="en-GB" sz="1800" i="1" u="sng" smtClean="0">
              <a:solidFill>
                <a:srgbClr val="FF0000"/>
              </a:solidFill>
              <a:latin typeface="Arial" charset="0"/>
              <a:cs typeface="Arial" charset="0"/>
            </a:endParaRPr>
          </a:p>
          <a:p>
            <a:pPr eaLnBrk="1" hangingPunct="1">
              <a:buFont typeface="Arial" charset="0"/>
              <a:buNone/>
            </a:pPr>
            <a:endParaRPr lang="en-GB" sz="1800" i="1" u="sng" smtClean="0">
              <a:solidFill>
                <a:srgbClr val="FF0000"/>
              </a:solidFill>
              <a:latin typeface="Arial" charset="0"/>
              <a:cs typeface="Arial" charset="0"/>
            </a:endParaRPr>
          </a:p>
          <a:p>
            <a:pPr eaLnBrk="1" hangingPunct="1">
              <a:buFont typeface="Arial" charset="0"/>
              <a:buNone/>
            </a:pPr>
            <a:endParaRPr lang="en-GB" sz="1800" i="1" u="sng" smtClean="0">
              <a:solidFill>
                <a:srgbClr val="FF0000"/>
              </a:solidFill>
              <a:latin typeface="Arial" charset="0"/>
              <a:cs typeface="Arial" charset="0"/>
            </a:endParaRPr>
          </a:p>
          <a:p>
            <a:pPr eaLnBrk="1" hangingPunct="1">
              <a:buFont typeface="Arial" charset="0"/>
              <a:buNone/>
            </a:pPr>
            <a:endParaRPr lang="en-GB" sz="1800" i="1" u="sng" smtClean="0">
              <a:solidFill>
                <a:srgbClr val="FF0000"/>
              </a:solidFill>
              <a:latin typeface="Arial" charset="0"/>
              <a:cs typeface="Arial" charset="0"/>
            </a:endParaRPr>
          </a:p>
          <a:p>
            <a:pPr eaLnBrk="1" hangingPunct="1">
              <a:buFont typeface="Arial" charset="0"/>
              <a:buNone/>
            </a:pPr>
            <a:endParaRPr lang="en-GB" sz="1800" i="1" u="sng" smtClean="0">
              <a:solidFill>
                <a:srgbClr val="FF0000"/>
              </a:solidFill>
              <a:latin typeface="Arial" charset="0"/>
              <a:cs typeface="Arial" charset="0"/>
            </a:endParaRPr>
          </a:p>
          <a:p>
            <a:pPr eaLnBrk="1" hangingPunct="1">
              <a:buFont typeface="Arial" charset="0"/>
              <a:buNone/>
            </a:pPr>
            <a:r>
              <a:rPr lang="en-GB" sz="1800" smtClean="0">
                <a:latin typeface="Arial" charset="0"/>
                <a:cs typeface="Arial" charset="0"/>
              </a:rPr>
              <a:t>HyMOD (Boyle, 2000) was used for its flexibility.</a:t>
            </a:r>
          </a:p>
          <a:p>
            <a:pPr eaLnBrk="1" hangingPunct="1"/>
            <a:r>
              <a:rPr lang="en-GB" sz="1800" smtClean="0">
                <a:latin typeface="Arial" charset="0"/>
                <a:cs typeface="Arial" charset="0"/>
              </a:rPr>
              <a:t>5 parameters: Cmax, α, β, Kquick, Kslow</a:t>
            </a:r>
          </a:p>
          <a:p>
            <a:pPr eaLnBrk="1" hangingPunct="1"/>
            <a:r>
              <a:rPr lang="en-GB" sz="1800" smtClean="0">
                <a:latin typeface="Arial" charset="0"/>
                <a:cs typeface="Arial" charset="0"/>
              </a:rPr>
              <a:t>Human impact and feedbacks modelled by applying HyMOD to the catchment of the Lake of Monate and the catchment of the mining site, originally draining towards the Lake of Monate and now draining to the Lake of Ternate </a:t>
            </a:r>
          </a:p>
          <a:p>
            <a:pPr eaLnBrk="1" hangingPunct="1">
              <a:buFont typeface="Arial" charset="0"/>
              <a:buNone/>
            </a:pPr>
            <a:endParaRPr lang="en-GB" sz="1800" i="1" u="sng" smtClean="0">
              <a:solidFill>
                <a:srgbClr val="FF0000"/>
              </a:solidFill>
              <a:latin typeface="Arial" charset="0"/>
              <a:cs typeface="Arial" charset="0"/>
            </a:endParaRPr>
          </a:p>
          <a:p>
            <a:pPr eaLnBrk="1" hangingPunct="1">
              <a:buFont typeface="Arial" charset="0"/>
              <a:buNone/>
            </a:pPr>
            <a:endParaRPr lang="en-GB" sz="1800" i="1" u="sng" smtClean="0">
              <a:solidFill>
                <a:srgbClr val="FF0000"/>
              </a:solidFill>
              <a:latin typeface="Arial" charset="0"/>
              <a:cs typeface="Arial" charset="0"/>
            </a:endParaRPr>
          </a:p>
          <a:p>
            <a:pPr eaLnBrk="1" hangingPunct="1">
              <a:buFont typeface="Arial" charset="0"/>
              <a:buNone/>
            </a:pPr>
            <a:endParaRPr lang="en-GB" sz="1800" i="1" u="sng" smtClean="0">
              <a:solidFill>
                <a:srgbClr val="FF0000"/>
              </a:solidFill>
              <a:latin typeface="Arial" charset="0"/>
              <a:cs typeface="Arial" charset="0"/>
            </a:endParaRPr>
          </a:p>
          <a:p>
            <a:pPr eaLnBrk="1" hangingPunct="1">
              <a:buFont typeface="Arial" charset="0"/>
              <a:buNone/>
            </a:pPr>
            <a:endParaRPr lang="en-GB" sz="1800" i="1" u="sng" smtClean="0">
              <a:solidFill>
                <a:srgbClr val="FF0000"/>
              </a:solidFill>
              <a:latin typeface="Arial" charset="0"/>
              <a:cs typeface="Arial" charset="0"/>
            </a:endParaRPr>
          </a:p>
          <a:p>
            <a:pPr eaLnBrk="1" hangingPunct="1">
              <a:buFont typeface="Arial" charset="0"/>
              <a:buNone/>
            </a:pPr>
            <a:endParaRPr lang="en-GB" sz="1800" i="1" u="sng" smtClean="0">
              <a:solidFill>
                <a:srgbClr val="FF0000"/>
              </a:solidFill>
              <a:latin typeface="Arial" charset="0"/>
              <a:cs typeface="Arial" charset="0"/>
            </a:endParaRPr>
          </a:p>
          <a:p>
            <a:pPr eaLnBrk="1" hangingPunct="1">
              <a:buFont typeface="Arial" charset="0"/>
              <a:buNone/>
            </a:pPr>
            <a:endParaRPr lang="en-GB" sz="1800" i="1" u="sng" smtClean="0">
              <a:solidFill>
                <a:srgbClr val="FF0000"/>
              </a:solidFill>
              <a:latin typeface="Arial" charset="0"/>
              <a:cs typeface="Arial" charset="0"/>
            </a:endParaRPr>
          </a:p>
          <a:p>
            <a:pPr eaLnBrk="1" hangingPunct="1">
              <a:buFont typeface="Arial" charset="0"/>
              <a:buNone/>
            </a:pPr>
            <a:endParaRPr lang="en-GB" sz="1800" i="1" u="sng" smtClean="0">
              <a:solidFill>
                <a:srgbClr val="FF0000"/>
              </a:solidFill>
              <a:latin typeface="Arial" charset="0"/>
              <a:cs typeface="Arial" charset="0"/>
            </a:endParaRPr>
          </a:p>
          <a:p>
            <a:pPr eaLnBrk="1" hangingPunct="1">
              <a:buFont typeface="Arial" charset="0"/>
              <a:buNone/>
            </a:pPr>
            <a:endParaRPr lang="en-GB" sz="1800" i="1" u="sng" smtClean="0">
              <a:solidFill>
                <a:srgbClr val="FF0000"/>
              </a:solidFill>
              <a:latin typeface="Arial" charset="0"/>
              <a:cs typeface="Arial" charset="0"/>
            </a:endParaRPr>
          </a:p>
          <a:p>
            <a:pPr eaLnBrk="1" hangingPunct="1">
              <a:buFont typeface="Arial" charset="0"/>
              <a:buNone/>
            </a:pPr>
            <a:endParaRPr lang="en-GB" sz="1800" i="1" u="sng" smtClean="0">
              <a:solidFill>
                <a:srgbClr val="FF0000"/>
              </a:solidFill>
              <a:latin typeface="Arial" charset="0"/>
              <a:cs typeface="Arial" charset="0"/>
            </a:endParaRPr>
          </a:p>
          <a:p>
            <a:pPr eaLnBrk="1" hangingPunct="1">
              <a:buFont typeface="Arial" charset="0"/>
              <a:buNone/>
            </a:pPr>
            <a:endParaRPr lang="en-GB" sz="1800" i="1" u="sng" smtClean="0">
              <a:solidFill>
                <a:srgbClr val="FF0000"/>
              </a:solidFill>
              <a:latin typeface="Arial" charset="0"/>
              <a:cs typeface="Arial" charset="0"/>
            </a:endParaRPr>
          </a:p>
        </p:txBody>
      </p:sp>
      <p:pic>
        <p:nvPicPr>
          <p:cNvPr id="14340" name="Picture 2"/>
          <p:cNvPicPr>
            <a:picLocks noChangeAspect="1" noChangeArrowheads="1"/>
          </p:cNvPicPr>
          <p:nvPr/>
        </p:nvPicPr>
        <p:blipFill>
          <a:blip r:embed="rId2" cstate="print"/>
          <a:srcRect b="18904"/>
          <a:stretch>
            <a:fillRect/>
          </a:stretch>
        </p:blipFill>
        <p:spPr bwMode="auto">
          <a:xfrm>
            <a:off x="1258888" y="1503475"/>
            <a:ext cx="6408737" cy="2482850"/>
          </a:xfrm>
          <a:prstGeom prst="rect">
            <a:avLst/>
          </a:prstGeom>
          <a:noFill/>
          <a:ln w="9525">
            <a:noFill/>
            <a:miter lim="800000"/>
            <a:headEnd/>
            <a:tailEnd/>
          </a:ln>
        </p:spPr>
      </p:pic>
      <p:sp>
        <p:nvSpPr>
          <p:cNvPr id="6" name="CasellaDiTesto 5"/>
          <p:cNvSpPr txBox="1"/>
          <p:nvPr/>
        </p:nvSpPr>
        <p:spPr>
          <a:xfrm>
            <a:off x="204715" y="1037228"/>
            <a:ext cx="8557144" cy="461665"/>
          </a:xfrm>
          <a:prstGeom prst="rect">
            <a:avLst/>
          </a:prstGeom>
          <a:noFill/>
        </p:spPr>
        <p:txBody>
          <a:bodyPr wrap="square" rtlCol="0">
            <a:spAutoFit/>
          </a:bodyPr>
          <a:lstStyle/>
          <a:p>
            <a:pPr algn="ctr"/>
            <a:r>
              <a:rPr lang="it-IT" sz="2400" b="1" u="none" dirty="0" err="1"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Hydrological</a:t>
            </a:r>
            <a:r>
              <a:rPr lang="it-IT" sz="2400" b="1" u="none"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 </a:t>
            </a:r>
            <a:r>
              <a:rPr lang="it-IT" sz="2400" b="1" u="none" dirty="0" err="1"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modelling</a:t>
            </a:r>
            <a:r>
              <a:rPr lang="it-IT" sz="2400" b="1" u="none"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 and </a:t>
            </a:r>
            <a:r>
              <a:rPr lang="it-IT" sz="2400" b="1" u="none" dirty="0" err="1"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estimation</a:t>
            </a:r>
            <a:r>
              <a:rPr lang="it-IT" sz="2400" b="1" u="none"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 </a:t>
            </a:r>
            <a:r>
              <a:rPr lang="it-IT" sz="2400" b="1" u="none" dirty="0" err="1"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of</a:t>
            </a:r>
            <a:r>
              <a:rPr lang="it-IT" sz="2400" b="1" u="none"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 </a:t>
            </a:r>
            <a:r>
              <a:rPr lang="it-IT" sz="2400" b="1" u="none" dirty="0" err="1"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human</a:t>
            </a:r>
            <a:r>
              <a:rPr lang="it-IT" sz="2400" b="1" u="none"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 impact</a:t>
            </a:r>
            <a:endParaRPr lang="it-IT" sz="2400" b="1" u="none"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CasellaDiTesto 14"/>
          <p:cNvSpPr txBox="1"/>
          <p:nvPr/>
        </p:nvSpPr>
        <p:spPr>
          <a:xfrm>
            <a:off x="204715" y="1037228"/>
            <a:ext cx="8557144" cy="461665"/>
          </a:xfrm>
          <a:prstGeom prst="rect">
            <a:avLst/>
          </a:prstGeom>
          <a:noFill/>
        </p:spPr>
        <p:txBody>
          <a:bodyPr wrap="square" rtlCol="0">
            <a:spAutoFit/>
          </a:bodyPr>
          <a:lstStyle/>
          <a:p>
            <a:pPr algn="ctr"/>
            <a:r>
              <a:rPr lang="it-IT" sz="2400" b="1" u="none" dirty="0" err="1"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Socio-hydrological</a:t>
            </a:r>
            <a:r>
              <a:rPr lang="it-IT" sz="2400" b="1" u="none"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 </a:t>
            </a:r>
            <a:r>
              <a:rPr lang="it-IT" sz="2400" b="1" u="none" dirty="0" err="1"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modelling</a:t>
            </a:r>
            <a:r>
              <a:rPr lang="it-IT" sz="2400" b="1" u="none"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 </a:t>
            </a:r>
            <a:r>
              <a:rPr lang="it-IT" sz="2400" b="1" u="none" dirty="0" err="1"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scheme</a:t>
            </a:r>
            <a:endParaRPr lang="it-IT" sz="2400" b="1" u="none"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6" name="Segnaposto contenuto 2"/>
          <p:cNvSpPr>
            <a:spLocks noGrp="1"/>
          </p:cNvSpPr>
          <p:nvPr>
            <p:ph idx="1"/>
          </p:nvPr>
        </p:nvSpPr>
        <p:spPr>
          <a:xfrm>
            <a:off x="323850" y="5019090"/>
            <a:ext cx="8820150" cy="1340767"/>
          </a:xfrm>
        </p:spPr>
        <p:txBody>
          <a:bodyPr/>
          <a:lstStyle/>
          <a:p>
            <a:pPr eaLnBrk="1" hangingPunct="1">
              <a:buFont typeface="Arial" charset="0"/>
              <a:buNone/>
            </a:pPr>
            <a:r>
              <a:rPr lang="en-GB" sz="1800" dirty="0" smtClean="0">
                <a:latin typeface="Arial" charset="0"/>
                <a:cs typeface="Arial" charset="0"/>
              </a:rPr>
              <a:t>Two different calibration strategies:</a:t>
            </a:r>
          </a:p>
          <a:p>
            <a:pPr eaLnBrk="1" hangingPunct="1"/>
            <a:r>
              <a:rPr lang="en-GB" sz="1800" dirty="0" smtClean="0">
                <a:latin typeface="Arial" charset="0"/>
                <a:cs typeface="Arial" charset="0"/>
              </a:rPr>
              <a:t>Maximisation of the Nash-Sutcliffe efficiency for lake levels</a:t>
            </a:r>
          </a:p>
          <a:p>
            <a:pPr eaLnBrk="1" hangingPunct="1"/>
            <a:r>
              <a:rPr lang="en-GB" sz="1800" dirty="0" err="1" smtClean="0">
                <a:latin typeface="Arial" charset="0"/>
                <a:cs typeface="Arial" charset="0"/>
              </a:rPr>
              <a:t>Maximimisation</a:t>
            </a:r>
            <a:r>
              <a:rPr lang="en-GB" sz="1800" dirty="0" smtClean="0">
                <a:latin typeface="Arial" charset="0"/>
                <a:cs typeface="Arial" charset="0"/>
              </a:rPr>
              <a:t> of the above efficiency multiplied by the correlation between simulated groundwater flows and the average water </a:t>
            </a:r>
            <a:r>
              <a:rPr lang="en-GB" sz="1800" smtClean="0">
                <a:latin typeface="Arial" charset="0"/>
                <a:cs typeface="Arial" charset="0"/>
              </a:rPr>
              <a:t>table </a:t>
            </a:r>
            <a:r>
              <a:rPr lang="en-GB" sz="1800" smtClean="0">
                <a:latin typeface="Arial" charset="0"/>
                <a:cs typeface="Arial" charset="0"/>
              </a:rPr>
              <a:t>level </a:t>
            </a:r>
            <a:r>
              <a:rPr lang="en-GB" sz="1800" dirty="0" smtClean="0">
                <a:latin typeface="Arial" charset="0"/>
                <a:cs typeface="Arial" charset="0"/>
              </a:rPr>
              <a:t>in 2 </a:t>
            </a:r>
            <a:r>
              <a:rPr lang="en-GB" sz="1800" dirty="0" err="1" smtClean="0">
                <a:latin typeface="Arial" charset="0"/>
                <a:cs typeface="Arial" charset="0"/>
              </a:rPr>
              <a:t>piezometers</a:t>
            </a:r>
            <a:endParaRPr lang="en-GB" sz="1800" i="1" u="sng" dirty="0" smtClean="0">
              <a:solidFill>
                <a:srgbClr val="FF0000"/>
              </a:solidFill>
              <a:latin typeface="Arial" charset="0"/>
              <a:cs typeface="Arial" charset="0"/>
            </a:endParaRPr>
          </a:p>
        </p:txBody>
      </p:sp>
      <p:pic>
        <p:nvPicPr>
          <p:cNvPr id="5" name="Immagine 4"/>
          <p:cNvPicPr>
            <a:picLocks noChangeAspect="1"/>
          </p:cNvPicPr>
          <p:nvPr/>
        </p:nvPicPr>
        <p:blipFill>
          <a:blip r:embed="rId2" cstate="print"/>
          <a:stretch>
            <a:fillRect/>
          </a:stretch>
        </p:blipFill>
        <p:spPr>
          <a:xfrm>
            <a:off x="68657" y="1552878"/>
            <a:ext cx="9020742" cy="3423666"/>
          </a:xfrm>
          <a:prstGeom prst="rect">
            <a:avLst/>
          </a:prstGeom>
          <a:solidFill>
            <a:schemeClr val="bg1"/>
          </a:solidFill>
        </p:spPr>
      </p:pic>
    </p:spTree>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asellaDiTesto 7"/>
          <p:cNvSpPr txBox="1"/>
          <p:nvPr/>
        </p:nvSpPr>
        <p:spPr>
          <a:xfrm>
            <a:off x="2227411" y="1170886"/>
            <a:ext cx="4511765" cy="461665"/>
          </a:xfrm>
          <a:prstGeom prst="rect">
            <a:avLst/>
          </a:prstGeom>
          <a:noFill/>
        </p:spPr>
        <p:txBody>
          <a:bodyPr wrap="square" rtlCol="0">
            <a:spAutoFit/>
          </a:bodyPr>
          <a:lstStyle/>
          <a:p>
            <a:pPr algn="ctr"/>
            <a:r>
              <a:rPr lang="it-IT" sz="2400" b="1" u="none" dirty="0" err="1"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Calibration</a:t>
            </a:r>
            <a:r>
              <a:rPr lang="it-IT" sz="2400" b="1" u="none"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 and </a:t>
            </a:r>
            <a:r>
              <a:rPr lang="it-IT" sz="2400" b="1" u="none" dirty="0" err="1"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validation</a:t>
            </a:r>
            <a:endParaRPr lang="it-IT" sz="2400" b="1" u="none"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pic>
        <p:nvPicPr>
          <p:cNvPr id="7" name="Picture 3"/>
          <p:cNvPicPr>
            <a:picLocks noChangeAspect="1" noChangeArrowheads="1"/>
          </p:cNvPicPr>
          <p:nvPr/>
        </p:nvPicPr>
        <p:blipFill>
          <a:blip r:embed="rId2" cstate="print"/>
          <a:srcRect/>
          <a:stretch>
            <a:fillRect/>
          </a:stretch>
        </p:blipFill>
        <p:spPr bwMode="auto">
          <a:xfrm>
            <a:off x="1036520" y="1668350"/>
            <a:ext cx="7179433" cy="4617889"/>
          </a:xfrm>
          <a:prstGeom prst="rect">
            <a:avLst/>
          </a:prstGeom>
          <a:noFill/>
          <a:ln w="9525">
            <a:noFill/>
            <a:miter lim="800000"/>
            <a:headEnd/>
            <a:tailEnd/>
          </a:ln>
          <a:effectLst/>
        </p:spPr>
      </p:pic>
    </p:spTree>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asellaDiTesto 7"/>
          <p:cNvSpPr txBox="1"/>
          <p:nvPr/>
        </p:nvSpPr>
        <p:spPr>
          <a:xfrm>
            <a:off x="382139" y="1119116"/>
            <a:ext cx="8188657" cy="461665"/>
          </a:xfrm>
          <a:prstGeom prst="rect">
            <a:avLst/>
          </a:prstGeom>
          <a:noFill/>
        </p:spPr>
        <p:txBody>
          <a:bodyPr wrap="square" rtlCol="0">
            <a:spAutoFit/>
          </a:bodyPr>
          <a:lstStyle/>
          <a:p>
            <a:pPr algn="ctr"/>
            <a:r>
              <a:rPr lang="it-IT" sz="2400" b="1" u="none" dirty="0" err="1"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Validation</a:t>
            </a:r>
            <a:endParaRPr lang="it-IT" sz="2400" b="1" u="none"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pic>
        <p:nvPicPr>
          <p:cNvPr id="1026" name="Picture 2"/>
          <p:cNvPicPr>
            <a:picLocks noChangeAspect="1" noChangeArrowheads="1"/>
          </p:cNvPicPr>
          <p:nvPr/>
        </p:nvPicPr>
        <p:blipFill>
          <a:blip r:embed="rId2" cstate="print"/>
          <a:srcRect/>
          <a:stretch>
            <a:fillRect/>
          </a:stretch>
        </p:blipFill>
        <p:spPr bwMode="auto">
          <a:xfrm>
            <a:off x="200009" y="1812790"/>
            <a:ext cx="8710275" cy="4178578"/>
          </a:xfrm>
          <a:prstGeom prst="rect">
            <a:avLst/>
          </a:prstGeom>
          <a:noFill/>
          <a:ln w="9525">
            <a:noFill/>
            <a:miter lim="800000"/>
            <a:headEnd/>
            <a:tailEnd/>
          </a:ln>
          <a:effectLst/>
        </p:spPr>
      </p:pic>
    </p:spTree>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asellaDiTesto 4"/>
          <p:cNvSpPr txBox="1"/>
          <p:nvPr/>
        </p:nvSpPr>
        <p:spPr>
          <a:xfrm>
            <a:off x="423083" y="1078172"/>
            <a:ext cx="8188657" cy="461665"/>
          </a:xfrm>
          <a:prstGeom prst="rect">
            <a:avLst/>
          </a:prstGeom>
          <a:noFill/>
        </p:spPr>
        <p:txBody>
          <a:bodyPr wrap="square" rtlCol="0">
            <a:spAutoFit/>
          </a:bodyPr>
          <a:lstStyle/>
          <a:p>
            <a:pPr algn="ctr"/>
            <a:r>
              <a:rPr lang="it-IT" sz="2400" b="1" u="none" dirty="0" err="1"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Simulation</a:t>
            </a:r>
            <a:r>
              <a:rPr lang="it-IT" sz="2400" b="1" u="none"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 </a:t>
            </a:r>
            <a:r>
              <a:rPr lang="it-IT" sz="2400" b="1" u="none" dirty="0" err="1"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over</a:t>
            </a:r>
            <a:r>
              <a:rPr lang="it-IT" sz="2400" b="1" u="none"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 the </a:t>
            </a:r>
            <a:r>
              <a:rPr lang="it-IT" sz="2400" b="1" u="none" dirty="0" err="1"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whole</a:t>
            </a:r>
            <a:r>
              <a:rPr lang="it-IT" sz="2400" b="1" u="none"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 </a:t>
            </a:r>
            <a:r>
              <a:rPr lang="it-IT" sz="2400" b="1" u="none" dirty="0" err="1"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observation</a:t>
            </a:r>
            <a:r>
              <a:rPr lang="it-IT" sz="2400" b="1" u="none"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 </a:t>
            </a:r>
            <a:r>
              <a:rPr lang="it-IT" sz="2400" b="1" u="none" dirty="0" err="1"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period</a:t>
            </a:r>
            <a:endParaRPr lang="it-IT" sz="2400" b="1" u="none"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pic>
        <p:nvPicPr>
          <p:cNvPr id="2050" name="Picture 2"/>
          <p:cNvPicPr>
            <a:picLocks noChangeAspect="1" noChangeArrowheads="1"/>
          </p:cNvPicPr>
          <p:nvPr/>
        </p:nvPicPr>
        <p:blipFill>
          <a:blip r:embed="rId2" cstate="print"/>
          <a:srcRect/>
          <a:stretch>
            <a:fillRect/>
          </a:stretch>
        </p:blipFill>
        <p:spPr bwMode="auto">
          <a:xfrm>
            <a:off x="40944" y="1777198"/>
            <a:ext cx="9034845" cy="4337897"/>
          </a:xfrm>
          <a:prstGeom prst="rect">
            <a:avLst/>
          </a:prstGeom>
          <a:noFill/>
          <a:ln w="9525">
            <a:noFill/>
            <a:miter lim="800000"/>
            <a:headEnd/>
            <a:tailEnd/>
          </a:ln>
          <a:effectLst/>
        </p:spPr>
      </p:pic>
    </p:spTree>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1" name="Segnaposto contenuto 2"/>
          <p:cNvSpPr>
            <a:spLocks noGrp="1"/>
          </p:cNvSpPr>
          <p:nvPr>
            <p:ph idx="1"/>
          </p:nvPr>
        </p:nvSpPr>
        <p:spPr>
          <a:xfrm>
            <a:off x="250825" y="1511609"/>
            <a:ext cx="8713788" cy="5040312"/>
          </a:xfrm>
        </p:spPr>
        <p:txBody>
          <a:bodyPr/>
          <a:lstStyle/>
          <a:p>
            <a:pPr eaLnBrk="1" hangingPunct="1"/>
            <a:r>
              <a:rPr lang="en-GB" sz="2000" smtClean="0">
                <a:latin typeface="Arial" charset="0"/>
                <a:cs typeface="Arial" charset="0"/>
              </a:rPr>
              <a:t>The best model seems to be the simpler one, which is the more robust. The best calibration strategy is the multiobjective solution, which takes into account the goodness of the fit of both the lake and the water table level. </a:t>
            </a:r>
          </a:p>
          <a:p>
            <a:pPr eaLnBrk="1" hangingPunct="1"/>
            <a:r>
              <a:rPr lang="en-GB" sz="2000" smtClean="0">
                <a:latin typeface="Arial" charset="0"/>
                <a:cs typeface="Arial" charset="0"/>
              </a:rPr>
              <a:t>The societal impact on the hydrological system is the major issue that this analysis considers. It is highly significant, not only for the impact of the mining activities on the lake ecosystem (which was adequately considered), but also for air quality, noise and vibrations (effects on the houses).</a:t>
            </a:r>
          </a:p>
          <a:p>
            <a:pPr eaLnBrk="1" hangingPunct="1"/>
            <a:r>
              <a:rPr lang="en-GB" sz="2000" smtClean="0">
                <a:latin typeface="Arial" charset="0"/>
                <a:cs typeface="Arial" charset="0"/>
              </a:rPr>
              <a:t>For the purpose of the present analysis, the impact of hydrological variables on societal benefit was neglected as the local community is only interested to preserving the lake ecosystem at the present stage. Moreover, such links are governed by the administrative procedures which are set up by the law in force which cannot be easily deciphered in mathematical terms.</a:t>
            </a:r>
          </a:p>
        </p:txBody>
      </p:sp>
      <p:sp>
        <p:nvSpPr>
          <p:cNvPr id="5" name="CasellaDiTesto 4"/>
          <p:cNvSpPr txBox="1"/>
          <p:nvPr/>
        </p:nvSpPr>
        <p:spPr>
          <a:xfrm>
            <a:off x="382139" y="1037228"/>
            <a:ext cx="8188657" cy="461665"/>
          </a:xfrm>
          <a:prstGeom prst="rect">
            <a:avLst/>
          </a:prstGeom>
          <a:noFill/>
        </p:spPr>
        <p:txBody>
          <a:bodyPr wrap="square" rtlCol="0">
            <a:spAutoFit/>
          </a:bodyPr>
          <a:lstStyle/>
          <a:p>
            <a:pPr algn="ctr"/>
            <a:r>
              <a:rPr lang="it-IT" sz="2400" b="1" u="none" dirty="0" err="1"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Conclusions</a:t>
            </a:r>
            <a:endParaRPr lang="it-IT" sz="2400" b="1" u="none"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1" name="Segnaposto contenuto 2"/>
          <p:cNvSpPr>
            <a:spLocks noGrp="1"/>
          </p:cNvSpPr>
          <p:nvPr>
            <p:ph idx="1"/>
          </p:nvPr>
        </p:nvSpPr>
        <p:spPr>
          <a:xfrm>
            <a:off x="250825" y="1989289"/>
            <a:ext cx="8713788" cy="3374291"/>
          </a:xfrm>
        </p:spPr>
        <p:txBody>
          <a:bodyPr/>
          <a:lstStyle/>
          <a:p>
            <a:pPr eaLnBrk="1" hangingPunct="1"/>
            <a:r>
              <a:rPr lang="en-GB" sz="2000" dirty="0" smtClean="0">
                <a:latin typeface="Arial" charset="0"/>
                <a:cs typeface="Arial" charset="0"/>
              </a:rPr>
              <a:t>Socio-hydrological models should not be unnecessarily complex as complexity may make the model not representative. </a:t>
            </a:r>
          </a:p>
          <a:p>
            <a:pPr eaLnBrk="1" hangingPunct="1"/>
            <a:r>
              <a:rPr lang="en-GB" sz="2000" dirty="0" smtClean="0">
                <a:latin typeface="Arial" charset="0"/>
                <a:cs typeface="Arial" charset="0"/>
              </a:rPr>
              <a:t>If the hydrology-society link was considered by the model, social variables would need to be considered in calibration and validation. Representativeness of socio-hydrological models is a relevant issue for their use in transparent decision making.</a:t>
            </a:r>
          </a:p>
          <a:p>
            <a:pPr eaLnBrk="1" hangingPunct="1"/>
            <a:endParaRPr lang="en-GB" dirty="0" smtClean="0"/>
          </a:p>
        </p:txBody>
      </p:sp>
      <p:sp>
        <p:nvSpPr>
          <p:cNvPr id="5" name="CasellaDiTesto 4"/>
          <p:cNvSpPr txBox="1"/>
          <p:nvPr/>
        </p:nvSpPr>
        <p:spPr>
          <a:xfrm>
            <a:off x="382139" y="1037228"/>
            <a:ext cx="8188657" cy="461665"/>
          </a:xfrm>
          <a:prstGeom prst="rect">
            <a:avLst/>
          </a:prstGeom>
          <a:noFill/>
        </p:spPr>
        <p:txBody>
          <a:bodyPr wrap="square" rtlCol="0">
            <a:spAutoFit/>
          </a:bodyPr>
          <a:lstStyle/>
          <a:p>
            <a:pPr algn="ctr"/>
            <a:r>
              <a:rPr lang="it-IT" sz="2400" b="1" u="none" dirty="0" err="1"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Conclusions</a:t>
            </a:r>
            <a:endParaRPr lang="it-IT" sz="2400" b="1" u="none"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pic>
        <p:nvPicPr>
          <p:cNvPr id="6" name="Picture 2"/>
          <p:cNvPicPr>
            <a:picLocks noChangeAspect="1" noChangeArrowheads="1"/>
          </p:cNvPicPr>
          <p:nvPr/>
        </p:nvPicPr>
        <p:blipFill>
          <a:blip r:embed="rId2" cstate="print"/>
          <a:srcRect l="19070" t="11886" r="67035" b="72197"/>
          <a:stretch>
            <a:fillRect/>
          </a:stretch>
        </p:blipFill>
        <p:spPr bwMode="auto">
          <a:xfrm>
            <a:off x="3686046" y="4517564"/>
            <a:ext cx="1676104" cy="1080000"/>
          </a:xfrm>
          <a:prstGeom prst="rect">
            <a:avLst/>
          </a:prstGeom>
          <a:noFill/>
          <a:ln w="9525">
            <a:noFill/>
            <a:miter lim="800000"/>
            <a:headEnd/>
            <a:tailEnd/>
          </a:ln>
        </p:spPr>
      </p:pic>
      <p:sp>
        <p:nvSpPr>
          <p:cNvPr id="7" name="Rettangolo 6"/>
          <p:cNvSpPr/>
          <p:nvPr/>
        </p:nvSpPr>
        <p:spPr>
          <a:xfrm>
            <a:off x="999704" y="5644063"/>
            <a:ext cx="7677150" cy="738664"/>
          </a:xfrm>
          <a:prstGeom prst="rect">
            <a:avLst/>
          </a:prstGeom>
        </p:spPr>
        <p:txBody>
          <a:bodyPr wrap="square">
            <a:spAutoFit/>
          </a:bodyPr>
          <a:lstStyle/>
          <a:p>
            <a:r>
              <a:rPr lang="en-US" sz="1400" u="none" dirty="0" smtClean="0"/>
              <a:t>This work is partially funded by the European Commission FP7 funded research project “Sharing Water-related Information to Tackle Changes in the Hydrosphere for Operational Needs” (grant agreement number 603587)</a:t>
            </a:r>
            <a:endParaRPr lang="en-US" sz="1400" u="none" dirty="0"/>
          </a:p>
        </p:txBody>
      </p:sp>
    </p:spTree>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7" name="CasellaDiTesto 22"/>
          <p:cNvSpPr txBox="1">
            <a:spLocks noChangeArrowheads="1"/>
          </p:cNvSpPr>
          <p:nvPr/>
        </p:nvSpPr>
        <p:spPr bwMode="auto">
          <a:xfrm>
            <a:off x="204715" y="1707617"/>
            <a:ext cx="8679977" cy="923330"/>
          </a:xfrm>
          <a:prstGeom prst="rect">
            <a:avLst/>
          </a:prstGeom>
          <a:noFill/>
          <a:ln w="9525">
            <a:noFill/>
            <a:miter lim="800000"/>
            <a:headEnd/>
            <a:tailEnd/>
          </a:ln>
        </p:spPr>
        <p:txBody>
          <a:bodyPr wrap="square">
            <a:spAutoFit/>
          </a:bodyPr>
          <a:lstStyle/>
          <a:p>
            <a:pPr algn="just"/>
            <a:r>
              <a:rPr lang="en-GB" u="none" dirty="0" smtClean="0"/>
              <a:t>The Lake of </a:t>
            </a:r>
            <a:r>
              <a:rPr lang="en-GB" u="none" dirty="0" err="1" smtClean="0"/>
              <a:t>Monate</a:t>
            </a:r>
            <a:r>
              <a:rPr lang="en-GB" u="none" dirty="0" smtClean="0"/>
              <a:t> is located in Northern Italy.  It is a unique example of ecosystem that is close to pristine conditions, despite being located in a heavily urbanized area.</a:t>
            </a:r>
            <a:endParaRPr lang="en-GB" u="none" dirty="0"/>
          </a:p>
        </p:txBody>
      </p:sp>
      <p:sp>
        <p:nvSpPr>
          <p:cNvPr id="13" name="CasellaDiTesto 12"/>
          <p:cNvSpPr txBox="1"/>
          <p:nvPr/>
        </p:nvSpPr>
        <p:spPr>
          <a:xfrm>
            <a:off x="2429301" y="1160060"/>
            <a:ext cx="4421875" cy="461665"/>
          </a:xfrm>
          <a:prstGeom prst="rect">
            <a:avLst/>
          </a:prstGeom>
          <a:noFill/>
        </p:spPr>
        <p:txBody>
          <a:bodyPr wrap="square" rtlCol="0">
            <a:spAutoFit/>
          </a:bodyPr>
          <a:lstStyle/>
          <a:p>
            <a:pPr algn="ctr"/>
            <a:r>
              <a:rPr lang="it-IT" sz="2400" b="1" u="none"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The Lake </a:t>
            </a:r>
            <a:r>
              <a:rPr lang="it-IT" sz="2400" b="1" u="none" dirty="0" err="1"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of</a:t>
            </a:r>
            <a:r>
              <a:rPr lang="it-IT" sz="2400" b="1" u="none"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 </a:t>
            </a:r>
            <a:r>
              <a:rPr lang="it-IT" sz="2400" b="1" u="none" dirty="0" err="1"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Monate</a:t>
            </a:r>
            <a:endParaRPr lang="it-IT" sz="2400" b="1" u="none"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pic>
        <p:nvPicPr>
          <p:cNvPr id="18" name="Immagine 17" descr="animation.gif"/>
          <p:cNvPicPr>
            <a:picLocks noChangeAspect="1"/>
          </p:cNvPicPr>
          <p:nvPr/>
        </p:nvPicPr>
        <p:blipFill>
          <a:blip r:embed="rId2" cstate="print"/>
          <a:stretch>
            <a:fillRect/>
          </a:stretch>
        </p:blipFill>
        <p:spPr>
          <a:xfrm>
            <a:off x="5284241" y="3330050"/>
            <a:ext cx="3859759" cy="2894819"/>
          </a:xfrm>
          <a:prstGeom prst="rect">
            <a:avLst/>
          </a:prstGeom>
        </p:spPr>
      </p:pic>
      <p:pic>
        <p:nvPicPr>
          <p:cNvPr id="6" name="Immagine 5"/>
          <p:cNvPicPr>
            <a:picLocks noChangeAspect="1"/>
          </p:cNvPicPr>
          <p:nvPr/>
        </p:nvPicPr>
        <p:blipFill rotWithShape="1">
          <a:blip r:embed="rId3" cstate="print"/>
          <a:srcRect r="7003" b="1840"/>
          <a:stretch/>
        </p:blipFill>
        <p:spPr bwMode="auto">
          <a:xfrm>
            <a:off x="0" y="3016336"/>
            <a:ext cx="5172501" cy="3200020"/>
          </a:xfrm>
          <a:prstGeom prst="rect">
            <a:avLst/>
          </a:prstGeom>
          <a:noFill/>
          <a:ln w="28575" cap="flat" cmpd="sng" algn="ctr">
            <a:solidFill>
              <a:sysClr val="windowText" lastClr="000000"/>
            </a:solidFill>
            <a:prstDash val="solid"/>
            <a:round/>
            <a:headEnd type="none" w="med" len="med"/>
            <a:tailEnd type="none" w="med" len="med"/>
          </a:ln>
          <a:extLst>
            <a:ext uri="{53640926-AAD7-44D8-BBD7-CCE9431645EC}">
              <a14:shadowObscured xmlns="" xmlns:a14="http://schemas.microsoft.com/office/drawing/2010/main"/>
            </a:ext>
          </a:extLst>
        </p:spPr>
      </p:pic>
    </p:spTree>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7" name="CasellaDiTesto 22"/>
          <p:cNvSpPr txBox="1">
            <a:spLocks noChangeArrowheads="1"/>
          </p:cNvSpPr>
          <p:nvPr/>
        </p:nvSpPr>
        <p:spPr bwMode="auto">
          <a:xfrm>
            <a:off x="204715" y="1707617"/>
            <a:ext cx="8679977" cy="4524315"/>
          </a:xfrm>
          <a:prstGeom prst="rect">
            <a:avLst/>
          </a:prstGeom>
          <a:noFill/>
          <a:ln w="9525">
            <a:noFill/>
            <a:miter lim="800000"/>
            <a:headEnd/>
            <a:tailEnd/>
          </a:ln>
        </p:spPr>
        <p:txBody>
          <a:bodyPr wrap="square">
            <a:spAutoFit/>
          </a:bodyPr>
          <a:lstStyle/>
          <a:p>
            <a:pPr algn="just"/>
            <a:r>
              <a:rPr lang="en-GB" u="none" dirty="0" smtClean="0"/>
              <a:t>The reasons why the lake is in pristine conditions despite being located in a heavily human impacted area mainly three: one is purely hydrological while the other two are related to the societal asset:</a:t>
            </a:r>
          </a:p>
          <a:p>
            <a:pPr algn="just"/>
            <a:endParaRPr lang="en-GB" u="none" dirty="0" smtClean="0"/>
          </a:p>
          <a:p>
            <a:pPr marL="177800" indent="-177800" algn="just">
              <a:buFont typeface="Arial" pitchFamily="34" charset="0"/>
              <a:buChar char="•"/>
            </a:pPr>
            <a:r>
              <a:rPr lang="en-GB" u="none" dirty="0" smtClean="0"/>
              <a:t>The lake does not have surface tributaries. It is mainly fed by groundwater.</a:t>
            </a:r>
          </a:p>
          <a:p>
            <a:pPr marL="177800" indent="-177800" algn="just">
              <a:buFont typeface="Arial" pitchFamily="34" charset="0"/>
              <a:buChar char="•"/>
            </a:pPr>
            <a:endParaRPr lang="en-GB" u="none" dirty="0" smtClean="0"/>
          </a:p>
          <a:p>
            <a:pPr marL="177800" indent="-177800" algn="just">
              <a:buFont typeface="Arial" pitchFamily="34" charset="0"/>
              <a:buChar char="•"/>
            </a:pPr>
            <a:r>
              <a:rPr lang="en-GB" u="none" dirty="0" smtClean="0"/>
              <a:t>The lake coasts are mainly owned by private families, who are interested in keeping the lake clean and quiet. Therefore the public access is not possible, with the exception of a very small fraction of the shoreline (although the Italian law states that public waters and their shorelines are owned by the State)</a:t>
            </a:r>
          </a:p>
          <a:p>
            <a:pPr marL="177800" indent="-177800" algn="just"/>
            <a:endParaRPr lang="en-GB" u="none" dirty="0" smtClean="0"/>
          </a:p>
          <a:p>
            <a:pPr marL="177800" indent="-177800" algn="just">
              <a:buFont typeface="Arial" pitchFamily="34" charset="0"/>
              <a:buChar char="•"/>
            </a:pPr>
            <a:r>
              <a:rPr lang="en-GB" u="none" dirty="0" smtClean="0"/>
              <a:t>The local administrators are committed to protecting the lake as part of their culture and history.</a:t>
            </a:r>
          </a:p>
          <a:p>
            <a:pPr marL="177800" indent="-177800" algn="just">
              <a:buFont typeface="Arial" pitchFamily="34" charset="0"/>
              <a:buChar char="•"/>
            </a:pPr>
            <a:endParaRPr lang="en-GB" u="none" dirty="0" smtClean="0"/>
          </a:p>
          <a:p>
            <a:pPr algn="just"/>
            <a:r>
              <a:rPr lang="en-GB" u="none" dirty="0" smtClean="0"/>
              <a:t>Note: the mountains surrounding the lake are subjected to mining activities since Roman times.</a:t>
            </a:r>
            <a:endParaRPr lang="en-GB" u="none" dirty="0"/>
          </a:p>
        </p:txBody>
      </p:sp>
      <p:sp>
        <p:nvSpPr>
          <p:cNvPr id="13" name="CasellaDiTesto 12"/>
          <p:cNvSpPr txBox="1"/>
          <p:nvPr/>
        </p:nvSpPr>
        <p:spPr>
          <a:xfrm>
            <a:off x="2429301" y="1160060"/>
            <a:ext cx="4421875" cy="461665"/>
          </a:xfrm>
          <a:prstGeom prst="rect">
            <a:avLst/>
          </a:prstGeom>
          <a:noFill/>
        </p:spPr>
        <p:txBody>
          <a:bodyPr wrap="square" rtlCol="0">
            <a:spAutoFit/>
          </a:bodyPr>
          <a:lstStyle/>
          <a:p>
            <a:pPr algn="ctr"/>
            <a:r>
              <a:rPr lang="it-IT" sz="2400" b="1" u="none"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The Lake </a:t>
            </a:r>
            <a:r>
              <a:rPr lang="it-IT" sz="2400" b="1" u="none" dirty="0" err="1"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of</a:t>
            </a:r>
            <a:r>
              <a:rPr lang="it-IT" sz="2400" b="1" u="none"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 </a:t>
            </a:r>
            <a:r>
              <a:rPr lang="it-IT" sz="2400" b="1" u="none" dirty="0" err="1"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Monate</a:t>
            </a:r>
            <a:endParaRPr lang="it-IT" sz="2400" b="1" u="none"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177">
                                            <p:txEl>
                                              <p:pRg st="0" end="0"/>
                                            </p:txEl>
                                          </p:spTgt>
                                        </p:tgtEl>
                                        <p:attrNameLst>
                                          <p:attrName>style.visibility</p:attrName>
                                        </p:attrNameLst>
                                      </p:cBhvr>
                                      <p:to>
                                        <p:strVal val="visible"/>
                                      </p:to>
                                    </p:set>
                                    <p:animEffect transition="in" filter="fade">
                                      <p:cBhvr>
                                        <p:cTn id="7" dur="2000"/>
                                        <p:tgtEl>
                                          <p:spTgt spid="717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177">
                                            <p:txEl>
                                              <p:pRg st="2" end="2"/>
                                            </p:txEl>
                                          </p:spTgt>
                                        </p:tgtEl>
                                        <p:attrNameLst>
                                          <p:attrName>style.visibility</p:attrName>
                                        </p:attrNameLst>
                                      </p:cBhvr>
                                      <p:to>
                                        <p:strVal val="visible"/>
                                      </p:to>
                                    </p:set>
                                    <p:animEffect transition="in" filter="fade">
                                      <p:cBhvr>
                                        <p:cTn id="12" dur="2000"/>
                                        <p:tgtEl>
                                          <p:spTgt spid="7177">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7177">
                                            <p:txEl>
                                              <p:pRg st="4" end="4"/>
                                            </p:txEl>
                                          </p:spTgt>
                                        </p:tgtEl>
                                        <p:attrNameLst>
                                          <p:attrName>style.visibility</p:attrName>
                                        </p:attrNameLst>
                                      </p:cBhvr>
                                      <p:to>
                                        <p:strVal val="visible"/>
                                      </p:to>
                                    </p:set>
                                    <p:animEffect transition="in" filter="fade">
                                      <p:cBhvr>
                                        <p:cTn id="17" dur="2000"/>
                                        <p:tgtEl>
                                          <p:spTgt spid="7177">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7177">
                                            <p:txEl>
                                              <p:pRg st="6" end="6"/>
                                            </p:txEl>
                                          </p:spTgt>
                                        </p:tgtEl>
                                        <p:attrNameLst>
                                          <p:attrName>style.visibility</p:attrName>
                                        </p:attrNameLst>
                                      </p:cBhvr>
                                      <p:to>
                                        <p:strVal val="visible"/>
                                      </p:to>
                                    </p:set>
                                    <p:animEffect transition="in" filter="fade">
                                      <p:cBhvr>
                                        <p:cTn id="22" dur="2000"/>
                                        <p:tgtEl>
                                          <p:spTgt spid="7177">
                                            <p:txEl>
                                              <p:pRg st="6" end="6"/>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7177">
                                            <p:txEl>
                                              <p:pRg st="8" end="8"/>
                                            </p:txEl>
                                          </p:spTgt>
                                        </p:tgtEl>
                                        <p:attrNameLst>
                                          <p:attrName>style.visibility</p:attrName>
                                        </p:attrNameLst>
                                      </p:cBhvr>
                                      <p:to>
                                        <p:strVal val="visible"/>
                                      </p:to>
                                    </p:set>
                                    <p:animEffect transition="in" filter="fade">
                                      <p:cBhvr>
                                        <p:cTn id="27" dur="2000"/>
                                        <p:tgtEl>
                                          <p:spTgt spid="7177">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7"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1" name="Segnaposto contenuto 18" descr="monate laghi.PNG"/>
          <p:cNvPicPr>
            <a:picLocks noGrp="1" noChangeAspect="1"/>
          </p:cNvPicPr>
          <p:nvPr>
            <p:ph idx="1"/>
          </p:nvPr>
        </p:nvPicPr>
        <p:blipFill>
          <a:blip r:embed="rId2" cstate="print"/>
          <a:srcRect/>
          <a:stretch>
            <a:fillRect/>
          </a:stretch>
        </p:blipFill>
        <p:spPr>
          <a:xfrm>
            <a:off x="700088" y="3500438"/>
            <a:ext cx="7743825" cy="2711450"/>
          </a:xfrm>
        </p:spPr>
      </p:pic>
      <p:sp>
        <p:nvSpPr>
          <p:cNvPr id="16" name="Ovale 15"/>
          <p:cNvSpPr/>
          <p:nvPr/>
        </p:nvSpPr>
        <p:spPr>
          <a:xfrm>
            <a:off x="3851275" y="4292600"/>
            <a:ext cx="1081088" cy="936625"/>
          </a:xfrm>
          <a:prstGeom prst="ellipse">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t-IT"/>
          </a:p>
        </p:txBody>
      </p:sp>
      <p:sp>
        <p:nvSpPr>
          <p:cNvPr id="7173" name="CasellaDiTesto 16"/>
          <p:cNvSpPr txBox="1">
            <a:spLocks noChangeArrowheads="1"/>
          </p:cNvSpPr>
          <p:nvPr/>
        </p:nvSpPr>
        <p:spPr bwMode="auto">
          <a:xfrm>
            <a:off x="2484438" y="5229225"/>
            <a:ext cx="2087562" cy="400050"/>
          </a:xfrm>
          <a:prstGeom prst="rect">
            <a:avLst/>
          </a:prstGeom>
          <a:noFill/>
          <a:ln w="9525">
            <a:noFill/>
            <a:miter lim="800000"/>
            <a:headEnd/>
            <a:tailEnd/>
          </a:ln>
        </p:spPr>
        <p:txBody>
          <a:bodyPr>
            <a:spAutoFit/>
          </a:bodyPr>
          <a:lstStyle/>
          <a:p>
            <a:r>
              <a:rPr lang="it-IT" sz="2000" b="1" dirty="0" smtClean="0">
                <a:solidFill>
                  <a:srgbClr val="FF0000"/>
                </a:solidFill>
              </a:rPr>
              <a:t>Lake </a:t>
            </a:r>
            <a:r>
              <a:rPr lang="it-IT" sz="2000" b="1" dirty="0" err="1" smtClean="0">
                <a:solidFill>
                  <a:srgbClr val="FF0000"/>
                </a:solidFill>
              </a:rPr>
              <a:t>of</a:t>
            </a:r>
            <a:r>
              <a:rPr lang="it-IT" sz="2000" b="1" dirty="0" smtClean="0">
                <a:solidFill>
                  <a:srgbClr val="FF0000"/>
                </a:solidFill>
              </a:rPr>
              <a:t> </a:t>
            </a:r>
            <a:r>
              <a:rPr lang="it-IT" sz="2000" b="1" dirty="0" err="1" smtClean="0">
                <a:solidFill>
                  <a:srgbClr val="FF0000"/>
                </a:solidFill>
              </a:rPr>
              <a:t>Monate</a:t>
            </a:r>
            <a:endParaRPr lang="it-IT" sz="2000" b="1" dirty="0">
              <a:solidFill>
                <a:srgbClr val="FF0000"/>
              </a:solidFill>
            </a:endParaRPr>
          </a:p>
        </p:txBody>
      </p:sp>
      <p:sp>
        <p:nvSpPr>
          <p:cNvPr id="7174" name="CasellaDiTesto 19"/>
          <p:cNvSpPr txBox="1">
            <a:spLocks noChangeArrowheads="1"/>
          </p:cNvSpPr>
          <p:nvPr/>
        </p:nvSpPr>
        <p:spPr bwMode="auto">
          <a:xfrm>
            <a:off x="1692275" y="4076700"/>
            <a:ext cx="1366838" cy="585788"/>
          </a:xfrm>
          <a:prstGeom prst="rect">
            <a:avLst/>
          </a:prstGeom>
          <a:noFill/>
          <a:ln w="9525">
            <a:noFill/>
            <a:miter lim="800000"/>
            <a:headEnd/>
            <a:tailEnd/>
          </a:ln>
        </p:spPr>
        <p:txBody>
          <a:bodyPr>
            <a:spAutoFit/>
          </a:bodyPr>
          <a:lstStyle/>
          <a:p>
            <a:r>
              <a:rPr lang="it-IT" sz="1600" dirty="0" smtClean="0">
                <a:solidFill>
                  <a:schemeClr val="bg1"/>
                </a:solidFill>
              </a:rPr>
              <a:t>Lake </a:t>
            </a:r>
            <a:r>
              <a:rPr lang="it-IT" sz="1600" dirty="0">
                <a:solidFill>
                  <a:schemeClr val="bg1"/>
                </a:solidFill>
              </a:rPr>
              <a:t>Maggiore</a:t>
            </a:r>
          </a:p>
        </p:txBody>
      </p:sp>
      <p:sp>
        <p:nvSpPr>
          <p:cNvPr id="7175" name="CasellaDiTesto 20"/>
          <p:cNvSpPr txBox="1">
            <a:spLocks noChangeArrowheads="1"/>
          </p:cNvSpPr>
          <p:nvPr/>
        </p:nvSpPr>
        <p:spPr bwMode="auto">
          <a:xfrm>
            <a:off x="4859338" y="5157788"/>
            <a:ext cx="1296987" cy="584200"/>
          </a:xfrm>
          <a:prstGeom prst="rect">
            <a:avLst/>
          </a:prstGeom>
          <a:noFill/>
          <a:ln w="9525">
            <a:noFill/>
            <a:miter lim="800000"/>
            <a:headEnd/>
            <a:tailEnd/>
          </a:ln>
        </p:spPr>
        <p:txBody>
          <a:bodyPr>
            <a:spAutoFit/>
          </a:bodyPr>
          <a:lstStyle/>
          <a:p>
            <a:r>
              <a:rPr lang="it-IT" sz="1600" dirty="0" smtClean="0">
                <a:solidFill>
                  <a:schemeClr val="bg1"/>
                </a:solidFill>
              </a:rPr>
              <a:t>Lake </a:t>
            </a:r>
            <a:r>
              <a:rPr lang="it-IT" sz="1600" dirty="0" err="1" smtClean="0">
                <a:solidFill>
                  <a:schemeClr val="bg1"/>
                </a:solidFill>
              </a:rPr>
              <a:t>of</a:t>
            </a:r>
            <a:r>
              <a:rPr lang="it-IT" sz="1600" dirty="0" smtClean="0">
                <a:solidFill>
                  <a:schemeClr val="bg1"/>
                </a:solidFill>
              </a:rPr>
              <a:t> </a:t>
            </a:r>
            <a:r>
              <a:rPr lang="it-IT" sz="1600" dirty="0" err="1">
                <a:solidFill>
                  <a:schemeClr val="bg1"/>
                </a:solidFill>
              </a:rPr>
              <a:t>Comabbio</a:t>
            </a:r>
            <a:endParaRPr lang="it-IT" sz="1600" dirty="0">
              <a:solidFill>
                <a:schemeClr val="bg1"/>
              </a:solidFill>
            </a:endParaRPr>
          </a:p>
        </p:txBody>
      </p:sp>
      <p:sp>
        <p:nvSpPr>
          <p:cNvPr id="7176" name="CasellaDiTesto 21"/>
          <p:cNvSpPr txBox="1">
            <a:spLocks noChangeArrowheads="1"/>
          </p:cNvSpPr>
          <p:nvPr/>
        </p:nvSpPr>
        <p:spPr bwMode="auto">
          <a:xfrm>
            <a:off x="5724525" y="3860800"/>
            <a:ext cx="1511300" cy="584775"/>
          </a:xfrm>
          <a:prstGeom prst="rect">
            <a:avLst/>
          </a:prstGeom>
          <a:noFill/>
          <a:ln w="9525">
            <a:noFill/>
            <a:miter lim="800000"/>
            <a:headEnd/>
            <a:tailEnd/>
          </a:ln>
        </p:spPr>
        <p:txBody>
          <a:bodyPr>
            <a:spAutoFit/>
          </a:bodyPr>
          <a:lstStyle/>
          <a:p>
            <a:r>
              <a:rPr lang="it-IT" sz="1600" dirty="0" smtClean="0">
                <a:solidFill>
                  <a:schemeClr val="bg1"/>
                </a:solidFill>
              </a:rPr>
              <a:t>Lake </a:t>
            </a:r>
            <a:r>
              <a:rPr lang="it-IT" sz="1600" dirty="0" err="1" smtClean="0">
                <a:solidFill>
                  <a:schemeClr val="bg1"/>
                </a:solidFill>
              </a:rPr>
              <a:t>of</a:t>
            </a:r>
            <a:r>
              <a:rPr lang="it-IT" sz="1600" dirty="0" smtClean="0">
                <a:solidFill>
                  <a:schemeClr val="bg1"/>
                </a:solidFill>
              </a:rPr>
              <a:t> </a:t>
            </a:r>
            <a:r>
              <a:rPr lang="it-IT" sz="1600" dirty="0">
                <a:solidFill>
                  <a:schemeClr val="bg1"/>
                </a:solidFill>
              </a:rPr>
              <a:t>Varese</a:t>
            </a:r>
          </a:p>
        </p:txBody>
      </p:sp>
      <p:sp>
        <p:nvSpPr>
          <p:cNvPr id="7177" name="CasellaDiTesto 22"/>
          <p:cNvSpPr txBox="1">
            <a:spLocks noChangeArrowheads="1"/>
          </p:cNvSpPr>
          <p:nvPr/>
        </p:nvSpPr>
        <p:spPr bwMode="auto">
          <a:xfrm>
            <a:off x="204715" y="1721265"/>
            <a:ext cx="8679977" cy="1200329"/>
          </a:xfrm>
          <a:prstGeom prst="rect">
            <a:avLst/>
          </a:prstGeom>
          <a:noFill/>
          <a:ln w="9525">
            <a:noFill/>
            <a:miter lim="800000"/>
            <a:headEnd/>
            <a:tailEnd/>
          </a:ln>
        </p:spPr>
        <p:txBody>
          <a:bodyPr wrap="square">
            <a:spAutoFit/>
          </a:bodyPr>
          <a:lstStyle/>
          <a:p>
            <a:r>
              <a:rPr lang="en-GB" u="none" dirty="0" smtClean="0"/>
              <a:t>The Lake of </a:t>
            </a:r>
            <a:r>
              <a:rPr lang="en-GB" u="none" dirty="0" err="1" smtClean="0"/>
              <a:t>Monate</a:t>
            </a:r>
            <a:r>
              <a:rPr lang="en-GB" u="none" dirty="0" smtClean="0"/>
              <a:t> has a glacial origin.</a:t>
            </a:r>
          </a:p>
          <a:p>
            <a:r>
              <a:rPr lang="en-GB" u="none" dirty="0" smtClean="0"/>
              <a:t>The only emissary is the </a:t>
            </a:r>
            <a:r>
              <a:rPr lang="en-GB" b="1" u="none" dirty="0" smtClean="0"/>
              <a:t>Torrente </a:t>
            </a:r>
            <a:r>
              <a:rPr lang="en-GB" b="1" u="none" dirty="0" err="1" smtClean="0"/>
              <a:t>Acquanegra</a:t>
            </a:r>
            <a:r>
              <a:rPr lang="en-GB" b="1" u="none" dirty="0" smtClean="0"/>
              <a:t>.</a:t>
            </a:r>
          </a:p>
          <a:p>
            <a:r>
              <a:rPr lang="en-GB" u="none" dirty="0" smtClean="0"/>
              <a:t>The altitude of the water lever is about 266 m </a:t>
            </a:r>
            <a:r>
              <a:rPr lang="en-GB" u="none" dirty="0" err="1" smtClean="0"/>
              <a:t>a.s.l</a:t>
            </a:r>
            <a:r>
              <a:rPr lang="en-GB" u="none" dirty="0" smtClean="0"/>
              <a:t>.</a:t>
            </a:r>
          </a:p>
          <a:p>
            <a:r>
              <a:rPr lang="en-GB" u="none" dirty="0" smtClean="0"/>
              <a:t>The lake surface is about 2,6 </a:t>
            </a:r>
            <a:r>
              <a:rPr lang="en-GB" u="none" dirty="0" smtClean="0"/>
              <a:t>km</a:t>
            </a:r>
            <a:r>
              <a:rPr lang="en-GB" u="none" baseline="30000" dirty="0" smtClean="0"/>
              <a:t>2</a:t>
            </a:r>
            <a:r>
              <a:rPr lang="en-GB" u="none" dirty="0" smtClean="0"/>
              <a:t>.</a:t>
            </a:r>
            <a:endParaRPr lang="en-GB" u="none" dirty="0"/>
          </a:p>
        </p:txBody>
      </p:sp>
      <p:sp>
        <p:nvSpPr>
          <p:cNvPr id="9" name="CasellaDiTesto 8"/>
          <p:cNvSpPr txBox="1"/>
          <p:nvPr/>
        </p:nvSpPr>
        <p:spPr>
          <a:xfrm>
            <a:off x="382139" y="1160060"/>
            <a:ext cx="8188657" cy="461665"/>
          </a:xfrm>
          <a:prstGeom prst="rect">
            <a:avLst/>
          </a:prstGeom>
          <a:noFill/>
        </p:spPr>
        <p:txBody>
          <a:bodyPr wrap="square" rtlCol="0">
            <a:spAutoFit/>
          </a:bodyPr>
          <a:lstStyle/>
          <a:p>
            <a:pPr algn="ctr"/>
            <a:r>
              <a:rPr lang="it-IT" sz="2400" b="1" u="none"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The Lake </a:t>
            </a:r>
            <a:r>
              <a:rPr lang="it-IT" sz="2400" b="1" u="none" dirty="0" err="1"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of</a:t>
            </a:r>
            <a:r>
              <a:rPr lang="it-IT" sz="2400" b="1" u="none"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 </a:t>
            </a:r>
            <a:r>
              <a:rPr lang="it-IT" sz="2400" b="1" u="none" dirty="0" err="1"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Monate</a:t>
            </a:r>
            <a:r>
              <a:rPr lang="it-IT" sz="2400" b="1" u="none"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 </a:t>
            </a:r>
            <a:r>
              <a:rPr lang="it-IT" sz="2400" b="1" u="none" dirty="0" err="1"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physical</a:t>
            </a:r>
            <a:r>
              <a:rPr lang="it-IT" sz="2400" b="1" u="none"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 </a:t>
            </a:r>
            <a:r>
              <a:rPr lang="it-IT" sz="2400" b="1" u="none" dirty="0" err="1"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behaviours</a:t>
            </a:r>
            <a:endParaRPr lang="it-IT" sz="2400" b="1" u="none"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asellaDiTesto 8"/>
          <p:cNvSpPr txBox="1"/>
          <p:nvPr/>
        </p:nvSpPr>
        <p:spPr>
          <a:xfrm>
            <a:off x="382139" y="1160060"/>
            <a:ext cx="8188657" cy="461665"/>
          </a:xfrm>
          <a:prstGeom prst="rect">
            <a:avLst/>
          </a:prstGeom>
          <a:noFill/>
        </p:spPr>
        <p:txBody>
          <a:bodyPr wrap="square" rtlCol="0">
            <a:spAutoFit/>
          </a:bodyPr>
          <a:lstStyle/>
          <a:p>
            <a:pPr algn="ctr"/>
            <a:r>
              <a:rPr lang="it-IT" sz="2400" b="1" u="none"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The Lake </a:t>
            </a:r>
            <a:r>
              <a:rPr lang="it-IT" sz="2400" b="1" u="none" dirty="0" err="1"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of</a:t>
            </a:r>
            <a:r>
              <a:rPr lang="it-IT" sz="2400" b="1" u="none"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 </a:t>
            </a:r>
            <a:r>
              <a:rPr lang="it-IT" sz="2400" b="1" u="none" dirty="0" err="1"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Monate</a:t>
            </a:r>
            <a:r>
              <a:rPr lang="it-IT" sz="2400" b="1" u="none"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 </a:t>
            </a:r>
            <a:r>
              <a:rPr lang="it-IT" sz="2400" b="1" u="none" dirty="0" err="1"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physical</a:t>
            </a:r>
            <a:r>
              <a:rPr lang="it-IT" sz="2400" b="1" u="none"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 </a:t>
            </a:r>
            <a:r>
              <a:rPr lang="it-IT" sz="2400" b="1" u="none" dirty="0" err="1"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behaviours</a:t>
            </a:r>
            <a:endParaRPr lang="it-IT" sz="2400" b="1" u="none"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pic>
        <p:nvPicPr>
          <p:cNvPr id="1026" name="Picture 2"/>
          <p:cNvPicPr>
            <a:picLocks noChangeAspect="1" noChangeArrowheads="1"/>
          </p:cNvPicPr>
          <p:nvPr/>
        </p:nvPicPr>
        <p:blipFill>
          <a:blip r:embed="rId2" cstate="print"/>
          <a:srcRect/>
          <a:stretch>
            <a:fillRect/>
          </a:stretch>
        </p:blipFill>
        <p:spPr bwMode="auto">
          <a:xfrm>
            <a:off x="654871" y="1733259"/>
            <a:ext cx="4103542" cy="4540193"/>
          </a:xfrm>
          <a:prstGeom prst="rect">
            <a:avLst/>
          </a:prstGeom>
          <a:noFill/>
          <a:ln w="9525">
            <a:noFill/>
            <a:miter lim="800000"/>
            <a:headEnd/>
            <a:tailEnd/>
          </a:ln>
          <a:effectLst/>
        </p:spPr>
      </p:pic>
      <p:sp>
        <p:nvSpPr>
          <p:cNvPr id="12" name="CasellaDiTesto 11"/>
          <p:cNvSpPr txBox="1"/>
          <p:nvPr/>
        </p:nvSpPr>
        <p:spPr>
          <a:xfrm>
            <a:off x="5104262" y="1951630"/>
            <a:ext cx="2620370" cy="369332"/>
          </a:xfrm>
          <a:prstGeom prst="rect">
            <a:avLst/>
          </a:prstGeom>
          <a:noFill/>
        </p:spPr>
        <p:txBody>
          <a:bodyPr wrap="square" rtlCol="0">
            <a:spAutoFit/>
          </a:bodyPr>
          <a:lstStyle/>
          <a:p>
            <a:r>
              <a:rPr lang="it-IT" b="1" u="none" dirty="0" smtClean="0"/>
              <a:t>Lake </a:t>
            </a:r>
            <a:r>
              <a:rPr lang="it-IT" b="1" u="none" dirty="0" err="1" smtClean="0"/>
              <a:t>of</a:t>
            </a:r>
            <a:r>
              <a:rPr lang="it-IT" b="1" u="none" dirty="0" smtClean="0"/>
              <a:t> </a:t>
            </a:r>
            <a:r>
              <a:rPr lang="it-IT" b="1" u="none" dirty="0" err="1" smtClean="0"/>
              <a:t>Monate</a:t>
            </a:r>
            <a:endParaRPr lang="it-IT" b="1" u="none" dirty="0"/>
          </a:p>
        </p:txBody>
      </p:sp>
      <p:cxnSp>
        <p:nvCxnSpPr>
          <p:cNvPr id="14" name="Connettore 2 13"/>
          <p:cNvCxnSpPr/>
          <p:nvPr/>
        </p:nvCxnSpPr>
        <p:spPr bwMode="auto">
          <a:xfrm rot="10800000" flipV="1">
            <a:off x="2142700" y="2156346"/>
            <a:ext cx="2893325" cy="1282890"/>
          </a:xfrm>
          <a:prstGeom prst="straightConnector1">
            <a:avLst/>
          </a:prstGeom>
          <a:solidFill>
            <a:schemeClr val="accent1"/>
          </a:solidFill>
          <a:ln w="25400" cap="flat" cmpd="sng" algn="ctr">
            <a:solidFill>
              <a:srgbClr val="FF0000"/>
            </a:solidFill>
            <a:prstDash val="solid"/>
            <a:round/>
            <a:headEnd type="none" w="med" len="med"/>
            <a:tailEnd type="stealth" w="lg" len="lg"/>
          </a:ln>
          <a:effectLst/>
        </p:spPr>
      </p:cxnSp>
      <p:sp>
        <p:nvSpPr>
          <p:cNvPr id="15" name="CasellaDiTesto 14"/>
          <p:cNvSpPr txBox="1"/>
          <p:nvPr/>
        </p:nvSpPr>
        <p:spPr>
          <a:xfrm>
            <a:off x="5202071" y="2663589"/>
            <a:ext cx="3450609" cy="369332"/>
          </a:xfrm>
          <a:prstGeom prst="rect">
            <a:avLst/>
          </a:prstGeom>
          <a:noFill/>
        </p:spPr>
        <p:txBody>
          <a:bodyPr wrap="square" rtlCol="0">
            <a:spAutoFit/>
          </a:bodyPr>
          <a:lstStyle/>
          <a:p>
            <a:r>
              <a:rPr lang="it-IT" b="1" u="none" dirty="0" err="1" smtClean="0"/>
              <a:t>Mining</a:t>
            </a:r>
            <a:r>
              <a:rPr lang="it-IT" b="1" u="none" dirty="0" smtClean="0"/>
              <a:t> site “Cava Faraona”</a:t>
            </a:r>
            <a:endParaRPr lang="it-IT" b="1" u="none" dirty="0"/>
          </a:p>
        </p:txBody>
      </p:sp>
      <p:cxnSp>
        <p:nvCxnSpPr>
          <p:cNvPr id="17" name="Connettore 2 16"/>
          <p:cNvCxnSpPr/>
          <p:nvPr/>
        </p:nvCxnSpPr>
        <p:spPr bwMode="auto">
          <a:xfrm rot="10800000" flipV="1">
            <a:off x="3916908" y="2868305"/>
            <a:ext cx="1216929" cy="379862"/>
          </a:xfrm>
          <a:prstGeom prst="straightConnector1">
            <a:avLst/>
          </a:prstGeom>
          <a:solidFill>
            <a:schemeClr val="accent1"/>
          </a:solidFill>
          <a:ln w="25400" cap="flat" cmpd="sng" algn="ctr">
            <a:solidFill>
              <a:srgbClr val="FF0000"/>
            </a:solidFill>
            <a:prstDash val="solid"/>
            <a:round/>
            <a:headEnd type="none" w="med" len="med"/>
            <a:tailEnd type="stealth" w="lg" len="lg"/>
          </a:ln>
          <a:effectLst/>
        </p:spPr>
      </p:cxnSp>
      <p:sp>
        <p:nvSpPr>
          <p:cNvPr id="20" name="CasellaDiTesto 19"/>
          <p:cNvSpPr txBox="1"/>
          <p:nvPr/>
        </p:nvSpPr>
        <p:spPr>
          <a:xfrm>
            <a:off x="5204343" y="3689461"/>
            <a:ext cx="3707645" cy="369332"/>
          </a:xfrm>
          <a:prstGeom prst="rect">
            <a:avLst/>
          </a:prstGeom>
          <a:noFill/>
        </p:spPr>
        <p:txBody>
          <a:bodyPr wrap="square" rtlCol="0">
            <a:spAutoFit/>
          </a:bodyPr>
          <a:lstStyle/>
          <a:p>
            <a:r>
              <a:rPr lang="it-IT" b="1" u="none" dirty="0" err="1" smtClean="0"/>
              <a:t>Mining</a:t>
            </a:r>
            <a:r>
              <a:rPr lang="it-IT" b="1" u="none" dirty="0" smtClean="0"/>
              <a:t> site “Cava Santa Marta”</a:t>
            </a:r>
            <a:endParaRPr lang="it-IT" b="1" u="none" dirty="0"/>
          </a:p>
        </p:txBody>
      </p:sp>
      <p:cxnSp>
        <p:nvCxnSpPr>
          <p:cNvPr id="21" name="Connettore 2 20"/>
          <p:cNvCxnSpPr/>
          <p:nvPr/>
        </p:nvCxnSpPr>
        <p:spPr bwMode="auto">
          <a:xfrm rot="10800000" flipV="1">
            <a:off x="3919180" y="3894177"/>
            <a:ext cx="1216929" cy="379862"/>
          </a:xfrm>
          <a:prstGeom prst="straightConnector1">
            <a:avLst/>
          </a:prstGeom>
          <a:solidFill>
            <a:schemeClr val="accent1"/>
          </a:solidFill>
          <a:ln w="25400" cap="flat" cmpd="sng" algn="ctr">
            <a:solidFill>
              <a:srgbClr val="FF0000"/>
            </a:solidFill>
            <a:prstDash val="solid"/>
            <a:round/>
            <a:headEnd type="none" w="med" len="med"/>
            <a:tailEnd type="stealth" w="lg" len="lg"/>
          </a:ln>
          <a:effectLst/>
        </p:spPr>
      </p:cxnSp>
      <p:sp>
        <p:nvSpPr>
          <p:cNvPr id="22" name="CasellaDiTesto 21"/>
          <p:cNvSpPr txBox="1"/>
          <p:nvPr/>
        </p:nvSpPr>
        <p:spPr>
          <a:xfrm>
            <a:off x="5493223" y="5042885"/>
            <a:ext cx="3707645" cy="369332"/>
          </a:xfrm>
          <a:prstGeom prst="rect">
            <a:avLst/>
          </a:prstGeom>
          <a:noFill/>
        </p:spPr>
        <p:txBody>
          <a:bodyPr wrap="square" rtlCol="0">
            <a:spAutoFit/>
          </a:bodyPr>
          <a:lstStyle/>
          <a:p>
            <a:r>
              <a:rPr lang="it-IT" b="1" u="none" dirty="0" smtClean="0"/>
              <a:t>Lake </a:t>
            </a:r>
            <a:r>
              <a:rPr lang="it-IT" b="1" u="none" dirty="0" err="1" smtClean="0"/>
              <a:t>of</a:t>
            </a:r>
            <a:r>
              <a:rPr lang="it-IT" b="1" u="none" dirty="0" smtClean="0"/>
              <a:t> </a:t>
            </a:r>
            <a:r>
              <a:rPr lang="it-IT" b="1" u="none" dirty="0" err="1" smtClean="0"/>
              <a:t>Comabbio</a:t>
            </a:r>
            <a:endParaRPr lang="it-IT" b="1" u="none" dirty="0"/>
          </a:p>
        </p:txBody>
      </p:sp>
      <p:cxnSp>
        <p:nvCxnSpPr>
          <p:cNvPr id="23" name="Connettore 2 22"/>
          <p:cNvCxnSpPr/>
          <p:nvPr/>
        </p:nvCxnSpPr>
        <p:spPr bwMode="auto">
          <a:xfrm rot="10800000" flipV="1">
            <a:off x="4208060" y="5247601"/>
            <a:ext cx="1216929" cy="379862"/>
          </a:xfrm>
          <a:prstGeom prst="straightConnector1">
            <a:avLst/>
          </a:prstGeom>
          <a:solidFill>
            <a:schemeClr val="accent1"/>
          </a:solidFill>
          <a:ln w="25400" cap="flat" cmpd="sng" algn="ctr">
            <a:solidFill>
              <a:srgbClr val="FF0000"/>
            </a:solidFill>
            <a:prstDash val="solid"/>
            <a:round/>
            <a:headEnd type="none" w="med" len="med"/>
            <a:tailEnd type="stealth" w="lg" len="lg"/>
          </a:ln>
          <a:effectLst/>
        </p:spPr>
      </p:cxnSp>
    </p:spTree>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7" name="CasellaDiTesto 22"/>
          <p:cNvSpPr txBox="1">
            <a:spLocks noChangeArrowheads="1"/>
          </p:cNvSpPr>
          <p:nvPr/>
        </p:nvSpPr>
        <p:spPr bwMode="auto">
          <a:xfrm>
            <a:off x="204715" y="1721265"/>
            <a:ext cx="8679977" cy="369332"/>
          </a:xfrm>
          <a:prstGeom prst="rect">
            <a:avLst/>
          </a:prstGeom>
          <a:noFill/>
          <a:ln w="9525">
            <a:noFill/>
            <a:miter lim="800000"/>
            <a:headEnd/>
            <a:tailEnd/>
          </a:ln>
        </p:spPr>
        <p:txBody>
          <a:bodyPr wrap="square">
            <a:spAutoFit/>
          </a:bodyPr>
          <a:lstStyle/>
          <a:p>
            <a:r>
              <a:rPr lang="en-GB" u="none" dirty="0" smtClean="0"/>
              <a:t>The actual contributing area is greater than the topographic contributing area:.</a:t>
            </a:r>
            <a:endParaRPr lang="en-GB" u="none" dirty="0"/>
          </a:p>
        </p:txBody>
      </p:sp>
      <p:sp>
        <p:nvSpPr>
          <p:cNvPr id="9" name="CasellaDiTesto 8"/>
          <p:cNvSpPr txBox="1"/>
          <p:nvPr/>
        </p:nvSpPr>
        <p:spPr>
          <a:xfrm>
            <a:off x="382139" y="1160060"/>
            <a:ext cx="8188657" cy="461665"/>
          </a:xfrm>
          <a:prstGeom prst="rect">
            <a:avLst/>
          </a:prstGeom>
          <a:noFill/>
        </p:spPr>
        <p:txBody>
          <a:bodyPr wrap="square" rtlCol="0">
            <a:spAutoFit/>
          </a:bodyPr>
          <a:lstStyle/>
          <a:p>
            <a:pPr algn="ctr"/>
            <a:r>
              <a:rPr lang="it-IT" sz="2400" b="1" u="none"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The Lake </a:t>
            </a:r>
            <a:r>
              <a:rPr lang="it-IT" sz="2400" b="1" u="none" dirty="0" err="1"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of</a:t>
            </a:r>
            <a:r>
              <a:rPr lang="it-IT" sz="2400" b="1" u="none"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 </a:t>
            </a:r>
            <a:r>
              <a:rPr lang="it-IT" sz="2400" b="1" u="none" dirty="0" err="1"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Monate</a:t>
            </a:r>
            <a:r>
              <a:rPr lang="it-IT" sz="2400" b="1" u="none"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 a </a:t>
            </a:r>
            <a:r>
              <a:rPr lang="it-IT" sz="2400" b="1" u="none" dirty="0" err="1"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distinguishing</a:t>
            </a:r>
            <a:r>
              <a:rPr lang="it-IT" sz="2400" b="1" u="none"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 </a:t>
            </a:r>
            <a:r>
              <a:rPr lang="it-IT" sz="2400" b="1" u="none" dirty="0" err="1"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feature</a:t>
            </a:r>
            <a:endParaRPr lang="it-IT" sz="2400" b="1" u="none"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pic>
        <p:nvPicPr>
          <p:cNvPr id="2051" name="Picture 3"/>
          <p:cNvPicPr>
            <a:picLocks noChangeAspect="1" noChangeArrowheads="1"/>
          </p:cNvPicPr>
          <p:nvPr/>
        </p:nvPicPr>
        <p:blipFill>
          <a:blip r:embed="rId2" cstate="print"/>
          <a:srcRect/>
          <a:stretch>
            <a:fillRect/>
          </a:stretch>
        </p:blipFill>
        <p:spPr bwMode="auto">
          <a:xfrm>
            <a:off x="-1" y="2139981"/>
            <a:ext cx="9144015" cy="2614452"/>
          </a:xfrm>
          <a:prstGeom prst="rect">
            <a:avLst/>
          </a:prstGeom>
          <a:noFill/>
          <a:ln w="9525">
            <a:noFill/>
            <a:miter lim="800000"/>
            <a:headEnd/>
            <a:tailEnd/>
          </a:ln>
          <a:effectLst/>
        </p:spPr>
      </p:pic>
      <p:sp>
        <p:nvSpPr>
          <p:cNvPr id="13" name="CasellaDiTesto 22"/>
          <p:cNvSpPr txBox="1">
            <a:spLocks noChangeArrowheads="1"/>
          </p:cNvSpPr>
          <p:nvPr/>
        </p:nvSpPr>
        <p:spPr bwMode="auto">
          <a:xfrm>
            <a:off x="206987" y="4630561"/>
            <a:ext cx="8679977" cy="1754326"/>
          </a:xfrm>
          <a:prstGeom prst="rect">
            <a:avLst/>
          </a:prstGeom>
          <a:noFill/>
          <a:ln w="9525">
            <a:noFill/>
            <a:miter lim="800000"/>
            <a:headEnd/>
            <a:tailEnd/>
          </a:ln>
        </p:spPr>
        <p:txBody>
          <a:bodyPr wrap="square">
            <a:spAutoFit/>
          </a:bodyPr>
          <a:lstStyle/>
          <a:p>
            <a:r>
              <a:rPr lang="en-GB" u="none" dirty="0" smtClean="0"/>
              <a:t>The mining activities, which take place outside the topographic catchment and were recently re-activated, actually divert to another lake part of the rainwater originally contributing to the Lake of </a:t>
            </a:r>
            <a:r>
              <a:rPr lang="en-GB" u="none" dirty="0" err="1" smtClean="0"/>
              <a:t>Monate</a:t>
            </a:r>
            <a:r>
              <a:rPr lang="en-GB" u="none" dirty="0" smtClean="0"/>
              <a:t>. Furthermore, there is the concern that mining activities may interrupt preferential and significant flow. A spring that was supplying fresh water to the town of </a:t>
            </a:r>
            <a:r>
              <a:rPr lang="en-GB" u="none" dirty="0" err="1" smtClean="0"/>
              <a:t>Travedona</a:t>
            </a:r>
            <a:r>
              <a:rPr lang="en-GB" u="none" dirty="0" smtClean="0"/>
              <a:t> </a:t>
            </a:r>
            <a:r>
              <a:rPr lang="en-GB" u="none" dirty="0" err="1" smtClean="0"/>
              <a:t>Monate</a:t>
            </a:r>
            <a:r>
              <a:rPr lang="en-GB" u="none" dirty="0" smtClean="0"/>
              <a:t> up to the eighties of the past century suddenly ceased to deliver.</a:t>
            </a:r>
            <a:endParaRPr lang="en-GB" u="none" dirty="0"/>
          </a:p>
        </p:txBody>
      </p:sp>
    </p:spTree>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CasellaDiTesto 18"/>
          <p:cNvSpPr txBox="1"/>
          <p:nvPr/>
        </p:nvSpPr>
        <p:spPr>
          <a:xfrm>
            <a:off x="382139" y="1119116"/>
            <a:ext cx="8188657" cy="461665"/>
          </a:xfrm>
          <a:prstGeom prst="rect">
            <a:avLst/>
          </a:prstGeom>
          <a:noFill/>
        </p:spPr>
        <p:txBody>
          <a:bodyPr wrap="square" rtlCol="0">
            <a:spAutoFit/>
          </a:bodyPr>
          <a:lstStyle/>
          <a:p>
            <a:pPr algn="ctr"/>
            <a:r>
              <a:rPr lang="it-IT" sz="2400" b="1" u="none" dirty="0" err="1"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Contributing</a:t>
            </a:r>
            <a:r>
              <a:rPr lang="it-IT" sz="2400" b="1" u="none"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 area</a:t>
            </a:r>
            <a:endParaRPr lang="it-IT" sz="2400" b="1" u="none"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pic>
        <p:nvPicPr>
          <p:cNvPr id="1026" name="Picture 2"/>
          <p:cNvPicPr>
            <a:picLocks noChangeAspect="1" noChangeArrowheads="1"/>
          </p:cNvPicPr>
          <p:nvPr/>
        </p:nvPicPr>
        <p:blipFill>
          <a:blip r:embed="rId2" cstate="print"/>
          <a:srcRect/>
          <a:stretch>
            <a:fillRect/>
          </a:stretch>
        </p:blipFill>
        <p:spPr bwMode="auto">
          <a:xfrm>
            <a:off x="1405744" y="1698455"/>
            <a:ext cx="6537257" cy="4590496"/>
          </a:xfrm>
          <a:prstGeom prst="rect">
            <a:avLst/>
          </a:prstGeom>
          <a:noFill/>
          <a:ln w="9525">
            <a:noFill/>
            <a:miter lim="800000"/>
            <a:headEnd/>
            <a:tailEnd/>
          </a:ln>
          <a:effectLst/>
        </p:spPr>
      </p:pic>
    </p:spTree>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7" name="CasellaDiTesto 22"/>
          <p:cNvSpPr txBox="1">
            <a:spLocks noChangeArrowheads="1"/>
          </p:cNvSpPr>
          <p:nvPr/>
        </p:nvSpPr>
        <p:spPr bwMode="auto">
          <a:xfrm>
            <a:off x="204715" y="1721265"/>
            <a:ext cx="8679977" cy="4278094"/>
          </a:xfrm>
          <a:prstGeom prst="rect">
            <a:avLst/>
          </a:prstGeom>
          <a:noFill/>
          <a:ln w="9525">
            <a:noFill/>
            <a:miter lim="800000"/>
            <a:headEnd/>
            <a:tailEnd/>
          </a:ln>
        </p:spPr>
        <p:txBody>
          <a:bodyPr wrap="square">
            <a:spAutoFit/>
          </a:bodyPr>
          <a:lstStyle/>
          <a:p>
            <a:pPr marL="177800" indent="-177800">
              <a:buFont typeface="Arial" pitchFamily="34" charset="0"/>
              <a:buChar char="•"/>
            </a:pPr>
            <a:r>
              <a:rPr lang="en-GB" u="none" dirty="0" smtClean="0"/>
              <a:t>Are mining activities significantly impacting the hydrology and ecology of the Lake of </a:t>
            </a:r>
            <a:r>
              <a:rPr lang="en-GB" u="none" dirty="0" err="1" smtClean="0"/>
              <a:t>Monate</a:t>
            </a:r>
            <a:r>
              <a:rPr lang="en-GB" u="none" dirty="0" smtClean="0"/>
              <a:t>?</a:t>
            </a:r>
          </a:p>
          <a:p>
            <a:pPr marL="177800" indent="-177800">
              <a:buFont typeface="Arial" pitchFamily="34" charset="0"/>
              <a:buChar char="•"/>
            </a:pPr>
            <a:endParaRPr lang="en-GB" sz="800" u="none" dirty="0" smtClean="0"/>
          </a:p>
          <a:p>
            <a:pPr marL="177800" indent="-177800">
              <a:buFont typeface="Arial" pitchFamily="34" charset="0"/>
              <a:buChar char="•"/>
            </a:pPr>
            <a:r>
              <a:rPr lang="en-GB" u="none" dirty="0" smtClean="0"/>
              <a:t>Is the hydrologic contribution of the mining site to the Lake of </a:t>
            </a:r>
            <a:r>
              <a:rPr lang="en-GB" u="none" dirty="0" err="1" smtClean="0"/>
              <a:t>Monate</a:t>
            </a:r>
            <a:r>
              <a:rPr lang="en-GB" u="none" dirty="0" smtClean="0"/>
              <a:t> significant?</a:t>
            </a:r>
          </a:p>
          <a:p>
            <a:pPr marL="177800" indent="-177800">
              <a:buFont typeface="Arial" pitchFamily="34" charset="0"/>
              <a:buChar char="•"/>
            </a:pPr>
            <a:endParaRPr lang="en-GB" sz="800" u="none" dirty="0" smtClean="0"/>
          </a:p>
          <a:p>
            <a:pPr marL="177800" indent="-177800">
              <a:buFont typeface="Arial" pitchFamily="34" charset="0"/>
              <a:buChar char="•"/>
            </a:pPr>
            <a:r>
              <a:rPr lang="en-GB" u="none" dirty="0" smtClean="0"/>
              <a:t>Are mining activities impacting groundwater quantity and quality?</a:t>
            </a:r>
          </a:p>
          <a:p>
            <a:pPr marL="177800" indent="-177800">
              <a:buFont typeface="Arial" pitchFamily="34" charset="0"/>
              <a:buChar char="•"/>
            </a:pPr>
            <a:endParaRPr lang="en-GB" sz="800" u="none" dirty="0" smtClean="0"/>
          </a:p>
          <a:p>
            <a:pPr marL="177800" indent="-177800"/>
            <a:r>
              <a:rPr lang="en-GB" u="none" dirty="0" smtClean="0"/>
              <a:t>Plus:</a:t>
            </a:r>
          </a:p>
          <a:p>
            <a:pPr marL="177800" indent="-177800"/>
            <a:endParaRPr lang="en-GB" sz="800" u="none" dirty="0" smtClean="0"/>
          </a:p>
          <a:p>
            <a:pPr marL="177800" indent="-177800">
              <a:buFont typeface="Arial" pitchFamily="34" charset="0"/>
              <a:buChar char="•"/>
            </a:pPr>
            <a:r>
              <a:rPr lang="en-GB" u="none" dirty="0" smtClean="0"/>
              <a:t>Are vibrations induced by mining activities compromising the stability of </a:t>
            </a:r>
            <a:r>
              <a:rPr lang="en-GB" u="none" dirty="0" err="1" smtClean="0"/>
              <a:t>hillslopes</a:t>
            </a:r>
            <a:r>
              <a:rPr lang="en-GB" u="none" dirty="0" smtClean="0"/>
              <a:t> and buildings?</a:t>
            </a:r>
          </a:p>
          <a:p>
            <a:pPr marL="177800" indent="-177800">
              <a:buFont typeface="Arial" pitchFamily="34" charset="0"/>
              <a:buChar char="•"/>
            </a:pPr>
            <a:endParaRPr lang="en-GB" sz="800" u="none" dirty="0" smtClean="0"/>
          </a:p>
          <a:p>
            <a:pPr marL="177800" indent="-177800">
              <a:buFont typeface="Arial" pitchFamily="34" charset="0"/>
              <a:buChar char="•"/>
            </a:pPr>
            <a:r>
              <a:rPr lang="en-GB" u="none" dirty="0" smtClean="0"/>
              <a:t>Is air quality affected by mining activities?</a:t>
            </a:r>
          </a:p>
          <a:p>
            <a:pPr marL="177800" indent="-177800">
              <a:buFont typeface="Arial" pitchFamily="34" charset="0"/>
              <a:buChar char="•"/>
            </a:pPr>
            <a:endParaRPr lang="en-GB" sz="800" u="none" dirty="0" smtClean="0"/>
          </a:p>
          <a:p>
            <a:pPr marL="177800" indent="-177800"/>
            <a:r>
              <a:rPr lang="en-GB" u="none" dirty="0" smtClean="0"/>
              <a:t>Take into account that mining activities provide a relevant societal benefit.</a:t>
            </a:r>
          </a:p>
          <a:p>
            <a:pPr marL="177800" indent="-177800">
              <a:buFont typeface="Arial" pitchFamily="34" charset="0"/>
              <a:buChar char="•"/>
            </a:pPr>
            <a:endParaRPr lang="en-GB" sz="800" u="none" dirty="0" smtClean="0"/>
          </a:p>
          <a:p>
            <a:r>
              <a:rPr lang="en-GB" u="none" dirty="0" smtClean="0"/>
              <a:t>An interesting example of two ways interaction between societal and environmental systems.</a:t>
            </a:r>
          </a:p>
          <a:p>
            <a:pPr marL="177800" indent="-177800">
              <a:buFont typeface="Arial" pitchFamily="34" charset="0"/>
              <a:buChar char="•"/>
            </a:pPr>
            <a:endParaRPr lang="en-GB" u="none" dirty="0"/>
          </a:p>
        </p:txBody>
      </p:sp>
      <p:sp>
        <p:nvSpPr>
          <p:cNvPr id="9" name="CasellaDiTesto 8"/>
          <p:cNvSpPr txBox="1"/>
          <p:nvPr/>
        </p:nvSpPr>
        <p:spPr>
          <a:xfrm>
            <a:off x="382139" y="1160060"/>
            <a:ext cx="8188657" cy="461665"/>
          </a:xfrm>
          <a:prstGeom prst="rect">
            <a:avLst/>
          </a:prstGeom>
          <a:noFill/>
        </p:spPr>
        <p:txBody>
          <a:bodyPr wrap="square" rtlCol="0">
            <a:spAutoFit/>
          </a:bodyPr>
          <a:lstStyle/>
          <a:p>
            <a:pPr algn="ctr"/>
            <a:r>
              <a:rPr lang="it-IT" sz="2400" b="1" u="none" dirty="0" err="1"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Research</a:t>
            </a:r>
            <a:r>
              <a:rPr lang="it-IT" sz="2400" b="1" u="none"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 </a:t>
            </a:r>
            <a:r>
              <a:rPr lang="it-IT" sz="2400" b="1" u="none" dirty="0" err="1"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questions</a:t>
            </a:r>
            <a:endParaRPr lang="it-IT" sz="2400" b="1" u="none"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asellaDiTesto 6"/>
          <p:cNvSpPr txBox="1"/>
          <p:nvPr/>
        </p:nvSpPr>
        <p:spPr>
          <a:xfrm>
            <a:off x="382139" y="1037228"/>
            <a:ext cx="8188657" cy="461665"/>
          </a:xfrm>
          <a:prstGeom prst="rect">
            <a:avLst/>
          </a:prstGeom>
          <a:noFill/>
        </p:spPr>
        <p:txBody>
          <a:bodyPr wrap="square" rtlCol="0">
            <a:spAutoFit/>
          </a:bodyPr>
          <a:lstStyle/>
          <a:p>
            <a:pPr algn="ctr"/>
            <a:r>
              <a:rPr lang="it-IT" sz="2400" b="1" u="none" dirty="0" err="1"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Monitoring</a:t>
            </a:r>
            <a:r>
              <a:rPr lang="it-IT" sz="2400" b="1" u="none"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 </a:t>
            </a:r>
            <a:r>
              <a:rPr lang="it-IT" sz="2400" b="1" u="none" dirty="0" err="1"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campaign</a:t>
            </a:r>
            <a:endParaRPr lang="it-IT" sz="2400" b="1" u="none"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pic>
        <p:nvPicPr>
          <p:cNvPr id="9" name="Immagine 8" descr="Sensonre_I.png"/>
          <p:cNvPicPr>
            <a:picLocks noChangeAspect="1"/>
          </p:cNvPicPr>
          <p:nvPr/>
        </p:nvPicPr>
        <p:blipFill>
          <a:blip r:embed="rId2" cstate="print"/>
          <a:stretch>
            <a:fillRect/>
          </a:stretch>
        </p:blipFill>
        <p:spPr>
          <a:xfrm>
            <a:off x="3835244" y="3981934"/>
            <a:ext cx="1487432" cy="1107828"/>
          </a:xfrm>
          <a:prstGeom prst="rect">
            <a:avLst/>
          </a:prstGeom>
        </p:spPr>
      </p:pic>
      <p:pic>
        <p:nvPicPr>
          <p:cNvPr id="10" name="Immagine 9" descr="Sensonre_II.png"/>
          <p:cNvPicPr>
            <a:picLocks noChangeAspect="1"/>
          </p:cNvPicPr>
          <p:nvPr/>
        </p:nvPicPr>
        <p:blipFill>
          <a:blip r:embed="rId3" cstate="print"/>
          <a:stretch>
            <a:fillRect/>
          </a:stretch>
        </p:blipFill>
        <p:spPr>
          <a:xfrm>
            <a:off x="5972052" y="3850858"/>
            <a:ext cx="1458068" cy="1107827"/>
          </a:xfrm>
          <a:prstGeom prst="rect">
            <a:avLst/>
          </a:prstGeom>
        </p:spPr>
      </p:pic>
      <p:pic>
        <p:nvPicPr>
          <p:cNvPr id="11" name="Immagine 10" descr="DSC_0786.JPG"/>
          <p:cNvPicPr>
            <a:picLocks noChangeAspect="1"/>
          </p:cNvPicPr>
          <p:nvPr/>
        </p:nvPicPr>
        <p:blipFill>
          <a:blip r:embed="rId4" cstate="print"/>
          <a:stretch>
            <a:fillRect/>
          </a:stretch>
        </p:blipFill>
        <p:spPr>
          <a:xfrm rot="16200000">
            <a:off x="5762171" y="2067222"/>
            <a:ext cx="1554701" cy="1036467"/>
          </a:xfrm>
          <a:prstGeom prst="rect">
            <a:avLst/>
          </a:prstGeom>
        </p:spPr>
      </p:pic>
      <p:pic>
        <p:nvPicPr>
          <p:cNvPr id="12" name="Immagine 11" descr="pz3.png"/>
          <p:cNvPicPr>
            <a:picLocks noChangeAspect="1"/>
          </p:cNvPicPr>
          <p:nvPr/>
        </p:nvPicPr>
        <p:blipFill>
          <a:blip r:embed="rId5" cstate="print"/>
          <a:stretch>
            <a:fillRect/>
          </a:stretch>
        </p:blipFill>
        <p:spPr>
          <a:xfrm>
            <a:off x="5554041" y="4959774"/>
            <a:ext cx="1851309" cy="1394332"/>
          </a:xfrm>
          <a:prstGeom prst="rect">
            <a:avLst/>
          </a:prstGeom>
        </p:spPr>
      </p:pic>
      <p:pic>
        <p:nvPicPr>
          <p:cNvPr id="13" name="Immagine 12" descr="pz5.png"/>
          <p:cNvPicPr>
            <a:picLocks noChangeAspect="1"/>
          </p:cNvPicPr>
          <p:nvPr/>
        </p:nvPicPr>
        <p:blipFill>
          <a:blip r:embed="rId6" cstate="print"/>
          <a:stretch>
            <a:fillRect/>
          </a:stretch>
        </p:blipFill>
        <p:spPr>
          <a:xfrm>
            <a:off x="7573155" y="4633934"/>
            <a:ext cx="1544892" cy="1319949"/>
          </a:xfrm>
          <a:prstGeom prst="rect">
            <a:avLst/>
          </a:prstGeom>
        </p:spPr>
      </p:pic>
      <p:pic>
        <p:nvPicPr>
          <p:cNvPr id="14" name="Immagine 13" descr="Asta_Idrom_Acquanegra.png"/>
          <p:cNvPicPr>
            <a:picLocks noChangeAspect="1"/>
          </p:cNvPicPr>
          <p:nvPr/>
        </p:nvPicPr>
        <p:blipFill>
          <a:blip r:embed="rId7" cstate="print"/>
          <a:stretch>
            <a:fillRect/>
          </a:stretch>
        </p:blipFill>
        <p:spPr>
          <a:xfrm>
            <a:off x="6650103" y="2845796"/>
            <a:ext cx="1614258" cy="1076172"/>
          </a:xfrm>
          <a:prstGeom prst="rect">
            <a:avLst/>
          </a:prstGeom>
        </p:spPr>
      </p:pic>
      <p:pic>
        <p:nvPicPr>
          <p:cNvPr id="15" name="Immagine 14" descr="DSC_0789.JPG"/>
          <p:cNvPicPr>
            <a:picLocks noChangeAspect="1"/>
          </p:cNvPicPr>
          <p:nvPr/>
        </p:nvPicPr>
        <p:blipFill>
          <a:blip r:embed="rId8" cstate="print"/>
          <a:stretch>
            <a:fillRect/>
          </a:stretch>
        </p:blipFill>
        <p:spPr>
          <a:xfrm>
            <a:off x="7516053" y="3617139"/>
            <a:ext cx="1627947" cy="1085298"/>
          </a:xfrm>
          <a:prstGeom prst="rect">
            <a:avLst/>
          </a:prstGeom>
        </p:spPr>
      </p:pic>
      <p:pic>
        <p:nvPicPr>
          <p:cNvPr id="21" name="Immagine 20" descr="IMG_5272.JPG"/>
          <p:cNvPicPr>
            <a:picLocks noChangeAspect="1"/>
          </p:cNvPicPr>
          <p:nvPr/>
        </p:nvPicPr>
        <p:blipFill>
          <a:blip r:embed="rId9" cstate="print"/>
          <a:stretch>
            <a:fillRect/>
          </a:stretch>
        </p:blipFill>
        <p:spPr>
          <a:xfrm>
            <a:off x="4111092" y="1643395"/>
            <a:ext cx="2012510" cy="1339935"/>
          </a:xfrm>
          <a:prstGeom prst="rect">
            <a:avLst/>
          </a:prstGeom>
        </p:spPr>
      </p:pic>
      <p:pic>
        <p:nvPicPr>
          <p:cNvPr id="22" name="Immagine 21" descr="Idrovora.png"/>
          <p:cNvPicPr>
            <a:picLocks noChangeAspect="1"/>
          </p:cNvPicPr>
          <p:nvPr/>
        </p:nvPicPr>
        <p:blipFill>
          <a:blip r:embed="rId10" cstate="print"/>
          <a:stretch>
            <a:fillRect/>
          </a:stretch>
        </p:blipFill>
        <p:spPr>
          <a:xfrm>
            <a:off x="5107526" y="2975200"/>
            <a:ext cx="1212399" cy="1307699"/>
          </a:xfrm>
          <a:prstGeom prst="rect">
            <a:avLst/>
          </a:prstGeom>
        </p:spPr>
      </p:pic>
      <p:pic>
        <p:nvPicPr>
          <p:cNvPr id="23" name="Immagine 22" descr="Accelerometro.png"/>
          <p:cNvPicPr>
            <a:picLocks noChangeAspect="1"/>
          </p:cNvPicPr>
          <p:nvPr/>
        </p:nvPicPr>
        <p:blipFill>
          <a:blip r:embed="rId11" cstate="print"/>
          <a:stretch>
            <a:fillRect/>
          </a:stretch>
        </p:blipFill>
        <p:spPr>
          <a:xfrm>
            <a:off x="1945523" y="5127459"/>
            <a:ext cx="3619688" cy="602893"/>
          </a:xfrm>
          <a:prstGeom prst="rect">
            <a:avLst/>
          </a:prstGeom>
        </p:spPr>
      </p:pic>
      <p:pic>
        <p:nvPicPr>
          <p:cNvPr id="24" name="Immagine 23" descr="Accelerometro_II.png"/>
          <p:cNvPicPr>
            <a:picLocks noChangeAspect="1"/>
          </p:cNvPicPr>
          <p:nvPr/>
        </p:nvPicPr>
        <p:blipFill>
          <a:blip r:embed="rId12" cstate="print"/>
          <a:stretch>
            <a:fillRect/>
          </a:stretch>
        </p:blipFill>
        <p:spPr>
          <a:xfrm>
            <a:off x="1820999" y="5690231"/>
            <a:ext cx="3587036" cy="588899"/>
          </a:xfrm>
          <a:prstGeom prst="rect">
            <a:avLst/>
          </a:prstGeom>
        </p:spPr>
      </p:pic>
      <p:pic>
        <p:nvPicPr>
          <p:cNvPr id="25" name="Immagine 24" descr="Cartucce_Inserite_Foro.png"/>
          <p:cNvPicPr>
            <a:picLocks noChangeAspect="1"/>
          </p:cNvPicPr>
          <p:nvPr/>
        </p:nvPicPr>
        <p:blipFill>
          <a:blip r:embed="rId13" cstate="print"/>
          <a:stretch>
            <a:fillRect/>
          </a:stretch>
        </p:blipFill>
        <p:spPr>
          <a:xfrm>
            <a:off x="3209031" y="2967423"/>
            <a:ext cx="1496539" cy="1107827"/>
          </a:xfrm>
          <a:prstGeom prst="rect">
            <a:avLst/>
          </a:prstGeom>
        </p:spPr>
      </p:pic>
      <p:pic>
        <p:nvPicPr>
          <p:cNvPr id="26" name="Immagine 25" descr="DSC_0799.JPG"/>
          <p:cNvPicPr>
            <a:picLocks noChangeAspect="1"/>
          </p:cNvPicPr>
          <p:nvPr/>
        </p:nvPicPr>
        <p:blipFill>
          <a:blip r:embed="rId14" cstate="print"/>
          <a:stretch>
            <a:fillRect/>
          </a:stretch>
        </p:blipFill>
        <p:spPr>
          <a:xfrm>
            <a:off x="7154577" y="1514983"/>
            <a:ext cx="928372" cy="1392558"/>
          </a:xfrm>
          <a:prstGeom prst="rect">
            <a:avLst/>
          </a:prstGeom>
        </p:spPr>
      </p:pic>
      <p:pic>
        <p:nvPicPr>
          <p:cNvPr id="32" name="Immagine 31" descr="Idrometro_Monate_Porto_Vecchio.png"/>
          <p:cNvPicPr>
            <a:picLocks noChangeAspect="1"/>
          </p:cNvPicPr>
          <p:nvPr/>
        </p:nvPicPr>
        <p:blipFill>
          <a:blip r:embed="rId15" cstate="print"/>
          <a:stretch>
            <a:fillRect/>
          </a:stretch>
        </p:blipFill>
        <p:spPr>
          <a:xfrm>
            <a:off x="7934344" y="1742054"/>
            <a:ext cx="1012106" cy="1377595"/>
          </a:xfrm>
          <a:prstGeom prst="rect">
            <a:avLst/>
          </a:prstGeom>
        </p:spPr>
      </p:pic>
      <p:sp>
        <p:nvSpPr>
          <p:cNvPr id="33" name="CasellaDiTesto 22"/>
          <p:cNvSpPr txBox="1">
            <a:spLocks noChangeArrowheads="1"/>
          </p:cNvSpPr>
          <p:nvPr/>
        </p:nvSpPr>
        <p:spPr bwMode="auto">
          <a:xfrm>
            <a:off x="204715" y="1721265"/>
            <a:ext cx="8679977" cy="3416320"/>
          </a:xfrm>
          <a:prstGeom prst="rect">
            <a:avLst/>
          </a:prstGeom>
          <a:noFill/>
          <a:ln w="9525">
            <a:noFill/>
            <a:miter lim="800000"/>
            <a:headEnd/>
            <a:tailEnd/>
          </a:ln>
        </p:spPr>
        <p:txBody>
          <a:bodyPr wrap="square">
            <a:spAutoFit/>
          </a:bodyPr>
          <a:lstStyle/>
          <a:p>
            <a:pPr marL="177800" indent="-177800"/>
            <a:r>
              <a:rPr lang="en-GB" u="none" dirty="0" smtClean="0"/>
              <a:t>Monitoring of:</a:t>
            </a:r>
          </a:p>
          <a:p>
            <a:pPr marL="177800" indent="-177800">
              <a:buFont typeface="Arial" pitchFamily="34" charset="0"/>
              <a:buChar char="•"/>
            </a:pPr>
            <a:r>
              <a:rPr lang="en-GB" u="none" dirty="0" smtClean="0"/>
              <a:t>Hourly rainfall and temperature.</a:t>
            </a:r>
          </a:p>
          <a:p>
            <a:pPr marL="177800" indent="-177800">
              <a:buFont typeface="Arial" pitchFamily="34" charset="0"/>
              <a:buChar char="•"/>
            </a:pPr>
            <a:r>
              <a:rPr lang="en-GB" u="none" dirty="0" smtClean="0"/>
              <a:t>Hourly lake </a:t>
            </a:r>
            <a:r>
              <a:rPr lang="en-GB" u="none" dirty="0" smtClean="0"/>
              <a:t>levels.</a:t>
            </a:r>
            <a:endParaRPr lang="en-GB" u="none" dirty="0" smtClean="0"/>
          </a:p>
          <a:p>
            <a:pPr marL="177800" indent="-177800">
              <a:buFont typeface="Arial" pitchFamily="34" charset="0"/>
              <a:buChar char="•"/>
            </a:pPr>
            <a:r>
              <a:rPr lang="en-GB" u="none" dirty="0" smtClean="0"/>
              <a:t>Daily river </a:t>
            </a:r>
            <a:r>
              <a:rPr lang="en-GB" u="none" dirty="0" smtClean="0"/>
              <a:t>discharges.</a:t>
            </a:r>
            <a:endParaRPr lang="en-GB" u="none" dirty="0" smtClean="0"/>
          </a:p>
          <a:p>
            <a:pPr marL="177800" indent="-177800">
              <a:buFont typeface="Arial" pitchFamily="34" charset="0"/>
              <a:buChar char="•"/>
            </a:pPr>
            <a:r>
              <a:rPr lang="en-GB" u="none" dirty="0" smtClean="0"/>
              <a:t>Isotope composition in </a:t>
            </a:r>
          </a:p>
          <a:p>
            <a:pPr marL="177800" indent="-177800"/>
            <a:r>
              <a:rPr lang="en-GB" u="none" dirty="0" smtClean="0"/>
              <a:t>	</a:t>
            </a:r>
            <a:r>
              <a:rPr lang="en-GB" u="none" dirty="0" smtClean="0"/>
              <a:t>groundwater.</a:t>
            </a:r>
            <a:endParaRPr lang="en-GB" u="none" dirty="0" smtClean="0"/>
          </a:p>
          <a:p>
            <a:pPr marL="177800" indent="-177800">
              <a:buFont typeface="Arial" pitchFamily="34" charset="0"/>
              <a:buChar char="•"/>
            </a:pPr>
            <a:r>
              <a:rPr lang="en-GB" u="none" dirty="0" smtClean="0"/>
              <a:t>Vibrations induced by</a:t>
            </a:r>
          </a:p>
          <a:p>
            <a:pPr marL="177800" indent="-177800"/>
            <a:r>
              <a:rPr lang="en-GB" u="none" dirty="0" smtClean="0"/>
              <a:t>	Mining </a:t>
            </a:r>
            <a:r>
              <a:rPr lang="en-GB" u="none" dirty="0" smtClean="0"/>
              <a:t>activities.</a:t>
            </a:r>
            <a:endParaRPr lang="en-GB" u="none" dirty="0" smtClean="0"/>
          </a:p>
          <a:p>
            <a:pPr marL="177800" indent="-177800">
              <a:buFont typeface="Arial" pitchFamily="34" charset="0"/>
              <a:buChar char="•"/>
            </a:pPr>
            <a:r>
              <a:rPr lang="en-GB" u="none" dirty="0" smtClean="0"/>
              <a:t>Air </a:t>
            </a:r>
            <a:r>
              <a:rPr lang="en-GB" u="none" dirty="0" smtClean="0"/>
              <a:t>quality.</a:t>
            </a:r>
            <a:endParaRPr lang="en-GB" u="none" dirty="0" smtClean="0"/>
          </a:p>
          <a:p>
            <a:pPr marL="177800" indent="-177800"/>
            <a:endParaRPr lang="en-GB" u="none" dirty="0" smtClean="0"/>
          </a:p>
          <a:p>
            <a:pPr marL="177800" indent="-177800"/>
            <a:r>
              <a:rPr lang="en-GB" u="none" dirty="0" smtClean="0"/>
              <a:t>Since September 2014.</a:t>
            </a:r>
          </a:p>
          <a:p>
            <a:pPr marL="177800" indent="-177800">
              <a:buFont typeface="Arial" pitchFamily="34" charset="0"/>
              <a:buChar char="•"/>
            </a:pPr>
            <a:endParaRPr lang="en-GB" u="none" dirty="0"/>
          </a:p>
        </p:txBody>
      </p:sp>
    </p:spTree>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1_Struttura predefinita">
  <a:themeElements>
    <a:clrScheme name="1_Struttura predefinita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Struttura predefinita">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it-IT" sz="1800" b="0" i="0" u="sng"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it-IT" sz="1800" b="0" i="0" u="sng" strike="noStrike" cap="none" normalizeH="0" baseline="0" smtClean="0">
            <a:ln>
              <a:noFill/>
            </a:ln>
            <a:solidFill>
              <a:schemeClr val="tx1"/>
            </a:solidFill>
            <a:effectLst/>
            <a:latin typeface="Arial" charset="0"/>
          </a:defRPr>
        </a:defPPr>
      </a:lstStyle>
    </a:lnDef>
  </a:objectDefaults>
  <a:extraClrSchemeLst>
    <a:extraClrScheme>
      <a:clrScheme name="1_Struttura predefinita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Struttura predefinita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Struttura predefinita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Struttura predefinita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Struttura predefinita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Struttura predefinita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Struttura predefinita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Struttura predefinita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Struttura predefinita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Struttura predefinita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Struttura predefinita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Struttura predefinita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ema di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ema di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17130</TotalTime>
  <Words>872</Words>
  <Application>Microsoft Office PowerPoint</Application>
  <PresentationFormat>Presentazione su schermo (4:3)</PresentationFormat>
  <Paragraphs>101</Paragraphs>
  <Slides>16</Slides>
  <Notes>1</Notes>
  <HiddenSlides>0</HiddenSlides>
  <MMClips>0</MMClips>
  <ScaleCrop>false</ScaleCrop>
  <HeadingPairs>
    <vt:vector size="4" baseType="variant">
      <vt:variant>
        <vt:lpstr>Tema</vt:lpstr>
      </vt:variant>
      <vt:variant>
        <vt:i4>1</vt:i4>
      </vt:variant>
      <vt:variant>
        <vt:lpstr>Titoli diapositive</vt:lpstr>
      </vt:variant>
      <vt:variant>
        <vt:i4>16</vt:i4>
      </vt:variant>
    </vt:vector>
  </HeadingPairs>
  <TitlesOfParts>
    <vt:vector size="17" baseType="lpstr">
      <vt:lpstr>1_Struttura predefinita</vt:lpstr>
      <vt:lpstr>Diapositiva 1</vt:lpstr>
      <vt:lpstr>Diapositiva 2</vt:lpstr>
      <vt:lpstr>Diapositiva 3</vt:lpstr>
      <vt:lpstr>Diapositiva 4</vt:lpstr>
      <vt:lpstr>Diapositiva 5</vt:lpstr>
      <vt:lpstr>Diapositiva 6</vt:lpstr>
      <vt:lpstr>Diapositiva 7</vt:lpstr>
      <vt:lpstr>Diapositiva 8</vt:lpstr>
      <vt:lpstr>Diapositiva 9</vt:lpstr>
      <vt:lpstr>Diapositiva 10</vt:lpstr>
      <vt:lpstr>Diapositiva 11</vt:lpstr>
      <vt:lpstr>Diapositiva 12</vt:lpstr>
      <vt:lpstr>Diapositiva 13</vt:lpstr>
      <vt:lpstr>Diapositiva 14</vt:lpstr>
      <vt:lpstr>Diapositiva 15</vt:lpstr>
      <vt:lpstr>Diapositiva 16</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Serena Ceola</dc:creator>
  <cp:lastModifiedBy>sturno</cp:lastModifiedBy>
  <cp:revision>861</cp:revision>
  <cp:lastPrinted>2009-04-22T19:24:48Z</cp:lastPrinted>
  <dcterms:created xsi:type="dcterms:W3CDTF">2009-04-22T19:24:48Z</dcterms:created>
  <dcterms:modified xsi:type="dcterms:W3CDTF">2016-04-19T22:31:24Z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i4>1</vt:i4>
  </property>
</Properties>
</file>