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Override PartName="/ppt/notesSlides/notesSlide17.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2" r:id="rId1"/>
  </p:sldMasterIdLst>
  <p:notesMasterIdLst>
    <p:notesMasterId r:id="rId20"/>
  </p:notesMasterIdLst>
  <p:handoutMasterIdLst>
    <p:handoutMasterId r:id="rId21"/>
  </p:handoutMasterIdLst>
  <p:sldIdLst>
    <p:sldId id="257" r:id="rId2"/>
    <p:sldId id="311" r:id="rId3"/>
    <p:sldId id="312" r:id="rId4"/>
    <p:sldId id="313" r:id="rId5"/>
    <p:sldId id="314" r:id="rId6"/>
    <p:sldId id="315" r:id="rId7"/>
    <p:sldId id="317" r:id="rId8"/>
    <p:sldId id="316" r:id="rId9"/>
    <p:sldId id="319" r:id="rId10"/>
    <p:sldId id="320" r:id="rId11"/>
    <p:sldId id="321" r:id="rId12"/>
    <p:sldId id="322" r:id="rId13"/>
    <p:sldId id="323" r:id="rId14"/>
    <p:sldId id="325" r:id="rId15"/>
    <p:sldId id="324" r:id="rId16"/>
    <p:sldId id="326" r:id="rId17"/>
    <p:sldId id="327" r:id="rId18"/>
    <p:sldId id="284" r:id="rId19"/>
  </p:sldIdLst>
  <p:sldSz cx="9144000" cy="6858000" type="screen4x3"/>
  <p:notesSz cx="6797675" cy="9926638"/>
  <p:defaultTextStyle>
    <a:defPPr>
      <a:defRPr lang="it-IT"/>
    </a:defPPr>
    <a:lvl1pPr algn="l" rtl="0" fontAlgn="base">
      <a:spcBef>
        <a:spcPct val="0"/>
      </a:spcBef>
      <a:spcAft>
        <a:spcPct val="0"/>
      </a:spcAft>
      <a:defRPr u="sng" kern="1200">
        <a:solidFill>
          <a:schemeClr val="tx1"/>
        </a:solidFill>
        <a:latin typeface="Arial" charset="0"/>
        <a:ea typeface="+mn-ea"/>
        <a:cs typeface="+mn-cs"/>
      </a:defRPr>
    </a:lvl1pPr>
    <a:lvl2pPr marL="457200" algn="l" rtl="0" fontAlgn="base">
      <a:spcBef>
        <a:spcPct val="0"/>
      </a:spcBef>
      <a:spcAft>
        <a:spcPct val="0"/>
      </a:spcAft>
      <a:defRPr u="sng" kern="1200">
        <a:solidFill>
          <a:schemeClr val="tx1"/>
        </a:solidFill>
        <a:latin typeface="Arial" charset="0"/>
        <a:ea typeface="+mn-ea"/>
        <a:cs typeface="+mn-cs"/>
      </a:defRPr>
    </a:lvl2pPr>
    <a:lvl3pPr marL="914400" algn="l" rtl="0" fontAlgn="base">
      <a:spcBef>
        <a:spcPct val="0"/>
      </a:spcBef>
      <a:spcAft>
        <a:spcPct val="0"/>
      </a:spcAft>
      <a:defRPr u="sng" kern="1200">
        <a:solidFill>
          <a:schemeClr val="tx1"/>
        </a:solidFill>
        <a:latin typeface="Arial" charset="0"/>
        <a:ea typeface="+mn-ea"/>
        <a:cs typeface="+mn-cs"/>
      </a:defRPr>
    </a:lvl3pPr>
    <a:lvl4pPr marL="1371600" algn="l" rtl="0" fontAlgn="base">
      <a:spcBef>
        <a:spcPct val="0"/>
      </a:spcBef>
      <a:spcAft>
        <a:spcPct val="0"/>
      </a:spcAft>
      <a:defRPr u="sng" kern="1200">
        <a:solidFill>
          <a:schemeClr val="tx1"/>
        </a:solidFill>
        <a:latin typeface="Arial" charset="0"/>
        <a:ea typeface="+mn-ea"/>
        <a:cs typeface="+mn-cs"/>
      </a:defRPr>
    </a:lvl4pPr>
    <a:lvl5pPr marL="1828800" algn="l" rtl="0" fontAlgn="base">
      <a:spcBef>
        <a:spcPct val="0"/>
      </a:spcBef>
      <a:spcAft>
        <a:spcPct val="0"/>
      </a:spcAft>
      <a:defRPr u="sng" kern="1200">
        <a:solidFill>
          <a:schemeClr val="tx1"/>
        </a:solidFill>
        <a:latin typeface="Arial" charset="0"/>
        <a:ea typeface="+mn-ea"/>
        <a:cs typeface="+mn-cs"/>
      </a:defRPr>
    </a:lvl5pPr>
    <a:lvl6pPr marL="2286000" algn="l" defTabSz="914400" rtl="0" eaLnBrk="1" latinLnBrk="0" hangingPunct="1">
      <a:defRPr u="sng" kern="1200">
        <a:solidFill>
          <a:schemeClr val="tx1"/>
        </a:solidFill>
        <a:latin typeface="Arial" charset="0"/>
        <a:ea typeface="+mn-ea"/>
        <a:cs typeface="+mn-cs"/>
      </a:defRPr>
    </a:lvl6pPr>
    <a:lvl7pPr marL="2743200" algn="l" defTabSz="914400" rtl="0" eaLnBrk="1" latinLnBrk="0" hangingPunct="1">
      <a:defRPr u="sng" kern="1200">
        <a:solidFill>
          <a:schemeClr val="tx1"/>
        </a:solidFill>
        <a:latin typeface="Arial" charset="0"/>
        <a:ea typeface="+mn-ea"/>
        <a:cs typeface="+mn-cs"/>
      </a:defRPr>
    </a:lvl7pPr>
    <a:lvl8pPr marL="3200400" algn="l" defTabSz="914400" rtl="0" eaLnBrk="1" latinLnBrk="0" hangingPunct="1">
      <a:defRPr u="sng" kern="1200">
        <a:solidFill>
          <a:schemeClr val="tx1"/>
        </a:solidFill>
        <a:latin typeface="Arial" charset="0"/>
        <a:ea typeface="+mn-ea"/>
        <a:cs typeface="+mn-cs"/>
      </a:defRPr>
    </a:lvl8pPr>
    <a:lvl9pPr marL="3657600" algn="l" defTabSz="914400" rtl="0" eaLnBrk="1" latinLnBrk="0" hangingPunct="1">
      <a:defRPr u="sng"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8E7B"/>
    <a:srgbClr val="FF3300"/>
    <a:srgbClr val="F4F0EC"/>
    <a:srgbClr val="FFFFFF"/>
    <a:srgbClr val="5F5F5F"/>
    <a:srgbClr val="4D4D4D"/>
    <a:srgbClr val="BB2D3F"/>
    <a:srgbClr val="A50021"/>
    <a:srgbClr val="CC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730" autoAdjust="0"/>
    <p:restoredTop sz="94545" autoAdjust="0"/>
  </p:normalViewPr>
  <p:slideViewPr>
    <p:cSldViewPr>
      <p:cViewPr>
        <p:scale>
          <a:sx n="75" d="100"/>
          <a:sy n="75" d="100"/>
        </p:scale>
        <p:origin x="-1626"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3" d="100"/>
          <a:sy n="53" d="100"/>
        </p:scale>
        <p:origin x="-1956" y="-96"/>
      </p:cViewPr>
      <p:guideLst>
        <p:guide orient="horz" pos="3127"/>
        <p:guide pos="214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2702" tIns="46351" rIns="92702" bIns="46351" numCol="1" anchor="t" anchorCtr="0" compatLnSpc="1">
            <a:prstTxWarp prst="textNoShape">
              <a:avLst/>
            </a:prstTxWarp>
          </a:bodyPr>
          <a:lstStyle>
            <a:lvl1pPr defTabSz="927100">
              <a:defRPr sz="1200" u="none"/>
            </a:lvl1pPr>
          </a:lstStyle>
          <a:p>
            <a:pPr>
              <a:defRPr/>
            </a:pPr>
            <a:endParaRPr lang="it-IT"/>
          </a:p>
        </p:txBody>
      </p:sp>
      <p:sp>
        <p:nvSpPr>
          <p:cNvPr id="13315"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2702" tIns="46351" rIns="92702" bIns="46351" numCol="1" anchor="t" anchorCtr="0" compatLnSpc="1">
            <a:prstTxWarp prst="textNoShape">
              <a:avLst/>
            </a:prstTxWarp>
          </a:bodyPr>
          <a:lstStyle>
            <a:lvl1pPr algn="r" defTabSz="927100">
              <a:defRPr sz="1200" u="none"/>
            </a:lvl1pPr>
          </a:lstStyle>
          <a:p>
            <a:pPr>
              <a:defRPr/>
            </a:pPr>
            <a:endParaRPr lang="it-IT"/>
          </a:p>
        </p:txBody>
      </p:sp>
      <p:sp>
        <p:nvSpPr>
          <p:cNvPr id="13316"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2702" tIns="46351" rIns="92702" bIns="46351" numCol="1" anchor="b" anchorCtr="0" compatLnSpc="1">
            <a:prstTxWarp prst="textNoShape">
              <a:avLst/>
            </a:prstTxWarp>
          </a:bodyPr>
          <a:lstStyle>
            <a:lvl1pPr defTabSz="927100">
              <a:defRPr sz="1200" u="none"/>
            </a:lvl1pPr>
          </a:lstStyle>
          <a:p>
            <a:pPr>
              <a:defRPr/>
            </a:pPr>
            <a:endParaRPr lang="it-IT"/>
          </a:p>
        </p:txBody>
      </p:sp>
      <p:sp>
        <p:nvSpPr>
          <p:cNvPr id="13317"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2702" tIns="46351" rIns="92702" bIns="46351" numCol="1" anchor="b" anchorCtr="0" compatLnSpc="1">
            <a:prstTxWarp prst="textNoShape">
              <a:avLst/>
            </a:prstTxWarp>
          </a:bodyPr>
          <a:lstStyle>
            <a:lvl1pPr algn="r" defTabSz="927100">
              <a:defRPr sz="1200" u="none"/>
            </a:lvl1pPr>
          </a:lstStyle>
          <a:p>
            <a:pPr>
              <a:defRPr/>
            </a:pPr>
            <a:fld id="{C515ED97-42E7-4C07-A633-3BCE74ED8DF0}" type="slidenum">
              <a:rPr lang="it-IT"/>
              <a:pPr>
                <a:defRPr/>
              </a:pPr>
              <a:t>‹N›</a:t>
            </a:fld>
            <a:endParaRPr lang="it-IT"/>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2702" tIns="46351" rIns="92702" bIns="46351" numCol="1" anchor="t" anchorCtr="0" compatLnSpc="1">
            <a:prstTxWarp prst="textNoShape">
              <a:avLst/>
            </a:prstTxWarp>
          </a:bodyPr>
          <a:lstStyle>
            <a:lvl1pPr defTabSz="927100">
              <a:defRPr sz="1200" u="none"/>
            </a:lvl1pPr>
          </a:lstStyle>
          <a:p>
            <a:pPr>
              <a:defRPr/>
            </a:pPr>
            <a:endParaRPr lang="it-IT"/>
          </a:p>
        </p:txBody>
      </p:sp>
      <p:sp>
        <p:nvSpPr>
          <p:cNvPr id="10243"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2702" tIns="46351" rIns="92702" bIns="46351" numCol="1" anchor="t" anchorCtr="0" compatLnSpc="1">
            <a:prstTxWarp prst="textNoShape">
              <a:avLst/>
            </a:prstTxWarp>
          </a:bodyPr>
          <a:lstStyle>
            <a:lvl1pPr algn="r" defTabSz="927100">
              <a:defRPr sz="1200" u="none"/>
            </a:lvl1pPr>
          </a:lstStyle>
          <a:p>
            <a:pPr>
              <a:defRPr/>
            </a:pPr>
            <a:endParaRPr lang="it-IT"/>
          </a:p>
        </p:txBody>
      </p:sp>
      <p:sp>
        <p:nvSpPr>
          <p:cNvPr id="13316" name="Rectangle 4"/>
          <p:cNvSpPr>
            <a:spLocks noGrp="1" noRot="1" noChangeAspect="1" noChangeArrowheads="1" noTextEdit="1"/>
          </p:cNvSpPr>
          <p:nvPr>
            <p:ph type="sldImg" idx="2"/>
          </p:nvPr>
        </p:nvSpPr>
        <p:spPr bwMode="auto">
          <a:xfrm>
            <a:off x="917575" y="744538"/>
            <a:ext cx="4964113" cy="3722687"/>
          </a:xfrm>
          <a:prstGeom prst="rect">
            <a:avLst/>
          </a:prstGeom>
          <a:noFill/>
          <a:ln w="9525">
            <a:solidFill>
              <a:srgbClr val="000000"/>
            </a:solidFill>
            <a:miter lim="800000"/>
            <a:headEnd/>
            <a:tailEnd/>
          </a:ln>
        </p:spPr>
      </p:sp>
      <p:sp>
        <p:nvSpPr>
          <p:cNvPr id="10245" name="Rectangle 5"/>
          <p:cNvSpPr>
            <a:spLocks noGrp="1" noChangeArrowheads="1"/>
          </p:cNvSpPr>
          <p:nvPr>
            <p:ph type="body" sz="quarter" idx="3"/>
          </p:nvPr>
        </p:nvSpPr>
        <p:spPr bwMode="auto">
          <a:xfrm>
            <a:off x="681038" y="4714875"/>
            <a:ext cx="5435600" cy="4467225"/>
          </a:xfrm>
          <a:prstGeom prst="rect">
            <a:avLst/>
          </a:prstGeom>
          <a:noFill/>
          <a:ln w="9525">
            <a:noFill/>
            <a:miter lim="800000"/>
            <a:headEnd/>
            <a:tailEnd/>
          </a:ln>
          <a:effectLst/>
        </p:spPr>
        <p:txBody>
          <a:bodyPr vert="horz" wrap="square" lIns="92702" tIns="46351" rIns="92702" bIns="46351"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10246"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2702" tIns="46351" rIns="92702" bIns="46351" numCol="1" anchor="b" anchorCtr="0" compatLnSpc="1">
            <a:prstTxWarp prst="textNoShape">
              <a:avLst/>
            </a:prstTxWarp>
          </a:bodyPr>
          <a:lstStyle>
            <a:lvl1pPr defTabSz="927100">
              <a:defRPr sz="1200" u="none"/>
            </a:lvl1pPr>
          </a:lstStyle>
          <a:p>
            <a:pPr>
              <a:defRPr/>
            </a:pPr>
            <a:endParaRPr lang="it-IT"/>
          </a:p>
        </p:txBody>
      </p:sp>
      <p:sp>
        <p:nvSpPr>
          <p:cNvPr id="10247"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2702" tIns="46351" rIns="92702" bIns="46351" numCol="1" anchor="b" anchorCtr="0" compatLnSpc="1">
            <a:prstTxWarp prst="textNoShape">
              <a:avLst/>
            </a:prstTxWarp>
          </a:bodyPr>
          <a:lstStyle>
            <a:lvl1pPr algn="r" defTabSz="927100">
              <a:defRPr sz="1200" u="none"/>
            </a:lvl1pPr>
          </a:lstStyle>
          <a:p>
            <a:pPr>
              <a:defRPr/>
            </a:pPr>
            <a:fld id="{2EC3DCE6-1C1B-4E50-A0DF-4CAA51F503C4}" type="slidenum">
              <a:rPr lang="it-IT"/>
              <a:pPr>
                <a:defRPr/>
              </a:pPr>
              <a:t>‹N›</a:t>
            </a:fld>
            <a:endParaRPr 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0FE8D984-062A-4AB8-8E69-71E6A199C40D}" type="slidenum">
              <a:rPr lang="it-IT" smtClean="0"/>
              <a:pPr/>
              <a:t>1</a:t>
            </a:fld>
            <a:endParaRPr lang="it-IT"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0FE8D984-062A-4AB8-8E69-71E6A199C40D}" type="slidenum">
              <a:rPr lang="it-IT" smtClean="0"/>
              <a:pPr/>
              <a:t>10</a:t>
            </a:fld>
            <a:endParaRPr lang="it-IT"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0FE8D984-062A-4AB8-8E69-71E6A199C40D}" type="slidenum">
              <a:rPr lang="it-IT" smtClean="0"/>
              <a:pPr/>
              <a:t>11</a:t>
            </a:fld>
            <a:endParaRPr lang="it-IT"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0FE8D984-062A-4AB8-8E69-71E6A199C40D}" type="slidenum">
              <a:rPr lang="it-IT" smtClean="0"/>
              <a:pPr/>
              <a:t>12</a:t>
            </a:fld>
            <a:endParaRPr lang="it-IT"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0FE8D984-062A-4AB8-8E69-71E6A199C40D}" type="slidenum">
              <a:rPr lang="it-IT" smtClean="0"/>
              <a:pPr/>
              <a:t>13</a:t>
            </a:fld>
            <a:endParaRPr lang="it-IT"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0FE8D984-062A-4AB8-8E69-71E6A199C40D}" type="slidenum">
              <a:rPr lang="it-IT" smtClean="0"/>
              <a:pPr/>
              <a:t>14</a:t>
            </a:fld>
            <a:endParaRPr lang="it-IT"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0FE8D984-062A-4AB8-8E69-71E6A199C40D}" type="slidenum">
              <a:rPr lang="it-IT" smtClean="0"/>
              <a:pPr/>
              <a:t>15</a:t>
            </a:fld>
            <a:endParaRPr lang="it-IT"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0FE8D984-062A-4AB8-8E69-71E6A199C40D}" type="slidenum">
              <a:rPr lang="it-IT" smtClean="0"/>
              <a:pPr/>
              <a:t>16</a:t>
            </a:fld>
            <a:endParaRPr lang="it-IT"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0FE8D984-062A-4AB8-8E69-71E6A199C40D}" type="slidenum">
              <a:rPr lang="it-IT" smtClean="0"/>
              <a:pPr/>
              <a:t>17</a:t>
            </a:fld>
            <a:endParaRPr lang="it-IT"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0FE8D984-062A-4AB8-8E69-71E6A199C40D}" type="slidenum">
              <a:rPr lang="it-IT" smtClean="0"/>
              <a:pPr/>
              <a:t>2</a:t>
            </a:fld>
            <a:endParaRPr lang="it-IT"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0FE8D984-062A-4AB8-8E69-71E6A199C40D}" type="slidenum">
              <a:rPr lang="it-IT" smtClean="0"/>
              <a:pPr/>
              <a:t>3</a:t>
            </a:fld>
            <a:endParaRPr lang="it-IT"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0FE8D984-062A-4AB8-8E69-71E6A199C40D}" type="slidenum">
              <a:rPr lang="it-IT" smtClean="0"/>
              <a:pPr/>
              <a:t>4</a:t>
            </a:fld>
            <a:endParaRPr lang="it-IT"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0FE8D984-062A-4AB8-8E69-71E6A199C40D}" type="slidenum">
              <a:rPr lang="it-IT" smtClean="0"/>
              <a:pPr/>
              <a:t>5</a:t>
            </a:fld>
            <a:endParaRPr lang="it-IT"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0FE8D984-062A-4AB8-8E69-71E6A199C40D}" type="slidenum">
              <a:rPr lang="it-IT" smtClean="0"/>
              <a:pPr/>
              <a:t>6</a:t>
            </a:fld>
            <a:endParaRPr lang="it-IT"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0FE8D984-062A-4AB8-8E69-71E6A199C40D}" type="slidenum">
              <a:rPr lang="it-IT" smtClean="0"/>
              <a:pPr/>
              <a:t>7</a:t>
            </a:fld>
            <a:endParaRPr lang="it-IT"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0FE8D984-062A-4AB8-8E69-71E6A199C40D}" type="slidenum">
              <a:rPr lang="it-IT" smtClean="0"/>
              <a:pPr/>
              <a:t>8</a:t>
            </a:fld>
            <a:endParaRPr lang="it-IT"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noFill/>
        </p:spPr>
        <p:txBody>
          <a:bodyPr/>
          <a:lstStyle/>
          <a:p>
            <a:fld id="{0FE8D984-062A-4AB8-8E69-71E6A199C40D}" type="slidenum">
              <a:rPr lang="it-IT" smtClean="0"/>
              <a:pPr/>
              <a:t>9</a:t>
            </a:fld>
            <a:endParaRPr lang="it-IT" smtClean="0"/>
          </a:p>
        </p:txBody>
      </p:sp>
      <p:sp>
        <p:nvSpPr>
          <p:cNvPr id="14339" name="Rectangle 2"/>
          <p:cNvSpPr>
            <a:spLocks noGrp="1" noRot="1" noChangeAspect="1" noChangeArrowheads="1" noTextEdit="1"/>
          </p:cNvSpPr>
          <p:nvPr>
            <p:ph type="sldImg"/>
          </p:nvPr>
        </p:nvSpPr>
        <p:spPr>
          <a:ln/>
        </p:spPr>
      </p:sp>
      <p:sp>
        <p:nvSpPr>
          <p:cNvPr id="14340" name="Rectangle 3"/>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7"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3034" name="Line 26"/>
          <p:cNvSpPr>
            <a:spLocks noChangeShapeType="1"/>
          </p:cNvSpPr>
          <p:nvPr userDrawn="1"/>
        </p:nvSpPr>
        <p:spPr bwMode="auto">
          <a:xfrm rot="180000">
            <a:off x="71825" y="-24"/>
            <a:ext cx="50769" cy="1000132"/>
          </a:xfrm>
          <a:prstGeom prst="line">
            <a:avLst/>
          </a:prstGeom>
          <a:noFill/>
          <a:ln w="190500">
            <a:solidFill>
              <a:srgbClr val="CC0000"/>
            </a:solidFill>
            <a:round/>
            <a:headEnd/>
            <a:tailEnd/>
          </a:ln>
          <a:effectLst/>
        </p:spPr>
        <p:txBody>
          <a:bodyPr/>
          <a:lstStyle/>
          <a:p>
            <a:pPr>
              <a:defRPr/>
            </a:pPr>
            <a:endParaRPr lang="it-IT"/>
          </a:p>
        </p:txBody>
      </p:sp>
      <p:sp>
        <p:nvSpPr>
          <p:cNvPr id="43035" name="Line 27"/>
          <p:cNvSpPr>
            <a:spLocks noChangeShapeType="1"/>
          </p:cNvSpPr>
          <p:nvPr userDrawn="1"/>
        </p:nvSpPr>
        <p:spPr bwMode="auto">
          <a:xfrm flipV="1">
            <a:off x="0" y="1000108"/>
            <a:ext cx="9144000" cy="18239"/>
          </a:xfrm>
          <a:prstGeom prst="line">
            <a:avLst/>
          </a:prstGeom>
          <a:noFill/>
          <a:ln w="38100">
            <a:solidFill>
              <a:srgbClr val="5F5F5F"/>
            </a:solidFill>
            <a:round/>
            <a:headEnd/>
            <a:tailEnd/>
          </a:ln>
          <a:effectLst/>
        </p:spPr>
        <p:txBody>
          <a:bodyPr/>
          <a:lstStyle/>
          <a:p>
            <a:pPr>
              <a:defRPr/>
            </a:pPr>
            <a:endParaRPr lang="it-IT"/>
          </a:p>
        </p:txBody>
      </p:sp>
      <p:sp>
        <p:nvSpPr>
          <p:cNvPr id="9" name="CasellaDiTesto 8"/>
          <p:cNvSpPr txBox="1"/>
          <p:nvPr userDrawn="1"/>
        </p:nvSpPr>
        <p:spPr>
          <a:xfrm>
            <a:off x="-30480" y="6464369"/>
            <a:ext cx="9215438" cy="276999"/>
          </a:xfrm>
          <a:prstGeom prst="rect">
            <a:avLst/>
          </a:prstGeom>
          <a:noFill/>
        </p:spPr>
        <p:txBody>
          <a:bodyPr wrap="square">
            <a:spAutoFit/>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it-IT" sz="1200" b="1" u="none" dirty="0" err="1" smtClean="0"/>
              <a:t>This</a:t>
            </a:r>
            <a:r>
              <a:rPr lang="it-IT" sz="1200" b="1" u="none" dirty="0" smtClean="0"/>
              <a:t> </a:t>
            </a:r>
            <a:r>
              <a:rPr lang="it-IT" sz="1200" b="1" u="none" dirty="0" err="1" smtClean="0"/>
              <a:t>presentation</a:t>
            </a:r>
            <a:r>
              <a:rPr lang="it-IT" sz="1200" b="1" u="none" dirty="0" smtClean="0"/>
              <a:t> </a:t>
            </a:r>
            <a:r>
              <a:rPr lang="it-IT" sz="1200" b="1" u="none" dirty="0" err="1" smtClean="0"/>
              <a:t>is</a:t>
            </a:r>
            <a:r>
              <a:rPr lang="it-IT" sz="1200" b="1" u="none" baseline="0" dirty="0" smtClean="0"/>
              <a:t> </a:t>
            </a:r>
            <a:r>
              <a:rPr lang="it-IT" sz="1200" b="1" u="none" baseline="0" dirty="0" err="1" smtClean="0"/>
              <a:t>available</a:t>
            </a:r>
            <a:r>
              <a:rPr lang="it-IT" sz="1200" b="1" u="none" baseline="0" dirty="0" smtClean="0"/>
              <a:t> </a:t>
            </a:r>
            <a:r>
              <a:rPr lang="it-IT" sz="1200" b="1" u="none" dirty="0" smtClean="0"/>
              <a:t>at the web </a:t>
            </a:r>
            <a:r>
              <a:rPr lang="it-IT" sz="1200" b="1" u="none" dirty="0" err="1" smtClean="0"/>
              <a:t>address</a:t>
            </a:r>
            <a:r>
              <a:rPr lang="it-IT" sz="1200" b="1" u="none" dirty="0" smtClean="0"/>
              <a:t> http</a:t>
            </a:r>
            <a:r>
              <a:rPr lang="it-IT" sz="1200" b="1" u="none" dirty="0"/>
              <a:t>://</a:t>
            </a:r>
            <a:r>
              <a:rPr lang="it-IT" sz="1200" b="1" u="none" dirty="0" smtClean="0"/>
              <a:t>www.albertomontanari.it – E-mail</a:t>
            </a:r>
            <a:r>
              <a:rPr lang="it-IT" sz="1200" b="1" u="none" kern="1200" dirty="0" smtClean="0">
                <a:solidFill>
                  <a:schemeClr val="tx1"/>
                </a:solidFill>
                <a:latin typeface="Arial" charset="0"/>
                <a:ea typeface="+mn-ea"/>
                <a:cs typeface="+mn-cs"/>
              </a:rPr>
              <a:t>: alberto.montanari@unibo.it</a:t>
            </a:r>
          </a:p>
        </p:txBody>
      </p:sp>
      <p:cxnSp>
        <p:nvCxnSpPr>
          <p:cNvPr id="1029" name="Connettore 1 7"/>
          <p:cNvCxnSpPr>
            <a:cxnSpLocks noChangeShapeType="1"/>
          </p:cNvCxnSpPr>
          <p:nvPr userDrawn="1"/>
        </p:nvCxnSpPr>
        <p:spPr bwMode="auto">
          <a:xfrm flipV="1">
            <a:off x="0" y="6426200"/>
            <a:ext cx="9144000" cy="3175"/>
          </a:xfrm>
          <a:prstGeom prst="line">
            <a:avLst/>
          </a:prstGeom>
          <a:noFill/>
          <a:ln w="15875" algn="ctr">
            <a:solidFill>
              <a:schemeClr val="tx1"/>
            </a:solidFill>
            <a:round/>
            <a:headEnd/>
            <a:tailEnd/>
          </a:ln>
        </p:spPr>
      </p:cxnSp>
      <p:pic>
        <p:nvPicPr>
          <p:cNvPr id="11" name="Immagine 10" descr="panta-rhei-logo-small.png"/>
          <p:cNvPicPr>
            <a:picLocks noChangeAspect="1"/>
          </p:cNvPicPr>
          <p:nvPr userDrawn="1"/>
        </p:nvPicPr>
        <p:blipFill>
          <a:blip r:embed="rId4" cstate="print"/>
          <a:stretch>
            <a:fillRect/>
          </a:stretch>
        </p:blipFill>
        <p:spPr>
          <a:xfrm>
            <a:off x="4574139" y="0"/>
            <a:ext cx="1005973" cy="1142984"/>
          </a:xfrm>
          <a:prstGeom prst="rect">
            <a:avLst/>
          </a:prstGeom>
        </p:spPr>
      </p:pic>
      <p:pic>
        <p:nvPicPr>
          <p:cNvPr id="10" name="Picture 2"/>
          <p:cNvPicPr>
            <a:picLocks noChangeAspect="1" noChangeArrowheads="1"/>
          </p:cNvPicPr>
          <p:nvPr userDrawn="1"/>
        </p:nvPicPr>
        <p:blipFill>
          <a:blip r:embed="rId5" cstate="print"/>
          <a:srcRect/>
          <a:stretch>
            <a:fillRect/>
          </a:stretch>
        </p:blipFill>
        <p:spPr bwMode="auto">
          <a:xfrm>
            <a:off x="192135" y="0"/>
            <a:ext cx="824326" cy="980727"/>
          </a:xfrm>
          <a:prstGeom prst="rect">
            <a:avLst/>
          </a:prstGeom>
          <a:noFill/>
          <a:ln w="9525">
            <a:noFill/>
            <a:miter lim="800000"/>
            <a:headEnd/>
            <a:tailEnd/>
          </a:ln>
          <a:effectLst/>
        </p:spPr>
      </p:pic>
      <p:pic>
        <p:nvPicPr>
          <p:cNvPr id="12" name="Shape 58"/>
          <p:cNvPicPr preferRelativeResize="0">
            <a:picLocks noChangeAspect="1"/>
          </p:cNvPicPr>
          <p:nvPr userDrawn="1"/>
        </p:nvPicPr>
        <p:blipFill rotWithShape="1">
          <a:blip r:embed="rId6" cstate="print"/>
          <a:srcRect l="28305"/>
          <a:stretch/>
        </p:blipFill>
        <p:spPr>
          <a:xfrm>
            <a:off x="1052500" y="14934"/>
            <a:ext cx="3488709" cy="965673"/>
          </a:xfrm>
          <a:prstGeom prst="rect">
            <a:avLst/>
          </a:prstGeom>
          <a:noFill/>
          <a:ln>
            <a:noFill/>
          </a:ln>
        </p:spPr>
      </p:pic>
      <p:pic>
        <p:nvPicPr>
          <p:cNvPr id="13" name="Picture 1"/>
          <p:cNvPicPr>
            <a:picLocks noChangeAspect="1" noChangeArrowheads="1"/>
          </p:cNvPicPr>
          <p:nvPr userDrawn="1"/>
        </p:nvPicPr>
        <p:blipFill>
          <a:blip r:embed="rId7" cstate="print"/>
          <a:srcRect/>
          <a:stretch>
            <a:fillRect/>
          </a:stretch>
        </p:blipFill>
        <p:spPr bwMode="auto">
          <a:xfrm>
            <a:off x="5572132" y="1"/>
            <a:ext cx="3571868" cy="975234"/>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836" r:id="rId1"/>
    <p:sldLayoutId id="2147483838" r:id="rId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32" y="1071546"/>
            <a:ext cx="9144000" cy="2400657"/>
          </a:xfrm>
          <a:prstGeom prst="rect">
            <a:avLst/>
          </a:prstGeom>
          <a:noFill/>
          <a:ln w="9525">
            <a:noFill/>
            <a:miter lim="800000"/>
            <a:headEnd/>
            <a:tailEnd/>
          </a:ln>
        </p:spPr>
        <p:txBody>
          <a:bodyPr>
            <a:spAutoFit/>
          </a:bodyPr>
          <a:lstStyle/>
          <a:p>
            <a:pPr algn="ctr">
              <a:spcBef>
                <a:spcPts val="0"/>
              </a:spcBef>
            </a:pPr>
            <a:r>
              <a:rPr lang="en-US" b="1" u="none" dirty="0" smtClean="0"/>
              <a:t>IAHS2017-382</a:t>
            </a:r>
          </a:p>
          <a:p>
            <a:pPr algn="ctr">
              <a:spcBef>
                <a:spcPts val="0"/>
              </a:spcBef>
            </a:pPr>
            <a:r>
              <a:rPr lang="en-US" sz="4400" b="1" u="none" kern="90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rPr>
              <a:t>Should we reconsider the conceptual structure of hydrological models?</a:t>
            </a:r>
            <a:endParaRPr lang="en-US" sz="2400" b="1" u="none" kern="90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34" charset="0"/>
            </a:endParaRPr>
          </a:p>
        </p:txBody>
      </p:sp>
      <p:sp>
        <p:nvSpPr>
          <p:cNvPr id="3" name="CasellaDiTesto 2"/>
          <p:cNvSpPr txBox="1"/>
          <p:nvPr/>
        </p:nvSpPr>
        <p:spPr>
          <a:xfrm>
            <a:off x="1930122" y="5047790"/>
            <a:ext cx="5285084" cy="738664"/>
          </a:xfrm>
          <a:prstGeom prst="rect">
            <a:avLst/>
          </a:prstGeom>
          <a:noFill/>
          <a:ln w="6350">
            <a:noFill/>
          </a:ln>
        </p:spPr>
        <p:txBody>
          <a:bodyPr wrap="square" rtlCol="0">
            <a:spAutoFit/>
          </a:bodyPr>
          <a:lstStyle/>
          <a:p>
            <a:pPr algn="ctr"/>
            <a:r>
              <a:rPr lang="it-IT" sz="1400" b="1" u="none" dirty="0" smtClean="0"/>
              <a:t>Alberto Montanari</a:t>
            </a:r>
            <a:r>
              <a:rPr lang="it-IT" sz="1400" u="none" dirty="0" smtClean="0"/>
              <a:t/>
            </a:r>
            <a:br>
              <a:rPr lang="it-IT" sz="1400" u="none" dirty="0" smtClean="0"/>
            </a:br>
            <a:r>
              <a:rPr lang="it-IT" sz="1400" u="none" dirty="0" err="1" smtClean="0"/>
              <a:t>Department</a:t>
            </a:r>
            <a:r>
              <a:rPr lang="it-IT" sz="1400" u="none" dirty="0" smtClean="0"/>
              <a:t> DICAM – </a:t>
            </a:r>
            <a:r>
              <a:rPr lang="it-IT" sz="1400" u="none" dirty="0" err="1" smtClean="0"/>
              <a:t>University</a:t>
            </a:r>
            <a:r>
              <a:rPr lang="it-IT" sz="1400" u="none" dirty="0" smtClean="0"/>
              <a:t> </a:t>
            </a:r>
            <a:r>
              <a:rPr lang="it-IT" sz="1400" u="none" dirty="0" err="1" smtClean="0"/>
              <a:t>of</a:t>
            </a:r>
            <a:r>
              <a:rPr lang="it-IT" sz="1400" u="none" dirty="0" smtClean="0"/>
              <a:t> Bologna</a:t>
            </a:r>
            <a:br>
              <a:rPr lang="it-IT" sz="1400" u="none" dirty="0" smtClean="0"/>
            </a:br>
            <a:r>
              <a:rPr lang="it-IT" sz="1400" u="none" dirty="0" smtClean="0"/>
              <a:t>alberto.montanari@unibo.it – www.albertomontanari.it</a:t>
            </a:r>
            <a:endParaRPr lang="en-GB" sz="1400" u="none" dirty="0"/>
          </a:p>
        </p:txBody>
      </p:sp>
      <p:pic>
        <p:nvPicPr>
          <p:cNvPr id="2052" name="Picture 4"/>
          <p:cNvPicPr>
            <a:picLocks noChangeAspect="1" noChangeArrowheads="1"/>
          </p:cNvPicPr>
          <p:nvPr/>
        </p:nvPicPr>
        <p:blipFill>
          <a:blip r:embed="rId3" cstate="print"/>
          <a:srcRect/>
          <a:stretch>
            <a:fillRect/>
          </a:stretch>
        </p:blipFill>
        <p:spPr bwMode="auto">
          <a:xfrm>
            <a:off x="1113336" y="3143248"/>
            <a:ext cx="6887688" cy="1968833"/>
          </a:xfrm>
          <a:prstGeom prst="rect">
            <a:avLst/>
          </a:prstGeom>
          <a:noFill/>
          <a:ln w="9525">
            <a:noFill/>
            <a:miter lim="800000"/>
            <a:headEnd/>
            <a:tailEnd/>
          </a:ln>
          <a:effectLst/>
        </p:spPr>
      </p:pic>
      <p:sp>
        <p:nvSpPr>
          <p:cNvPr id="5" name="Rettangolo 4"/>
          <p:cNvSpPr/>
          <p:nvPr/>
        </p:nvSpPr>
        <p:spPr>
          <a:xfrm>
            <a:off x="357158" y="6000768"/>
            <a:ext cx="8643998" cy="438903"/>
          </a:xfrm>
          <a:prstGeom prst="rect">
            <a:avLst/>
          </a:prstGeom>
        </p:spPr>
        <p:txBody>
          <a:bodyPr wrap="square">
            <a:spAutoFit/>
          </a:bodyPr>
          <a:lstStyle/>
          <a:p>
            <a:pPr algn="ctr">
              <a:lnSpc>
                <a:spcPts val="900"/>
              </a:lnSpc>
            </a:pPr>
            <a:r>
              <a:rPr lang="en-US" sz="1000" u="none" dirty="0" smtClean="0"/>
              <a:t>This work has been partially funded by the research project PRIN 2015 -  </a:t>
            </a:r>
          </a:p>
          <a:p>
            <a:pPr algn="ctr">
              <a:lnSpc>
                <a:spcPts val="900"/>
              </a:lnSpc>
            </a:pPr>
            <a:r>
              <a:rPr lang="en-US" sz="1000" u="none" dirty="0" smtClean="0"/>
              <a:t>“Mitigating the impacts of natural hazards on cultural heritage sites, structures and </a:t>
            </a:r>
            <a:r>
              <a:rPr lang="en-US" sz="1000" u="none" dirty="0" err="1" smtClean="0"/>
              <a:t>artefacts</a:t>
            </a:r>
            <a:r>
              <a:rPr lang="en-US" sz="1000" u="none" dirty="0" smtClean="0"/>
              <a:t>”,</a:t>
            </a:r>
            <a:br>
              <a:rPr lang="en-US" sz="1000" u="none" dirty="0" smtClean="0"/>
            </a:br>
            <a:r>
              <a:rPr lang="en-US" sz="1000" u="none" dirty="0" smtClean="0"/>
              <a:t>financed by </a:t>
            </a:r>
            <a:r>
              <a:rPr lang="en-US" sz="1000" u="none" dirty="0" err="1" smtClean="0"/>
              <a:t>Ministero</a:t>
            </a:r>
            <a:r>
              <a:rPr lang="en-US" sz="1000" u="none" dirty="0" smtClean="0"/>
              <a:t> </a:t>
            </a:r>
            <a:r>
              <a:rPr lang="en-US" sz="1000" u="none" dirty="0" err="1" smtClean="0"/>
              <a:t>dell’Istruzione</a:t>
            </a:r>
            <a:r>
              <a:rPr lang="en-US" sz="1000" u="none" dirty="0" smtClean="0"/>
              <a:t>, </a:t>
            </a:r>
            <a:r>
              <a:rPr lang="en-US" sz="1000" u="none" dirty="0" err="1" smtClean="0"/>
              <a:t>dell’Università</a:t>
            </a:r>
            <a:r>
              <a:rPr lang="en-US" sz="1000" u="none" dirty="0" smtClean="0"/>
              <a:t> e </a:t>
            </a:r>
            <a:r>
              <a:rPr lang="en-US" sz="1000" u="none" dirty="0" err="1" smtClean="0"/>
              <a:t>della</a:t>
            </a:r>
            <a:r>
              <a:rPr lang="en-US" sz="1000" u="none" dirty="0" smtClean="0"/>
              <a:t> </a:t>
            </a:r>
            <a:r>
              <a:rPr lang="en-US" sz="1000" u="none" dirty="0" err="1" smtClean="0"/>
              <a:t>Ricerca</a:t>
            </a:r>
            <a:r>
              <a:rPr lang="en-US" sz="1000" u="none" dirty="0" smtClean="0"/>
              <a:t>.</a:t>
            </a:r>
            <a:endParaRPr lang="it-IT" sz="1000" u="none"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251520" y="1052736"/>
            <a:ext cx="8568952" cy="461665"/>
          </a:xfrm>
          <a:prstGeom prst="rect">
            <a:avLst/>
          </a:prstGeom>
          <a:noFill/>
          <a:ln w="9525">
            <a:noFill/>
            <a:miter lim="800000"/>
            <a:headEnd/>
            <a:tailEnd/>
          </a:ln>
        </p:spPr>
        <p:txBody>
          <a:bodyPr wrap="square">
            <a:spAutoFit/>
          </a:bodyPr>
          <a:lstStyle/>
          <a:p>
            <a:pPr algn="ctr">
              <a:spcBef>
                <a:spcPct val="50000"/>
              </a:spcBef>
            </a:pPr>
            <a:r>
              <a:rPr lang="it-IT" sz="2400" b="1" u="none" kern="900" dirty="0" smtClean="0">
                <a:ln w="12700">
                  <a:solidFill>
                    <a:schemeClr val="tx2">
                      <a:satMod val="155000"/>
                    </a:schemeClr>
                  </a:solidFill>
                  <a:prstDash val="solid"/>
                </a:ln>
                <a:latin typeface="Arial" pitchFamily="34" charset="0"/>
              </a:rPr>
              <a:t>An </a:t>
            </a:r>
            <a:r>
              <a:rPr lang="it-IT" sz="2400" b="1" u="none" kern="900" dirty="0" err="1" smtClean="0">
                <a:ln w="12700">
                  <a:solidFill>
                    <a:schemeClr val="tx2">
                      <a:satMod val="155000"/>
                    </a:schemeClr>
                  </a:solidFill>
                  <a:prstDash val="solid"/>
                </a:ln>
                <a:latin typeface="Arial" pitchFamily="34" charset="0"/>
              </a:rPr>
              <a:t>example</a:t>
            </a:r>
            <a:r>
              <a:rPr lang="it-IT" sz="2400" b="1" u="none" kern="900" dirty="0" smtClean="0">
                <a:ln w="12700">
                  <a:solidFill>
                    <a:schemeClr val="tx2">
                      <a:satMod val="155000"/>
                    </a:schemeClr>
                  </a:solidFill>
                  <a:prstDash val="solid"/>
                </a:ln>
                <a:latin typeface="Arial" pitchFamily="34" charset="0"/>
              </a:rPr>
              <a:t>: the </a:t>
            </a:r>
            <a:r>
              <a:rPr lang="it-IT" sz="2400" b="1" u="none" kern="900" dirty="0" err="1" smtClean="0">
                <a:ln w="12700">
                  <a:solidFill>
                    <a:schemeClr val="tx2">
                      <a:satMod val="155000"/>
                    </a:schemeClr>
                  </a:solidFill>
                  <a:prstDash val="solid"/>
                </a:ln>
                <a:latin typeface="Arial" pitchFamily="34" charset="0"/>
              </a:rPr>
              <a:t>Shymod</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model</a:t>
            </a:r>
            <a:r>
              <a:rPr lang="it-IT" sz="2400" b="1" u="none" kern="900" dirty="0" smtClean="0">
                <a:ln w="12700">
                  <a:solidFill>
                    <a:schemeClr val="tx2">
                      <a:satMod val="155000"/>
                    </a:schemeClr>
                  </a:solidFill>
                  <a:prstDash val="solid"/>
                </a:ln>
                <a:latin typeface="Arial" pitchFamily="34" charset="0"/>
              </a:rPr>
              <a:t> project (1/2)</a:t>
            </a:r>
            <a:endParaRPr lang="it-IT" sz="2400" b="1" u="none" kern="900" dirty="0">
              <a:ln w="12700">
                <a:solidFill>
                  <a:schemeClr val="tx2">
                    <a:satMod val="155000"/>
                  </a:schemeClr>
                </a:solidFill>
                <a:prstDash val="solid"/>
              </a:ln>
              <a:latin typeface="Arial" pitchFamily="34" charset="0"/>
            </a:endParaRPr>
          </a:p>
        </p:txBody>
      </p:sp>
      <p:sp>
        <p:nvSpPr>
          <p:cNvPr id="10" name="CasellaDiTesto 9"/>
          <p:cNvSpPr txBox="1"/>
          <p:nvPr/>
        </p:nvSpPr>
        <p:spPr>
          <a:xfrm>
            <a:off x="251520" y="1776606"/>
            <a:ext cx="8424936" cy="3724096"/>
          </a:xfrm>
          <a:prstGeom prst="rect">
            <a:avLst/>
          </a:prstGeom>
          <a:noFill/>
        </p:spPr>
        <p:txBody>
          <a:bodyPr wrap="square" rtlCol="0" anchor="t" anchorCtr="0">
            <a:spAutoFit/>
          </a:bodyPr>
          <a:lstStyle/>
          <a:p>
            <a:pPr marL="177800" indent="-177800">
              <a:spcAft>
                <a:spcPts val="600"/>
              </a:spcAft>
              <a:buFont typeface="Arial" pitchFamily="34" charset="0"/>
              <a:buChar char="•"/>
            </a:pPr>
            <a:r>
              <a:rPr lang="en-US" u="none" dirty="0" err="1" smtClean="0"/>
              <a:t>HyMod</a:t>
            </a:r>
            <a:r>
              <a:rPr lang="en-US" u="none" dirty="0" smtClean="0"/>
              <a:t>  is a well known conceptual model that already includes a stochastic component. In fact, it represents contributing area to the surface runoff through a probability distribution. </a:t>
            </a:r>
            <a:r>
              <a:rPr lang="en-US" u="none" dirty="0" err="1" smtClean="0"/>
              <a:t>HyMod</a:t>
            </a:r>
            <a:r>
              <a:rPr lang="en-US" u="none" dirty="0" smtClean="0"/>
              <a:t> has been widely used, it counts 5 parameters.</a:t>
            </a:r>
          </a:p>
          <a:p>
            <a:pPr marL="177800" indent="-177800">
              <a:spcAft>
                <a:spcPts val="600"/>
              </a:spcAft>
              <a:buFont typeface="Arial" pitchFamily="34" charset="0"/>
              <a:buChar char="•"/>
            </a:pPr>
            <a:r>
              <a:rPr lang="en-US" u="none" dirty="0" err="1" smtClean="0"/>
              <a:t>Shymod</a:t>
            </a:r>
            <a:r>
              <a:rPr lang="en-US" u="none" dirty="0" smtClean="0"/>
              <a:t> stands for Stochastic </a:t>
            </a:r>
            <a:r>
              <a:rPr lang="en-US" u="none" dirty="0" err="1" smtClean="0"/>
              <a:t>HyMod</a:t>
            </a:r>
            <a:r>
              <a:rPr lang="en-US" u="none" dirty="0" smtClean="0"/>
              <a:t>.</a:t>
            </a:r>
          </a:p>
          <a:p>
            <a:pPr marL="177800" indent="-177800">
              <a:spcAft>
                <a:spcPts val="600"/>
              </a:spcAft>
              <a:buFont typeface="Arial" pitchFamily="34" charset="0"/>
              <a:buChar char="•"/>
            </a:pPr>
            <a:r>
              <a:rPr lang="en-US" u="none" dirty="0" smtClean="0"/>
              <a:t>The project aims to expand the stochastic structure of the </a:t>
            </a:r>
            <a:r>
              <a:rPr lang="en-US" u="none" dirty="0" err="1" smtClean="0"/>
              <a:t>HyMod</a:t>
            </a:r>
            <a:r>
              <a:rPr lang="en-US" u="none" dirty="0" smtClean="0"/>
              <a:t> model by allowing for stochastic parameters, stochastic catchment area, stochastic inputs. The project will also include a stochastic kernel into the model, which is a deviation from a single valued transformation, in order to account for uncertainty in model structure.</a:t>
            </a:r>
          </a:p>
          <a:p>
            <a:pPr marL="177800" indent="-177800">
              <a:spcAft>
                <a:spcPts val="600"/>
              </a:spcAft>
              <a:buFont typeface="Arial" pitchFamily="34" charset="0"/>
              <a:buChar char="•"/>
            </a:pPr>
            <a:r>
              <a:rPr lang="en-US" u="none" dirty="0" smtClean="0"/>
              <a:t>The project is under development in </a:t>
            </a:r>
            <a:r>
              <a:rPr lang="en-US" u="none" dirty="0" err="1" smtClean="0"/>
              <a:t>GitHub</a:t>
            </a:r>
            <a:r>
              <a:rPr lang="en-US" u="none" dirty="0" smtClean="0"/>
              <a:t> in the R environment. </a:t>
            </a:r>
          </a:p>
          <a:p>
            <a:pPr marL="177800" indent="-177800">
              <a:spcAft>
                <a:spcPts val="600"/>
              </a:spcAft>
              <a:buFont typeface="Arial" pitchFamily="34" charset="0"/>
              <a:buChar char="•"/>
            </a:pPr>
            <a:r>
              <a:rPr lang="en-US" u="none" dirty="0" smtClean="0"/>
              <a:t>A first version of </a:t>
            </a:r>
            <a:r>
              <a:rPr lang="en-US" u="none" dirty="0" err="1" smtClean="0"/>
              <a:t>Shymod</a:t>
            </a:r>
            <a:r>
              <a:rPr lang="en-US" u="none" dirty="0" smtClean="0"/>
              <a:t> is presented here where the catchment area is assumed to be a random variable.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251520" y="1052736"/>
            <a:ext cx="8568952" cy="461665"/>
          </a:xfrm>
          <a:prstGeom prst="rect">
            <a:avLst/>
          </a:prstGeom>
          <a:noFill/>
          <a:ln w="9525">
            <a:noFill/>
            <a:miter lim="800000"/>
            <a:headEnd/>
            <a:tailEnd/>
          </a:ln>
        </p:spPr>
        <p:txBody>
          <a:bodyPr wrap="square">
            <a:spAutoFit/>
          </a:bodyPr>
          <a:lstStyle/>
          <a:p>
            <a:pPr algn="ctr">
              <a:spcBef>
                <a:spcPct val="50000"/>
              </a:spcBef>
            </a:pPr>
            <a:r>
              <a:rPr lang="it-IT" sz="2400" b="1" u="none" kern="900" dirty="0" err="1" smtClean="0">
                <a:ln w="12700">
                  <a:solidFill>
                    <a:schemeClr val="tx2">
                      <a:satMod val="155000"/>
                    </a:schemeClr>
                  </a:solidFill>
                  <a:prstDash val="solid"/>
                </a:ln>
                <a:latin typeface="Arial" pitchFamily="34" charset="0"/>
              </a:rPr>
              <a:t>Why</a:t>
            </a:r>
            <a:r>
              <a:rPr lang="it-IT" sz="2400" b="1" u="none" kern="900" dirty="0" smtClean="0">
                <a:ln w="12700">
                  <a:solidFill>
                    <a:schemeClr val="tx2">
                      <a:satMod val="155000"/>
                    </a:schemeClr>
                  </a:solidFill>
                  <a:prstDash val="solid"/>
                </a:ln>
                <a:latin typeface="Arial" pitchFamily="34" charset="0"/>
              </a:rPr>
              <a:t> a </a:t>
            </a:r>
            <a:r>
              <a:rPr lang="it-IT" sz="2400" b="1" u="none" kern="900" dirty="0" err="1" smtClean="0">
                <a:ln w="12700">
                  <a:solidFill>
                    <a:schemeClr val="tx2">
                      <a:satMod val="155000"/>
                    </a:schemeClr>
                  </a:solidFill>
                  <a:prstDash val="solid"/>
                </a:ln>
                <a:latin typeface="Arial" pitchFamily="34" charset="0"/>
              </a:rPr>
              <a:t>stochastic</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catchment</a:t>
            </a:r>
            <a:r>
              <a:rPr lang="it-IT" sz="2400" b="1" u="none" kern="900" dirty="0" smtClean="0">
                <a:ln w="12700">
                  <a:solidFill>
                    <a:schemeClr val="tx2">
                      <a:satMod val="155000"/>
                    </a:schemeClr>
                  </a:solidFill>
                  <a:prstDash val="solid"/>
                </a:ln>
                <a:latin typeface="Arial" pitchFamily="34" charset="0"/>
              </a:rPr>
              <a:t> area (1)?</a:t>
            </a:r>
            <a:endParaRPr lang="it-IT" sz="2400" b="1" u="none" kern="900" dirty="0">
              <a:ln w="12700">
                <a:solidFill>
                  <a:schemeClr val="tx2">
                    <a:satMod val="155000"/>
                  </a:schemeClr>
                </a:solidFill>
                <a:prstDash val="solid"/>
              </a:ln>
              <a:latin typeface="Arial" pitchFamily="34" charset="0"/>
            </a:endParaRPr>
          </a:p>
        </p:txBody>
      </p:sp>
      <p:sp>
        <p:nvSpPr>
          <p:cNvPr id="10" name="CasellaDiTesto 9"/>
          <p:cNvSpPr txBox="1"/>
          <p:nvPr/>
        </p:nvSpPr>
        <p:spPr>
          <a:xfrm>
            <a:off x="251520" y="1600551"/>
            <a:ext cx="8424936" cy="1077218"/>
          </a:xfrm>
          <a:prstGeom prst="rect">
            <a:avLst/>
          </a:prstGeom>
          <a:noFill/>
        </p:spPr>
        <p:txBody>
          <a:bodyPr wrap="square" rtlCol="0" anchor="t" anchorCtr="0">
            <a:spAutoFit/>
          </a:bodyPr>
          <a:lstStyle/>
          <a:p>
            <a:pPr>
              <a:spcAft>
                <a:spcPts val="600"/>
              </a:spcAft>
            </a:pPr>
            <a:r>
              <a:rPr lang="en-US" sz="1600" u="none" dirty="0" smtClean="0"/>
              <a:t>Catchment area is likely to change in different hydrological condition. When the catchment is unsaturated, there might be considerable infiltration and therefore flow paths do not follow the topographical surface. The actual catchment is not observable and therefore its area is random and likely dependent on degree of saturation.</a:t>
            </a:r>
          </a:p>
        </p:txBody>
      </p:sp>
      <p:pic>
        <p:nvPicPr>
          <p:cNvPr id="2054" name="Picture 6" descr="Z:\home\sturno\sturno\IAHS\porthelizabeth\scorrimento-insaturo.gif"/>
          <p:cNvPicPr>
            <a:picLocks noChangeAspect="1" noChangeArrowheads="1" noCrop="1"/>
          </p:cNvPicPr>
          <p:nvPr/>
        </p:nvPicPr>
        <p:blipFill>
          <a:blip r:embed="rId3" cstate="print"/>
          <a:srcRect/>
          <a:stretch>
            <a:fillRect/>
          </a:stretch>
        </p:blipFill>
        <p:spPr bwMode="auto">
          <a:xfrm>
            <a:off x="785786" y="2857496"/>
            <a:ext cx="7372350" cy="33528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251520" y="1052736"/>
            <a:ext cx="8568952" cy="461665"/>
          </a:xfrm>
          <a:prstGeom prst="rect">
            <a:avLst/>
          </a:prstGeom>
          <a:noFill/>
          <a:ln w="9525">
            <a:noFill/>
            <a:miter lim="800000"/>
            <a:headEnd/>
            <a:tailEnd/>
          </a:ln>
        </p:spPr>
        <p:txBody>
          <a:bodyPr wrap="square">
            <a:spAutoFit/>
          </a:bodyPr>
          <a:lstStyle/>
          <a:p>
            <a:pPr algn="ctr">
              <a:spcBef>
                <a:spcPct val="50000"/>
              </a:spcBef>
            </a:pPr>
            <a:r>
              <a:rPr lang="it-IT" sz="2400" b="1" u="none" kern="900" dirty="0" err="1" smtClean="0">
                <a:ln w="12700">
                  <a:solidFill>
                    <a:schemeClr val="tx2">
                      <a:satMod val="155000"/>
                    </a:schemeClr>
                  </a:solidFill>
                  <a:prstDash val="solid"/>
                </a:ln>
                <a:latin typeface="Arial" pitchFamily="34" charset="0"/>
              </a:rPr>
              <a:t>Why</a:t>
            </a:r>
            <a:r>
              <a:rPr lang="it-IT" sz="2400" b="1" u="none" kern="900" dirty="0" smtClean="0">
                <a:ln w="12700">
                  <a:solidFill>
                    <a:schemeClr val="tx2">
                      <a:satMod val="155000"/>
                    </a:schemeClr>
                  </a:solidFill>
                  <a:prstDash val="solid"/>
                </a:ln>
                <a:latin typeface="Arial" pitchFamily="34" charset="0"/>
              </a:rPr>
              <a:t> a </a:t>
            </a:r>
            <a:r>
              <a:rPr lang="it-IT" sz="2400" b="1" u="none" kern="900" dirty="0" err="1" smtClean="0">
                <a:ln w="12700">
                  <a:solidFill>
                    <a:schemeClr val="tx2">
                      <a:satMod val="155000"/>
                    </a:schemeClr>
                  </a:solidFill>
                  <a:prstDash val="solid"/>
                </a:ln>
                <a:latin typeface="Arial" pitchFamily="34" charset="0"/>
              </a:rPr>
              <a:t>stochastic</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catchment</a:t>
            </a:r>
            <a:r>
              <a:rPr lang="it-IT" sz="2400" b="1" u="none" kern="900" dirty="0" smtClean="0">
                <a:ln w="12700">
                  <a:solidFill>
                    <a:schemeClr val="tx2">
                      <a:satMod val="155000"/>
                    </a:schemeClr>
                  </a:solidFill>
                  <a:prstDash val="solid"/>
                </a:ln>
                <a:latin typeface="Arial" pitchFamily="34" charset="0"/>
              </a:rPr>
              <a:t> area (2)?</a:t>
            </a:r>
            <a:endParaRPr lang="it-IT" sz="2400" b="1" u="none" kern="900" dirty="0">
              <a:ln w="12700">
                <a:solidFill>
                  <a:schemeClr val="tx2">
                    <a:satMod val="155000"/>
                  </a:schemeClr>
                </a:solidFill>
                <a:prstDash val="solid"/>
              </a:ln>
              <a:latin typeface="Arial" pitchFamily="34" charset="0"/>
            </a:endParaRPr>
          </a:p>
        </p:txBody>
      </p:sp>
      <p:sp>
        <p:nvSpPr>
          <p:cNvPr id="10" name="CasellaDiTesto 9"/>
          <p:cNvSpPr txBox="1"/>
          <p:nvPr/>
        </p:nvSpPr>
        <p:spPr>
          <a:xfrm>
            <a:off x="251520" y="1600551"/>
            <a:ext cx="8424936" cy="1077218"/>
          </a:xfrm>
          <a:prstGeom prst="rect">
            <a:avLst/>
          </a:prstGeom>
          <a:noFill/>
        </p:spPr>
        <p:txBody>
          <a:bodyPr wrap="square" rtlCol="0" anchor="t" anchorCtr="0">
            <a:spAutoFit/>
          </a:bodyPr>
          <a:lstStyle/>
          <a:p>
            <a:pPr>
              <a:spcAft>
                <a:spcPts val="600"/>
              </a:spcAft>
            </a:pPr>
            <a:r>
              <a:rPr lang="en-US" sz="1600" u="none" dirty="0" smtClean="0"/>
              <a:t>When the catchment is saturated, infiltration is negligible and flow paths follow the surface. It is an easier situation to model. In fact, we all know that flood modeling is relative easier than low flow modeling. In saturated conditions the catchment area is likely to converge to the value estimated from surface topography.</a:t>
            </a:r>
          </a:p>
        </p:txBody>
      </p:sp>
      <p:pic>
        <p:nvPicPr>
          <p:cNvPr id="1026" name="Picture 2" descr="Z:\home\sturno\sturno\IAHS\porthelizabeth\saurazione1.gif"/>
          <p:cNvPicPr>
            <a:picLocks noChangeAspect="1" noChangeArrowheads="1" noCrop="1"/>
          </p:cNvPicPr>
          <p:nvPr/>
        </p:nvPicPr>
        <p:blipFill>
          <a:blip r:embed="rId3" cstate="print"/>
          <a:srcRect/>
          <a:stretch>
            <a:fillRect/>
          </a:stretch>
        </p:blipFill>
        <p:spPr bwMode="auto">
          <a:xfrm>
            <a:off x="885825" y="2790844"/>
            <a:ext cx="7372350" cy="33528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251520" y="1052736"/>
            <a:ext cx="8568952" cy="461665"/>
          </a:xfrm>
          <a:prstGeom prst="rect">
            <a:avLst/>
          </a:prstGeom>
          <a:noFill/>
          <a:ln w="9525">
            <a:noFill/>
            <a:miter lim="800000"/>
            <a:headEnd/>
            <a:tailEnd/>
          </a:ln>
        </p:spPr>
        <p:txBody>
          <a:bodyPr wrap="square">
            <a:spAutoFit/>
          </a:bodyPr>
          <a:lstStyle/>
          <a:p>
            <a:pPr algn="ctr">
              <a:spcBef>
                <a:spcPct val="50000"/>
              </a:spcBef>
            </a:pPr>
            <a:r>
              <a:rPr lang="it-IT" sz="2400" b="1" u="none" kern="900" dirty="0" err="1" smtClean="0">
                <a:ln w="12700">
                  <a:solidFill>
                    <a:schemeClr val="tx2">
                      <a:satMod val="155000"/>
                    </a:schemeClr>
                  </a:solidFill>
                  <a:prstDash val="solid"/>
                </a:ln>
                <a:latin typeface="Arial" pitchFamily="34" charset="0"/>
              </a:rPr>
              <a:t>Shymod</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assumption</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for</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catchment</a:t>
            </a:r>
            <a:r>
              <a:rPr lang="it-IT" sz="2400" b="1" u="none" kern="900" dirty="0" smtClean="0">
                <a:ln w="12700">
                  <a:solidFill>
                    <a:schemeClr val="tx2">
                      <a:satMod val="155000"/>
                    </a:schemeClr>
                  </a:solidFill>
                  <a:prstDash val="solid"/>
                </a:ln>
                <a:latin typeface="Arial" pitchFamily="34" charset="0"/>
              </a:rPr>
              <a:t> area</a:t>
            </a:r>
            <a:endParaRPr lang="it-IT" sz="2400" b="1" u="none" kern="900" dirty="0">
              <a:ln w="12700">
                <a:solidFill>
                  <a:schemeClr val="tx2">
                    <a:satMod val="155000"/>
                  </a:schemeClr>
                </a:solidFill>
                <a:prstDash val="solid"/>
              </a:ln>
              <a:latin typeface="Arial" pitchFamily="34" charset="0"/>
            </a:endParaRPr>
          </a:p>
        </p:txBody>
      </p:sp>
      <p:sp>
        <p:nvSpPr>
          <p:cNvPr id="10" name="CasellaDiTesto 9"/>
          <p:cNvSpPr txBox="1"/>
          <p:nvPr/>
        </p:nvSpPr>
        <p:spPr>
          <a:xfrm>
            <a:off x="251520" y="1600551"/>
            <a:ext cx="8424936" cy="4308872"/>
          </a:xfrm>
          <a:prstGeom prst="rect">
            <a:avLst/>
          </a:prstGeom>
          <a:noFill/>
        </p:spPr>
        <p:txBody>
          <a:bodyPr wrap="square" rtlCol="0" anchor="t" anchorCtr="0">
            <a:spAutoFit/>
          </a:bodyPr>
          <a:lstStyle/>
          <a:p>
            <a:pPr>
              <a:spcAft>
                <a:spcPts val="600"/>
              </a:spcAft>
            </a:pPr>
            <a:r>
              <a:rPr lang="en-US" sz="1600" u="none" dirty="0" smtClean="0"/>
              <a:t>In </a:t>
            </a:r>
            <a:r>
              <a:rPr lang="en-US" sz="1600" b="1" u="none" dirty="0" err="1" smtClean="0"/>
              <a:t>Shymod</a:t>
            </a:r>
            <a:r>
              <a:rPr lang="en-US" sz="1600" u="none" dirty="0" smtClean="0"/>
              <a:t> the catchment area is a function of time according to the following relationship:</a:t>
            </a:r>
          </a:p>
          <a:p>
            <a:pPr>
              <a:spcAft>
                <a:spcPts val="600"/>
              </a:spcAft>
            </a:pPr>
            <a:endParaRPr lang="en-US" sz="1600" u="none" dirty="0" smtClean="0"/>
          </a:p>
          <a:p>
            <a:pPr algn="ctr">
              <a:spcAft>
                <a:spcPts val="600"/>
              </a:spcAft>
            </a:pPr>
            <a:r>
              <a:rPr lang="en-US" sz="1600" u="none" dirty="0" smtClean="0"/>
              <a:t>a(t) = a</a:t>
            </a:r>
            <a:r>
              <a:rPr lang="en-US" sz="1600" u="none" baseline="-25000" dirty="0" smtClean="0"/>
              <a:t>0</a:t>
            </a:r>
            <a:r>
              <a:rPr lang="en-US" sz="1600" u="none" dirty="0" smtClean="0"/>
              <a:t> – c(t)/</a:t>
            </a:r>
            <a:r>
              <a:rPr lang="en-US" sz="1600" u="none" dirty="0" err="1" smtClean="0"/>
              <a:t>c</a:t>
            </a:r>
            <a:r>
              <a:rPr lang="en-US" sz="1600" u="none" baseline="-25000" dirty="0" err="1" smtClean="0"/>
              <a:t>max</a:t>
            </a:r>
            <a:r>
              <a:rPr lang="en-US" sz="1600" u="none" dirty="0" smtClean="0"/>
              <a:t> (a</a:t>
            </a:r>
            <a:r>
              <a:rPr lang="en-US" sz="1600" u="none" baseline="-25000" dirty="0" smtClean="0"/>
              <a:t>0</a:t>
            </a:r>
            <a:r>
              <a:rPr lang="en-US" sz="1600" u="none" dirty="0" smtClean="0"/>
              <a:t> – a) </a:t>
            </a:r>
          </a:p>
          <a:p>
            <a:pPr algn="ctr">
              <a:spcAft>
                <a:spcPts val="600"/>
              </a:spcAft>
            </a:pPr>
            <a:endParaRPr lang="en-US" sz="1600" u="none" dirty="0" smtClean="0"/>
          </a:p>
          <a:p>
            <a:pPr>
              <a:spcAft>
                <a:spcPts val="600"/>
              </a:spcAft>
            </a:pPr>
            <a:r>
              <a:rPr lang="en-US" sz="1600" u="none" dirty="0" smtClean="0"/>
              <a:t>where c(t) is catchment storage, whose upper value is </a:t>
            </a:r>
            <a:r>
              <a:rPr lang="en-US" sz="1600" u="none" dirty="0" err="1" smtClean="0"/>
              <a:t>c</a:t>
            </a:r>
            <a:r>
              <a:rPr lang="en-US" sz="1600" u="none" baseline="-25000" dirty="0" err="1" smtClean="0"/>
              <a:t>max</a:t>
            </a:r>
            <a:r>
              <a:rPr lang="en-US" sz="1600" u="none" dirty="0" smtClean="0"/>
              <a:t>, a is the topographic catchment area, a</a:t>
            </a:r>
            <a:r>
              <a:rPr lang="en-US" sz="1600" u="none" baseline="-25000" dirty="0" smtClean="0"/>
              <a:t>0</a:t>
            </a:r>
            <a:r>
              <a:rPr lang="en-US" sz="1600" u="none" dirty="0" smtClean="0"/>
              <a:t> is an </a:t>
            </a:r>
            <a:r>
              <a:rPr lang="en-US" sz="1600" u="none" dirty="0" err="1" smtClean="0"/>
              <a:t>outcomee</a:t>
            </a:r>
            <a:r>
              <a:rPr lang="en-US" sz="1600" u="none" dirty="0" smtClean="0"/>
              <a:t> from a calibrated random variable A</a:t>
            </a:r>
            <a:r>
              <a:rPr lang="en-US" sz="1600" u="none" baseline="-25000" dirty="0" smtClean="0"/>
              <a:t>0</a:t>
            </a:r>
            <a:r>
              <a:rPr lang="en-US" sz="1600" u="none" dirty="0" smtClean="0"/>
              <a:t> that represent catchment area for c(t) = 0 and a is the catchment area estimated from the topographical surface.</a:t>
            </a:r>
          </a:p>
          <a:p>
            <a:pPr>
              <a:spcAft>
                <a:spcPts val="600"/>
              </a:spcAft>
            </a:pPr>
            <a:endParaRPr lang="en-US" sz="1600" u="none" dirty="0" smtClean="0"/>
          </a:p>
          <a:p>
            <a:pPr>
              <a:spcAft>
                <a:spcPts val="600"/>
              </a:spcAft>
            </a:pPr>
            <a:r>
              <a:rPr lang="en-US" sz="1600" b="1" u="none" dirty="0" smtClean="0"/>
              <a:t>Note that:</a:t>
            </a:r>
          </a:p>
          <a:p>
            <a:pPr marL="177800" indent="-177800">
              <a:spcAft>
                <a:spcPts val="600"/>
              </a:spcAft>
              <a:buFont typeface="Arial" pitchFamily="34" charset="0"/>
              <a:buChar char="•"/>
            </a:pPr>
            <a:r>
              <a:rPr lang="en-US" sz="1600" u="none" dirty="0" smtClean="0"/>
              <a:t>For c(t) = 0 	(null catchment storage)	then 	a(t) = a</a:t>
            </a:r>
            <a:r>
              <a:rPr lang="en-US" sz="1600" u="none" baseline="-25000" dirty="0" smtClean="0"/>
              <a:t>0</a:t>
            </a:r>
          </a:p>
          <a:p>
            <a:pPr marL="177800" indent="-177800">
              <a:spcAft>
                <a:spcPts val="600"/>
              </a:spcAft>
              <a:buFont typeface="Arial" pitchFamily="34" charset="0"/>
              <a:buChar char="•"/>
            </a:pPr>
            <a:r>
              <a:rPr lang="en-US" sz="1600" u="none" dirty="0" smtClean="0"/>
              <a:t>For c(t) = </a:t>
            </a:r>
            <a:r>
              <a:rPr lang="en-US" sz="1600" u="none" dirty="0" err="1" smtClean="0"/>
              <a:t>c</a:t>
            </a:r>
            <a:r>
              <a:rPr lang="en-US" sz="1600" u="none" baseline="-25000" dirty="0" err="1" smtClean="0"/>
              <a:t>max</a:t>
            </a:r>
            <a:r>
              <a:rPr lang="en-US" sz="1600" u="none" dirty="0" smtClean="0"/>
              <a:t>	(max catchment storage)	then 	a(t) = a</a:t>
            </a:r>
          </a:p>
          <a:p>
            <a:pPr>
              <a:spcAft>
                <a:spcPts val="600"/>
              </a:spcAft>
            </a:pPr>
            <a:endParaRPr lang="en-US" sz="1600" u="none" dirty="0" smtClean="0"/>
          </a:p>
          <a:p>
            <a:pPr>
              <a:spcAft>
                <a:spcPts val="600"/>
              </a:spcAft>
            </a:pPr>
            <a:r>
              <a:rPr lang="en-US" sz="1600" u="none" dirty="0" smtClean="0"/>
              <a:t>Therefore catchment area converges to a for increasing catchment storage. Note that A</a:t>
            </a:r>
            <a:r>
              <a:rPr lang="en-US" sz="1600" u="none" baseline="-25000" dirty="0" smtClean="0"/>
              <a:t>0</a:t>
            </a:r>
            <a:r>
              <a:rPr lang="en-US" sz="1600" u="none" dirty="0" smtClean="0"/>
              <a:t> is a random variable and therefore A(t) is a stochastic process.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251520" y="1052736"/>
            <a:ext cx="8568952" cy="461665"/>
          </a:xfrm>
          <a:prstGeom prst="rect">
            <a:avLst/>
          </a:prstGeom>
          <a:noFill/>
          <a:ln w="9525">
            <a:noFill/>
            <a:miter lim="800000"/>
            <a:headEnd/>
            <a:tailEnd/>
          </a:ln>
        </p:spPr>
        <p:txBody>
          <a:bodyPr wrap="square">
            <a:spAutoFit/>
          </a:bodyPr>
          <a:lstStyle/>
          <a:p>
            <a:pPr algn="ctr">
              <a:spcBef>
                <a:spcPct val="50000"/>
              </a:spcBef>
            </a:pPr>
            <a:r>
              <a:rPr lang="it-IT" sz="2400" b="1" u="none" kern="900" dirty="0" smtClean="0">
                <a:ln w="12700">
                  <a:solidFill>
                    <a:schemeClr val="tx2">
                      <a:satMod val="155000"/>
                    </a:schemeClr>
                  </a:solidFill>
                  <a:prstDash val="solid"/>
                </a:ln>
                <a:latin typeface="Arial" pitchFamily="34" charset="0"/>
              </a:rPr>
              <a:t>An </a:t>
            </a:r>
            <a:r>
              <a:rPr lang="it-IT" sz="2400" b="1" u="none" kern="900" dirty="0" err="1" smtClean="0">
                <a:ln w="12700">
                  <a:solidFill>
                    <a:schemeClr val="tx2">
                      <a:satMod val="155000"/>
                    </a:schemeClr>
                  </a:solidFill>
                  <a:prstDash val="solid"/>
                </a:ln>
                <a:latin typeface="Arial" pitchFamily="34" charset="0"/>
              </a:rPr>
              <a:t>example</a:t>
            </a:r>
            <a:r>
              <a:rPr lang="it-IT" sz="2400" b="1" u="none" kern="900" dirty="0" smtClean="0">
                <a:ln w="12700">
                  <a:solidFill>
                    <a:schemeClr val="tx2">
                      <a:satMod val="155000"/>
                    </a:schemeClr>
                  </a:solidFill>
                  <a:prstDash val="solid"/>
                </a:ln>
                <a:latin typeface="Arial" pitchFamily="34" charset="0"/>
              </a:rPr>
              <a:t>: the </a:t>
            </a:r>
            <a:r>
              <a:rPr lang="it-IT" sz="2400" b="1" u="none" kern="900" dirty="0" err="1" smtClean="0">
                <a:ln w="12700">
                  <a:solidFill>
                    <a:schemeClr val="tx2">
                      <a:satMod val="155000"/>
                    </a:schemeClr>
                  </a:solidFill>
                  <a:prstDash val="solid"/>
                </a:ln>
                <a:latin typeface="Arial" pitchFamily="34" charset="0"/>
              </a:rPr>
              <a:t>Shymod</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model</a:t>
            </a:r>
            <a:r>
              <a:rPr lang="it-IT" sz="2400" b="1" u="none" kern="900" dirty="0" smtClean="0">
                <a:ln w="12700">
                  <a:solidFill>
                    <a:schemeClr val="tx2">
                      <a:satMod val="155000"/>
                    </a:schemeClr>
                  </a:solidFill>
                  <a:prstDash val="solid"/>
                </a:ln>
                <a:latin typeface="Arial" pitchFamily="34" charset="0"/>
              </a:rPr>
              <a:t> project (2/</a:t>
            </a:r>
            <a:r>
              <a:rPr lang="it-IT" sz="2400" b="1" u="none" kern="900" dirty="0" err="1" smtClean="0">
                <a:ln w="12700">
                  <a:solidFill>
                    <a:schemeClr val="tx2">
                      <a:satMod val="155000"/>
                    </a:schemeClr>
                  </a:solidFill>
                  <a:prstDash val="solid"/>
                </a:ln>
                <a:latin typeface="Arial" pitchFamily="34" charset="0"/>
              </a:rPr>
              <a:t>2</a:t>
            </a:r>
            <a:r>
              <a:rPr lang="it-IT" sz="2400" b="1" u="none" kern="900" dirty="0" smtClean="0">
                <a:ln w="12700">
                  <a:solidFill>
                    <a:schemeClr val="tx2">
                      <a:satMod val="155000"/>
                    </a:schemeClr>
                  </a:solidFill>
                  <a:prstDash val="solid"/>
                </a:ln>
                <a:latin typeface="Arial" pitchFamily="34" charset="0"/>
              </a:rPr>
              <a:t>)</a:t>
            </a:r>
            <a:endParaRPr lang="it-IT" sz="2400" b="1" u="none" kern="900" dirty="0">
              <a:ln w="12700">
                <a:solidFill>
                  <a:schemeClr val="tx2">
                    <a:satMod val="155000"/>
                  </a:schemeClr>
                </a:solidFill>
                <a:prstDash val="solid"/>
              </a:ln>
              <a:latin typeface="Arial" pitchFamily="34" charset="0"/>
            </a:endParaRPr>
          </a:p>
        </p:txBody>
      </p:sp>
      <p:pic>
        <p:nvPicPr>
          <p:cNvPr id="1026" name="Picture 2"/>
          <p:cNvPicPr>
            <a:picLocks noChangeAspect="1" noChangeArrowheads="1"/>
          </p:cNvPicPr>
          <p:nvPr/>
        </p:nvPicPr>
        <p:blipFill>
          <a:blip r:embed="rId3" cstate="print"/>
          <a:srcRect/>
          <a:stretch>
            <a:fillRect/>
          </a:stretch>
        </p:blipFill>
        <p:spPr bwMode="auto">
          <a:xfrm>
            <a:off x="10632" y="1928802"/>
            <a:ext cx="9108000" cy="378153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251520" y="1052736"/>
            <a:ext cx="8568952" cy="461665"/>
          </a:xfrm>
          <a:prstGeom prst="rect">
            <a:avLst/>
          </a:prstGeom>
          <a:noFill/>
          <a:ln w="9525">
            <a:noFill/>
            <a:miter lim="800000"/>
            <a:headEnd/>
            <a:tailEnd/>
          </a:ln>
        </p:spPr>
        <p:txBody>
          <a:bodyPr wrap="square">
            <a:spAutoFit/>
          </a:bodyPr>
          <a:lstStyle/>
          <a:p>
            <a:pPr algn="ctr">
              <a:spcBef>
                <a:spcPct val="50000"/>
              </a:spcBef>
            </a:pPr>
            <a:r>
              <a:rPr lang="it-IT" sz="2400" b="1" u="none" kern="900" dirty="0" err="1" smtClean="0">
                <a:ln w="12700">
                  <a:solidFill>
                    <a:schemeClr val="tx2">
                      <a:satMod val="155000"/>
                    </a:schemeClr>
                  </a:solidFill>
                  <a:prstDash val="solid"/>
                </a:ln>
                <a:latin typeface="Arial" pitchFamily="34" charset="0"/>
              </a:rPr>
              <a:t>Shymod</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application</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to</a:t>
            </a:r>
            <a:r>
              <a:rPr lang="it-IT" sz="2400" b="1" u="none" kern="900" dirty="0" smtClean="0">
                <a:ln w="12700">
                  <a:solidFill>
                    <a:schemeClr val="tx2">
                      <a:satMod val="155000"/>
                    </a:schemeClr>
                  </a:solidFill>
                  <a:prstDash val="solid"/>
                </a:ln>
                <a:latin typeface="Arial" pitchFamily="34" charset="0"/>
              </a:rPr>
              <a:t> 5 </a:t>
            </a:r>
            <a:r>
              <a:rPr lang="it-IT" sz="2400" b="1" u="none" kern="900" dirty="0" err="1" smtClean="0">
                <a:ln w="12700">
                  <a:solidFill>
                    <a:schemeClr val="tx2">
                      <a:satMod val="155000"/>
                    </a:schemeClr>
                  </a:solidFill>
                  <a:prstDash val="solid"/>
                </a:ln>
                <a:latin typeface="Arial" pitchFamily="34" charset="0"/>
              </a:rPr>
              <a:t>Italian</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catchments</a:t>
            </a:r>
            <a:endParaRPr lang="it-IT" sz="2400" b="1" u="none" kern="900" dirty="0">
              <a:ln w="12700">
                <a:solidFill>
                  <a:schemeClr val="tx2">
                    <a:satMod val="155000"/>
                  </a:schemeClr>
                </a:solidFill>
                <a:prstDash val="solid"/>
              </a:ln>
              <a:latin typeface="Arial" pitchFamily="34" charset="0"/>
            </a:endParaRPr>
          </a:p>
        </p:txBody>
      </p:sp>
      <p:sp>
        <p:nvSpPr>
          <p:cNvPr id="10" name="CasellaDiTesto 9"/>
          <p:cNvSpPr txBox="1"/>
          <p:nvPr/>
        </p:nvSpPr>
        <p:spPr>
          <a:xfrm>
            <a:off x="6643702" y="1907340"/>
            <a:ext cx="2500298" cy="4093428"/>
          </a:xfrm>
          <a:prstGeom prst="rect">
            <a:avLst/>
          </a:prstGeom>
          <a:noFill/>
        </p:spPr>
        <p:txBody>
          <a:bodyPr wrap="square" rtlCol="0" anchor="t" anchorCtr="0">
            <a:spAutoFit/>
          </a:bodyPr>
          <a:lstStyle/>
          <a:p>
            <a:pPr>
              <a:spcAft>
                <a:spcPts val="0"/>
              </a:spcAft>
            </a:pPr>
            <a:r>
              <a:rPr lang="en-US" sz="1600" b="1" u="none" dirty="0" err="1" smtClean="0"/>
              <a:t>Sieve@Fornacina</a:t>
            </a:r>
            <a:r>
              <a:rPr lang="en-US" sz="1600" u="none" dirty="0" smtClean="0"/>
              <a:t>:</a:t>
            </a:r>
          </a:p>
          <a:p>
            <a:pPr marL="177800" indent="-177800">
              <a:spcAft>
                <a:spcPts val="0"/>
              </a:spcAft>
              <a:buFont typeface="Arial" pitchFamily="34" charset="0"/>
              <a:buChar char="•"/>
            </a:pPr>
            <a:r>
              <a:rPr lang="en-US" sz="1600" u="none" dirty="0" smtClean="0"/>
              <a:t>a = 830 km</a:t>
            </a:r>
            <a:r>
              <a:rPr lang="en-US" sz="1600" u="none" baseline="30000" dirty="0" smtClean="0"/>
              <a:t>2</a:t>
            </a:r>
          </a:p>
          <a:p>
            <a:pPr marL="177800" indent="-177800">
              <a:spcAft>
                <a:spcPts val="600"/>
              </a:spcAft>
              <a:buFont typeface="Arial" pitchFamily="34" charset="0"/>
              <a:buChar char="•"/>
            </a:pPr>
            <a:r>
              <a:rPr lang="en-US" sz="1600" u="none" dirty="0" smtClean="0"/>
              <a:t>3 years of hourly data</a:t>
            </a:r>
          </a:p>
          <a:p>
            <a:pPr>
              <a:spcAft>
                <a:spcPts val="0"/>
              </a:spcAft>
            </a:pPr>
            <a:r>
              <a:rPr lang="en-US" sz="1600" b="1" u="none" dirty="0" err="1" smtClean="0"/>
              <a:t>Arno@Subbiano</a:t>
            </a:r>
            <a:r>
              <a:rPr lang="en-US" sz="1600" u="none" dirty="0" smtClean="0"/>
              <a:t>:</a:t>
            </a:r>
          </a:p>
          <a:p>
            <a:pPr marL="177800" indent="-177800">
              <a:spcAft>
                <a:spcPts val="0"/>
              </a:spcAft>
              <a:buFont typeface="Arial" pitchFamily="34" charset="0"/>
              <a:buChar char="•"/>
            </a:pPr>
            <a:r>
              <a:rPr lang="en-US" sz="1600" u="none" dirty="0" smtClean="0"/>
              <a:t>a = 752 km</a:t>
            </a:r>
            <a:r>
              <a:rPr lang="en-US" sz="1600" u="none" baseline="30000" dirty="0" smtClean="0"/>
              <a:t>2</a:t>
            </a:r>
          </a:p>
          <a:p>
            <a:pPr marL="177800" indent="-177800">
              <a:spcAft>
                <a:spcPts val="600"/>
              </a:spcAft>
              <a:buFont typeface="Arial" pitchFamily="34" charset="0"/>
              <a:buChar char="•"/>
            </a:pPr>
            <a:r>
              <a:rPr lang="en-US" sz="1600" u="none" dirty="0" smtClean="0"/>
              <a:t>22 years of daily data</a:t>
            </a:r>
          </a:p>
          <a:p>
            <a:pPr>
              <a:spcAft>
                <a:spcPts val="0"/>
              </a:spcAft>
            </a:pPr>
            <a:r>
              <a:rPr lang="en-US" sz="1600" b="1" u="none" dirty="0" err="1" smtClean="0"/>
              <a:t>Reno@Casalecchio</a:t>
            </a:r>
            <a:r>
              <a:rPr lang="en-US" sz="1600" u="none" dirty="0" smtClean="0"/>
              <a:t>:</a:t>
            </a:r>
          </a:p>
          <a:p>
            <a:pPr marL="177800" indent="-177800">
              <a:spcAft>
                <a:spcPts val="0"/>
              </a:spcAft>
              <a:buFont typeface="Arial" pitchFamily="34" charset="0"/>
              <a:buChar char="•"/>
            </a:pPr>
            <a:r>
              <a:rPr lang="en-US" sz="1600" u="none" dirty="0" smtClean="0"/>
              <a:t>a = 1061 km</a:t>
            </a:r>
            <a:r>
              <a:rPr lang="en-US" sz="1600" u="none" baseline="30000" dirty="0" smtClean="0"/>
              <a:t>2</a:t>
            </a:r>
          </a:p>
          <a:p>
            <a:pPr marL="177800" indent="-177800">
              <a:spcAft>
                <a:spcPts val="600"/>
              </a:spcAft>
              <a:buFont typeface="Arial" pitchFamily="34" charset="0"/>
              <a:buChar char="•"/>
            </a:pPr>
            <a:r>
              <a:rPr lang="en-US" sz="1600" u="none" dirty="0" smtClean="0"/>
              <a:t>5 years of hourly data</a:t>
            </a:r>
          </a:p>
          <a:p>
            <a:pPr>
              <a:spcAft>
                <a:spcPts val="0"/>
              </a:spcAft>
            </a:pPr>
            <a:r>
              <a:rPr lang="en-US" sz="1600" b="1" u="none" dirty="0" err="1" smtClean="0"/>
              <a:t>Tanaro@Piantorre</a:t>
            </a:r>
            <a:r>
              <a:rPr lang="en-US" sz="1600" u="none" dirty="0" smtClean="0"/>
              <a:t>:</a:t>
            </a:r>
          </a:p>
          <a:p>
            <a:pPr marL="177800" indent="-177800">
              <a:spcAft>
                <a:spcPts val="0"/>
              </a:spcAft>
              <a:buFont typeface="Arial" pitchFamily="34" charset="0"/>
              <a:buChar char="•"/>
            </a:pPr>
            <a:r>
              <a:rPr lang="en-US" sz="1600" u="none" dirty="0" smtClean="0"/>
              <a:t>a = 521 km</a:t>
            </a:r>
            <a:r>
              <a:rPr lang="en-US" sz="1600" u="none" baseline="30000" dirty="0" smtClean="0"/>
              <a:t>2</a:t>
            </a:r>
          </a:p>
          <a:p>
            <a:pPr marL="177800" indent="-177800">
              <a:spcAft>
                <a:spcPts val="600"/>
              </a:spcAft>
              <a:buFont typeface="Arial" pitchFamily="34" charset="0"/>
              <a:buChar char="•"/>
            </a:pPr>
            <a:r>
              <a:rPr lang="en-US" sz="1600" u="none" dirty="0" smtClean="0"/>
              <a:t>18 years of daily data</a:t>
            </a:r>
          </a:p>
          <a:p>
            <a:pPr>
              <a:spcAft>
                <a:spcPts val="0"/>
              </a:spcAft>
            </a:pPr>
            <a:r>
              <a:rPr lang="en-US" sz="1600" b="1" u="none" dirty="0" err="1" smtClean="0"/>
              <a:t>Gadera@San</a:t>
            </a:r>
            <a:r>
              <a:rPr lang="en-US" sz="1600" b="1" u="none" dirty="0" smtClean="0"/>
              <a:t> Lorenzo</a:t>
            </a:r>
            <a:r>
              <a:rPr lang="en-US" sz="1600" u="none" dirty="0" smtClean="0"/>
              <a:t>:</a:t>
            </a:r>
          </a:p>
          <a:p>
            <a:pPr marL="177800" indent="-177800">
              <a:spcAft>
                <a:spcPts val="0"/>
              </a:spcAft>
              <a:buFont typeface="Arial" pitchFamily="34" charset="0"/>
              <a:buChar char="•"/>
            </a:pPr>
            <a:r>
              <a:rPr lang="en-US" sz="1600" u="none" dirty="0" smtClean="0"/>
              <a:t>a = 394 km</a:t>
            </a:r>
            <a:r>
              <a:rPr lang="en-US" sz="1600" u="none" baseline="30000" dirty="0" smtClean="0"/>
              <a:t>2</a:t>
            </a:r>
          </a:p>
          <a:p>
            <a:pPr marL="177800" indent="-177800">
              <a:spcAft>
                <a:spcPts val="600"/>
              </a:spcAft>
              <a:buFont typeface="Arial" pitchFamily="34" charset="0"/>
              <a:buChar char="•"/>
            </a:pPr>
            <a:r>
              <a:rPr lang="en-US" sz="1600" u="none" dirty="0" smtClean="0"/>
              <a:t>20 years of daily data</a:t>
            </a:r>
          </a:p>
        </p:txBody>
      </p:sp>
      <p:pic>
        <p:nvPicPr>
          <p:cNvPr id="4100" name="Picture 4" descr="Z:\home\sturno\sturno\IAHS\porthelizabeth\bacini.png"/>
          <p:cNvPicPr>
            <a:picLocks noChangeAspect="1" noChangeArrowheads="1"/>
          </p:cNvPicPr>
          <p:nvPr/>
        </p:nvPicPr>
        <p:blipFill>
          <a:blip r:embed="rId3" cstate="print"/>
          <a:srcRect/>
          <a:stretch>
            <a:fillRect/>
          </a:stretch>
        </p:blipFill>
        <p:spPr bwMode="auto">
          <a:xfrm>
            <a:off x="214282" y="1785926"/>
            <a:ext cx="6323810" cy="4300001"/>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251520" y="1052736"/>
            <a:ext cx="8568952" cy="461665"/>
          </a:xfrm>
          <a:prstGeom prst="rect">
            <a:avLst/>
          </a:prstGeom>
          <a:noFill/>
          <a:ln w="9525">
            <a:noFill/>
            <a:miter lim="800000"/>
            <a:headEnd/>
            <a:tailEnd/>
          </a:ln>
        </p:spPr>
        <p:txBody>
          <a:bodyPr wrap="square">
            <a:spAutoFit/>
          </a:bodyPr>
          <a:lstStyle/>
          <a:p>
            <a:pPr algn="ctr">
              <a:spcBef>
                <a:spcPct val="50000"/>
              </a:spcBef>
            </a:pPr>
            <a:r>
              <a:rPr lang="it-IT" sz="2400" b="1" u="none" kern="900" dirty="0" err="1" smtClean="0">
                <a:ln w="12700">
                  <a:solidFill>
                    <a:schemeClr val="tx2">
                      <a:satMod val="155000"/>
                    </a:schemeClr>
                  </a:solidFill>
                  <a:prstDash val="solid"/>
                </a:ln>
                <a:latin typeface="Arial" pitchFamily="34" charset="0"/>
              </a:rPr>
              <a:t>Calibrating</a:t>
            </a:r>
            <a:r>
              <a:rPr lang="it-IT" sz="2400" b="1" u="none" kern="900" dirty="0" smtClean="0">
                <a:ln w="12700">
                  <a:solidFill>
                    <a:schemeClr val="tx2">
                      <a:satMod val="155000"/>
                    </a:schemeClr>
                  </a:solidFill>
                  <a:prstDash val="solid"/>
                </a:ln>
                <a:latin typeface="Arial" pitchFamily="34" charset="0"/>
              </a:rPr>
              <a:t> A</a:t>
            </a:r>
            <a:r>
              <a:rPr lang="it-IT" sz="2400" b="1" u="none" kern="900" baseline="-25000" dirty="0" smtClean="0">
                <a:ln w="12700">
                  <a:solidFill>
                    <a:schemeClr val="tx2">
                      <a:satMod val="155000"/>
                    </a:schemeClr>
                  </a:solidFill>
                  <a:prstDash val="solid"/>
                </a:ln>
                <a:latin typeface="Arial" pitchFamily="34" charset="0"/>
              </a:rPr>
              <a:t>0</a:t>
            </a:r>
            <a:r>
              <a:rPr lang="it-IT" sz="2400" b="1" u="none" kern="900" dirty="0" smtClean="0">
                <a:ln w="12700">
                  <a:solidFill>
                    <a:schemeClr val="tx2">
                      <a:satMod val="155000"/>
                    </a:schemeClr>
                  </a:solidFill>
                  <a:prstDash val="solid"/>
                </a:ln>
                <a:latin typeface="Arial" pitchFamily="34" charset="0"/>
              </a:rPr>
              <a:t> on the </a:t>
            </a:r>
            <a:r>
              <a:rPr lang="it-IT" sz="2400" b="1" u="none" kern="900" dirty="0" err="1" smtClean="0">
                <a:ln w="12700">
                  <a:solidFill>
                    <a:schemeClr val="tx2">
                      <a:satMod val="155000"/>
                    </a:schemeClr>
                  </a:solidFill>
                  <a:prstDash val="solid"/>
                </a:ln>
                <a:latin typeface="Arial" pitchFamily="34" charset="0"/>
              </a:rPr>
              <a:t>whole</a:t>
            </a:r>
            <a:r>
              <a:rPr lang="it-IT" sz="2400" b="1" u="none" kern="900" dirty="0" smtClean="0">
                <a:ln w="12700">
                  <a:solidFill>
                    <a:schemeClr val="tx2">
                      <a:satMod val="155000"/>
                    </a:schemeClr>
                  </a:solidFill>
                  <a:prstDash val="solid"/>
                </a:ln>
                <a:latin typeface="Arial" pitchFamily="34" charset="0"/>
              </a:rPr>
              <a:t> record</a:t>
            </a:r>
            <a:endParaRPr lang="it-IT" sz="2400" b="1" u="none" kern="900" dirty="0">
              <a:ln w="12700">
                <a:solidFill>
                  <a:schemeClr val="tx2">
                    <a:satMod val="155000"/>
                  </a:schemeClr>
                </a:solidFill>
                <a:prstDash val="solid"/>
              </a:ln>
              <a:latin typeface="Arial" pitchFamily="34" charset="0"/>
            </a:endParaRPr>
          </a:p>
        </p:txBody>
      </p:sp>
      <p:sp>
        <p:nvSpPr>
          <p:cNvPr id="10" name="CasellaDiTesto 9"/>
          <p:cNvSpPr txBox="1"/>
          <p:nvPr/>
        </p:nvSpPr>
        <p:spPr>
          <a:xfrm>
            <a:off x="7072331" y="1484076"/>
            <a:ext cx="2071670" cy="5016758"/>
          </a:xfrm>
          <a:prstGeom prst="rect">
            <a:avLst/>
          </a:prstGeom>
          <a:noFill/>
        </p:spPr>
        <p:txBody>
          <a:bodyPr wrap="square" rtlCol="0" anchor="t" anchorCtr="0">
            <a:spAutoFit/>
          </a:bodyPr>
          <a:lstStyle/>
          <a:p>
            <a:pPr>
              <a:spcAft>
                <a:spcPts val="0"/>
              </a:spcAft>
            </a:pPr>
            <a:r>
              <a:rPr lang="en-US" sz="1600" u="none" dirty="0" smtClean="0"/>
              <a:t>Catchment area increases for increasing storage for all catchments but </a:t>
            </a:r>
            <a:r>
              <a:rPr lang="en-US" sz="1600" u="none" dirty="0" err="1" smtClean="0"/>
              <a:t>Gadera</a:t>
            </a:r>
            <a:r>
              <a:rPr lang="en-US" sz="1600" u="none" dirty="0" smtClean="0"/>
              <a:t>.</a:t>
            </a:r>
          </a:p>
          <a:p>
            <a:pPr>
              <a:spcAft>
                <a:spcPts val="0"/>
              </a:spcAft>
            </a:pPr>
            <a:endParaRPr lang="en-US" sz="800" u="none" dirty="0" smtClean="0"/>
          </a:p>
          <a:p>
            <a:pPr>
              <a:spcAft>
                <a:spcPts val="0"/>
              </a:spcAft>
            </a:pPr>
            <a:r>
              <a:rPr lang="en-US" sz="1600" u="none" dirty="0" smtClean="0"/>
              <a:t>If the topographic catchment area is calibrated we notice slight overestimation for Sieve, Arno, and Reno, significant overestimation for </a:t>
            </a:r>
            <a:r>
              <a:rPr lang="en-US" sz="1600" u="none" dirty="0" err="1" smtClean="0"/>
              <a:t>Tanaro</a:t>
            </a:r>
            <a:r>
              <a:rPr lang="en-US" sz="1600" u="none" dirty="0" smtClean="0"/>
              <a:t> and underestimation for </a:t>
            </a:r>
            <a:r>
              <a:rPr lang="en-US" sz="1600" u="none" dirty="0" err="1" smtClean="0"/>
              <a:t>Gadera</a:t>
            </a:r>
            <a:r>
              <a:rPr lang="en-US" sz="1600" u="none" dirty="0" smtClean="0"/>
              <a:t>.</a:t>
            </a:r>
          </a:p>
          <a:p>
            <a:pPr>
              <a:spcAft>
                <a:spcPts val="0"/>
              </a:spcAft>
            </a:pPr>
            <a:endParaRPr lang="en-US" sz="800" u="none" dirty="0" smtClean="0"/>
          </a:p>
          <a:p>
            <a:pPr>
              <a:spcAft>
                <a:spcPts val="0"/>
              </a:spcAft>
            </a:pPr>
            <a:r>
              <a:rPr lang="en-US" sz="1600" u="none" dirty="0" smtClean="0"/>
              <a:t>Nash efficiency improves 5-10% with the additional parameter. A</a:t>
            </a:r>
            <a:r>
              <a:rPr lang="en-US" sz="1600" u="none" baseline="-25000" dirty="0" smtClean="0"/>
              <a:t>0</a:t>
            </a:r>
          </a:p>
        </p:txBody>
      </p:sp>
      <p:pic>
        <p:nvPicPr>
          <p:cNvPr id="2050" name="Picture 2"/>
          <p:cNvPicPr>
            <a:picLocks noChangeAspect="1" noChangeArrowheads="1"/>
          </p:cNvPicPr>
          <p:nvPr/>
        </p:nvPicPr>
        <p:blipFill>
          <a:blip r:embed="rId3" cstate="print"/>
          <a:srcRect/>
          <a:stretch>
            <a:fillRect/>
          </a:stretch>
        </p:blipFill>
        <p:spPr bwMode="auto">
          <a:xfrm>
            <a:off x="142844" y="1728817"/>
            <a:ext cx="6919704" cy="4503747"/>
          </a:xfrm>
          <a:prstGeom prst="rect">
            <a:avLst/>
          </a:prstGeom>
          <a:noFill/>
          <a:ln w="9525">
            <a:noFill/>
            <a:miter lim="800000"/>
            <a:headEnd/>
            <a:tailEnd/>
          </a:ln>
          <a:effectLst/>
        </p:spPr>
      </p:pic>
      <p:pic>
        <p:nvPicPr>
          <p:cNvPr id="2051" name="Picture 3"/>
          <p:cNvPicPr>
            <a:picLocks noChangeAspect="1" noChangeArrowheads="1"/>
          </p:cNvPicPr>
          <p:nvPr/>
        </p:nvPicPr>
        <p:blipFill>
          <a:blip r:embed="rId4" cstate="print"/>
          <a:srcRect/>
          <a:stretch>
            <a:fillRect/>
          </a:stretch>
        </p:blipFill>
        <p:spPr bwMode="auto">
          <a:xfrm>
            <a:off x="142844" y="1728817"/>
            <a:ext cx="6919704" cy="4503747"/>
          </a:xfrm>
          <a:prstGeom prst="rect">
            <a:avLst/>
          </a:prstGeom>
          <a:noFill/>
          <a:ln w="9525">
            <a:noFill/>
            <a:miter lim="800000"/>
            <a:headEnd/>
            <a:tailEnd/>
          </a:ln>
          <a:effectLst/>
        </p:spPr>
      </p:pic>
      <p:pic>
        <p:nvPicPr>
          <p:cNvPr id="2052" name="Picture 4"/>
          <p:cNvPicPr>
            <a:picLocks noChangeAspect="1" noChangeArrowheads="1"/>
          </p:cNvPicPr>
          <p:nvPr/>
        </p:nvPicPr>
        <p:blipFill>
          <a:blip r:embed="rId5" cstate="print"/>
          <a:srcRect/>
          <a:stretch>
            <a:fillRect/>
          </a:stretch>
        </p:blipFill>
        <p:spPr bwMode="auto">
          <a:xfrm>
            <a:off x="142844" y="1728817"/>
            <a:ext cx="6919704" cy="4503747"/>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fade">
                                      <p:cBhvr>
                                        <p:cTn id="7" dur="2000"/>
                                        <p:tgtEl>
                                          <p:spTgt spid="205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52"/>
                                        </p:tgtEl>
                                        <p:attrNameLst>
                                          <p:attrName>style.visibility</p:attrName>
                                        </p:attrNameLst>
                                      </p:cBhvr>
                                      <p:to>
                                        <p:strVal val="visible"/>
                                      </p:to>
                                    </p:set>
                                    <p:animEffect transition="in" filter="fade">
                                      <p:cBhvr>
                                        <p:cTn id="12" dur="20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251520" y="1052736"/>
            <a:ext cx="8568952" cy="461665"/>
          </a:xfrm>
          <a:prstGeom prst="rect">
            <a:avLst/>
          </a:prstGeom>
          <a:noFill/>
          <a:ln w="9525">
            <a:noFill/>
            <a:miter lim="800000"/>
            <a:headEnd/>
            <a:tailEnd/>
          </a:ln>
        </p:spPr>
        <p:txBody>
          <a:bodyPr wrap="square">
            <a:spAutoFit/>
          </a:bodyPr>
          <a:lstStyle/>
          <a:p>
            <a:pPr algn="ctr">
              <a:spcBef>
                <a:spcPct val="50000"/>
              </a:spcBef>
            </a:pPr>
            <a:r>
              <a:rPr lang="it-IT" sz="2400" b="1" u="none" kern="900" dirty="0" err="1" smtClean="0">
                <a:ln w="12700">
                  <a:solidFill>
                    <a:schemeClr val="tx2">
                      <a:satMod val="155000"/>
                    </a:schemeClr>
                  </a:solidFill>
                  <a:prstDash val="solid"/>
                </a:ln>
                <a:latin typeface="Arial" pitchFamily="34" charset="0"/>
              </a:rPr>
              <a:t>Conclusions</a:t>
            </a:r>
            <a:endParaRPr lang="it-IT" sz="2400" b="1" u="none" kern="900" dirty="0">
              <a:ln w="12700">
                <a:solidFill>
                  <a:schemeClr val="tx2">
                    <a:satMod val="155000"/>
                  </a:schemeClr>
                </a:solidFill>
                <a:prstDash val="solid"/>
              </a:ln>
              <a:latin typeface="Arial" pitchFamily="34" charset="0"/>
            </a:endParaRPr>
          </a:p>
        </p:txBody>
      </p:sp>
      <p:sp>
        <p:nvSpPr>
          <p:cNvPr id="10" name="CasellaDiTesto 9"/>
          <p:cNvSpPr txBox="1"/>
          <p:nvPr/>
        </p:nvSpPr>
        <p:spPr>
          <a:xfrm>
            <a:off x="571472" y="1609446"/>
            <a:ext cx="8358246" cy="4462760"/>
          </a:xfrm>
          <a:prstGeom prst="rect">
            <a:avLst/>
          </a:prstGeom>
          <a:noFill/>
        </p:spPr>
        <p:txBody>
          <a:bodyPr wrap="square" rtlCol="0" anchor="t" anchorCtr="0">
            <a:spAutoFit/>
          </a:bodyPr>
          <a:lstStyle/>
          <a:p>
            <a:pPr marL="177800" indent="-177800">
              <a:spcAft>
                <a:spcPts val="0"/>
              </a:spcAft>
              <a:buFont typeface="Arial" pitchFamily="34" charset="0"/>
              <a:buChar char="•"/>
            </a:pPr>
            <a:r>
              <a:rPr lang="en-US" u="none" dirty="0" smtClean="0"/>
              <a:t>Let us look for new concepts: we do not necessarily need to predict everything. Let us recognize unpredictability. Let’s go beyond common sense!</a:t>
            </a:r>
          </a:p>
          <a:p>
            <a:pPr marL="177800" indent="-177800">
              <a:spcAft>
                <a:spcPts val="0"/>
              </a:spcAft>
              <a:buFont typeface="Arial" pitchFamily="34" charset="0"/>
              <a:buChar char="•"/>
            </a:pPr>
            <a:endParaRPr lang="en-US" sz="800" u="none" dirty="0" smtClean="0"/>
          </a:p>
          <a:p>
            <a:pPr marL="177800" indent="-177800">
              <a:spcAft>
                <a:spcPts val="0"/>
              </a:spcAft>
              <a:buFont typeface="Arial" pitchFamily="34" charset="0"/>
              <a:buChar char="•"/>
            </a:pPr>
            <a:r>
              <a:rPr lang="en-US" u="none" dirty="0" smtClean="0"/>
              <a:t>Let’s appreciate the role and the physical justification of randomness. It is not an addendum, it is an intrinsic property.</a:t>
            </a:r>
          </a:p>
          <a:p>
            <a:pPr marL="177800" indent="-177800">
              <a:spcAft>
                <a:spcPts val="0"/>
              </a:spcAft>
              <a:buFont typeface="Arial" pitchFamily="34" charset="0"/>
              <a:buChar char="•"/>
            </a:pPr>
            <a:endParaRPr lang="en-US" sz="800" u="none" dirty="0" smtClean="0"/>
          </a:p>
          <a:p>
            <a:pPr marL="177800" indent="-177800">
              <a:spcAft>
                <a:spcPts val="0"/>
              </a:spcAft>
              <a:buFont typeface="Arial" pitchFamily="34" charset="0"/>
              <a:buChar char="•"/>
            </a:pPr>
            <a:r>
              <a:rPr lang="en-US" u="none" dirty="0" smtClean="0"/>
              <a:t>Accounting for randomness is today possible: the </a:t>
            </a:r>
            <a:r>
              <a:rPr lang="en-US" u="none" dirty="0" err="1" smtClean="0"/>
              <a:t>Shymod</a:t>
            </a:r>
            <a:r>
              <a:rPr lang="en-US" u="none" dirty="0" smtClean="0"/>
              <a:t> project is a developing framework for applying a stochastic physically-based rainfall-runoff model.</a:t>
            </a:r>
          </a:p>
          <a:p>
            <a:pPr marL="177800" indent="-177800">
              <a:spcAft>
                <a:spcPts val="0"/>
              </a:spcAft>
              <a:buFont typeface="Arial" pitchFamily="34" charset="0"/>
              <a:buChar char="•"/>
            </a:pPr>
            <a:endParaRPr lang="en-US" sz="800" u="none" dirty="0" smtClean="0"/>
          </a:p>
          <a:p>
            <a:pPr marL="177800" indent="-177800">
              <a:spcAft>
                <a:spcPts val="0"/>
              </a:spcAft>
              <a:buFont typeface="Arial" pitchFamily="34" charset="0"/>
              <a:buChar char="•"/>
            </a:pPr>
            <a:r>
              <a:rPr lang="en-US" u="none" dirty="0" smtClean="0"/>
              <a:t>Specifically, treating the catchment area, besides the contributing area, as a random variable allows one to highlight the dynamic structure and </a:t>
            </a:r>
            <a:r>
              <a:rPr lang="en-US" u="none" dirty="0" err="1" smtClean="0"/>
              <a:t>behaviour</a:t>
            </a:r>
            <a:r>
              <a:rPr lang="en-US" u="none" dirty="0" smtClean="0"/>
              <a:t> of catchments.</a:t>
            </a:r>
          </a:p>
          <a:p>
            <a:pPr marL="177800" indent="-177800">
              <a:spcAft>
                <a:spcPts val="0"/>
              </a:spcAft>
              <a:buFont typeface="Arial" pitchFamily="34" charset="0"/>
              <a:buChar char="•"/>
            </a:pPr>
            <a:endParaRPr lang="en-US" sz="800" u="none" dirty="0" smtClean="0"/>
          </a:p>
          <a:p>
            <a:pPr marL="177800" indent="-177800">
              <a:spcAft>
                <a:spcPts val="0"/>
              </a:spcAft>
              <a:buFont typeface="Arial" pitchFamily="34" charset="0"/>
              <a:buChar char="•"/>
            </a:pPr>
            <a:r>
              <a:rPr lang="en-US" b="1" u="none" dirty="0" smtClean="0"/>
              <a:t>Randomness in hydrology is not about throwing a dice: it requires physically-based prediction of probabilities rather than trajectories.</a:t>
            </a:r>
          </a:p>
          <a:p>
            <a:pPr marL="177800" indent="-177800">
              <a:spcAft>
                <a:spcPts val="0"/>
              </a:spcAft>
            </a:pPr>
            <a:endParaRPr lang="en-US" u="none" dirty="0" smtClean="0"/>
          </a:p>
          <a:p>
            <a:pPr marL="177800" indent="-177800">
              <a:spcAft>
                <a:spcPts val="0"/>
              </a:spcAft>
              <a:buFont typeface="Arial" pitchFamily="34" charset="0"/>
              <a:buChar char="•"/>
            </a:pPr>
            <a:endParaRPr lang="en-US" u="none" dirty="0" smtClean="0"/>
          </a:p>
        </p:txBody>
      </p:sp>
      <p:sp>
        <p:nvSpPr>
          <p:cNvPr id="7" name="Rettangolo 6"/>
          <p:cNvSpPr/>
          <p:nvPr/>
        </p:nvSpPr>
        <p:spPr>
          <a:xfrm>
            <a:off x="428596" y="5783065"/>
            <a:ext cx="8286808" cy="646331"/>
          </a:xfrm>
          <a:prstGeom prst="rect">
            <a:avLst/>
          </a:prstGeom>
        </p:spPr>
        <p:txBody>
          <a:bodyPr wrap="square">
            <a:spAutoFit/>
          </a:bodyPr>
          <a:lstStyle/>
          <a:p>
            <a:pPr algn="ctr"/>
            <a:r>
              <a:rPr lang="en-US" sz="1200" u="none" dirty="0" smtClean="0"/>
              <a:t>This work has been partially funded by the research project PRIN 2015 -  </a:t>
            </a:r>
          </a:p>
          <a:p>
            <a:pPr algn="ctr"/>
            <a:r>
              <a:rPr lang="en-US" sz="1200" u="none" dirty="0" smtClean="0"/>
              <a:t>“Mitigating the impacts of natural hazards on cultural heritage sites, structures and </a:t>
            </a:r>
            <a:r>
              <a:rPr lang="en-US" sz="1200" u="none" dirty="0" err="1" smtClean="0"/>
              <a:t>artefacts</a:t>
            </a:r>
            <a:r>
              <a:rPr lang="en-US" sz="1200" u="none" dirty="0" smtClean="0"/>
              <a:t>”,</a:t>
            </a:r>
            <a:br>
              <a:rPr lang="en-US" sz="1200" u="none" dirty="0" smtClean="0"/>
            </a:br>
            <a:r>
              <a:rPr lang="en-US" sz="1200" u="none" dirty="0" smtClean="0"/>
              <a:t>financed by </a:t>
            </a:r>
            <a:r>
              <a:rPr lang="en-US" sz="1200" u="none" dirty="0" err="1" smtClean="0"/>
              <a:t>Ministero</a:t>
            </a:r>
            <a:r>
              <a:rPr lang="en-US" sz="1200" u="none" dirty="0" smtClean="0"/>
              <a:t> </a:t>
            </a:r>
            <a:r>
              <a:rPr lang="en-US" sz="1200" u="none" dirty="0" err="1" smtClean="0"/>
              <a:t>dell’Istruzione</a:t>
            </a:r>
            <a:r>
              <a:rPr lang="en-US" sz="1200" u="none" dirty="0" smtClean="0"/>
              <a:t>, </a:t>
            </a:r>
            <a:r>
              <a:rPr lang="en-US" sz="1200" u="none" dirty="0" err="1" smtClean="0"/>
              <a:t>dell’Università</a:t>
            </a:r>
            <a:r>
              <a:rPr lang="en-US" sz="1200" u="none" dirty="0" smtClean="0"/>
              <a:t> e </a:t>
            </a:r>
            <a:r>
              <a:rPr lang="en-US" sz="1200" u="none" dirty="0" err="1" smtClean="0"/>
              <a:t>della</a:t>
            </a:r>
            <a:r>
              <a:rPr lang="en-US" sz="1200" u="none" dirty="0" smtClean="0"/>
              <a:t> </a:t>
            </a:r>
            <a:r>
              <a:rPr lang="en-US" sz="1200" u="none" dirty="0" err="1" smtClean="0"/>
              <a:t>Ricerca</a:t>
            </a:r>
            <a:r>
              <a:rPr lang="en-US" sz="1200" u="none" dirty="0" smtClean="0"/>
              <a:t>.</a:t>
            </a:r>
            <a:endParaRPr lang="it-IT" sz="1200" u="none"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7" name="Picture 1"/>
          <p:cNvPicPr>
            <a:picLocks noChangeAspect="1" noChangeArrowheads="1"/>
          </p:cNvPicPr>
          <p:nvPr/>
        </p:nvPicPr>
        <p:blipFill>
          <a:blip r:embed="rId2" cstate="print"/>
          <a:srcRect/>
          <a:stretch>
            <a:fillRect/>
          </a:stretch>
        </p:blipFill>
        <p:spPr bwMode="auto">
          <a:xfrm>
            <a:off x="-32" y="1033445"/>
            <a:ext cx="9144032" cy="5376879"/>
          </a:xfrm>
          <a:prstGeom prst="rect">
            <a:avLst/>
          </a:prstGeom>
          <a:noFill/>
          <a:ln w="9525">
            <a:noFill/>
            <a:miter lim="800000"/>
            <a:headEnd/>
            <a:tailEnd/>
          </a:ln>
          <a:effectLst/>
        </p:spPr>
      </p:pic>
      <p:sp>
        <p:nvSpPr>
          <p:cNvPr id="5" name="Text Box 7"/>
          <p:cNvSpPr txBox="1">
            <a:spLocks noChangeArrowheads="1"/>
          </p:cNvSpPr>
          <p:nvPr/>
        </p:nvSpPr>
        <p:spPr bwMode="auto">
          <a:xfrm>
            <a:off x="-32" y="1000108"/>
            <a:ext cx="5429288" cy="830997"/>
          </a:xfrm>
          <a:prstGeom prst="rect">
            <a:avLst/>
          </a:prstGeom>
          <a:solidFill>
            <a:schemeClr val="tx1">
              <a:alpha val="53000"/>
            </a:schemeClr>
          </a:solidFill>
          <a:ln w="9525">
            <a:noFill/>
            <a:miter lim="800000"/>
            <a:headEnd/>
            <a:tailEnd/>
          </a:ln>
        </p:spPr>
        <p:txBody>
          <a:bodyPr wrap="square">
            <a:spAutoFit/>
          </a:bodyPr>
          <a:lstStyle/>
          <a:p>
            <a:pPr>
              <a:spcBef>
                <a:spcPct val="50000"/>
              </a:spcBef>
            </a:pPr>
            <a:r>
              <a:rPr lang="it-IT" sz="4800" b="1" u="none" kern="900" dirty="0" err="1"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Arial" pitchFamily="34" charset="0"/>
              </a:rPr>
              <a:t>Everything</a:t>
            </a:r>
            <a:r>
              <a:rPr lang="it-IT" sz="4800" b="1" u="none" kern="9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Arial" pitchFamily="34" charset="0"/>
              </a:rPr>
              <a:t> </a:t>
            </a:r>
            <a:r>
              <a:rPr lang="it-IT" sz="4800" b="1" u="none" kern="900" dirty="0" err="1"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Arial" pitchFamily="34" charset="0"/>
              </a:rPr>
              <a:t>flows</a:t>
            </a:r>
            <a:r>
              <a:rPr lang="it-IT" sz="4800" b="1" u="none" kern="9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Arial" pitchFamily="34" charset="0"/>
              </a:rPr>
              <a:t>!</a:t>
            </a:r>
            <a:endParaRPr lang="it-IT" sz="4800" b="1" u="none"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mj-lt"/>
            </a:endParaRPr>
          </a:p>
        </p:txBody>
      </p:sp>
      <p:sp>
        <p:nvSpPr>
          <p:cNvPr id="6" name="Ovale 5"/>
          <p:cNvSpPr/>
          <p:nvPr/>
        </p:nvSpPr>
        <p:spPr bwMode="auto">
          <a:xfrm>
            <a:off x="4357686" y="4929198"/>
            <a:ext cx="4786314" cy="1357322"/>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it-IT" sz="1800" b="0" i="0" u="sng" strike="noStrike" cap="none" normalizeH="0" baseline="0" smtClean="0">
              <a:ln>
                <a:noFill/>
              </a:ln>
              <a:solidFill>
                <a:schemeClr val="tx1"/>
              </a:solidFill>
              <a:effectLst/>
              <a:latin typeface="Arial" charset="0"/>
            </a:endParaRPr>
          </a:p>
        </p:txBody>
      </p:sp>
      <p:sp>
        <p:nvSpPr>
          <p:cNvPr id="7" name="Text Box 7"/>
          <p:cNvSpPr txBox="1">
            <a:spLocks noChangeArrowheads="1"/>
          </p:cNvSpPr>
          <p:nvPr/>
        </p:nvSpPr>
        <p:spPr bwMode="auto">
          <a:xfrm>
            <a:off x="4643438" y="5056543"/>
            <a:ext cx="4286280" cy="1015663"/>
          </a:xfrm>
          <a:prstGeom prst="rect">
            <a:avLst/>
          </a:prstGeom>
          <a:noFill/>
          <a:ln w="9525">
            <a:noFill/>
            <a:miter lim="800000"/>
            <a:headEnd/>
            <a:tailEnd/>
          </a:ln>
        </p:spPr>
        <p:txBody>
          <a:bodyPr wrap="square">
            <a:spAutoFit/>
          </a:bodyPr>
          <a:lstStyle/>
          <a:p>
            <a:pPr algn="r">
              <a:spcBef>
                <a:spcPct val="50000"/>
              </a:spcBef>
            </a:pPr>
            <a:r>
              <a:rPr lang="it-IT" sz="6000" b="1" u="none" kern="900" dirty="0" err="1"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Arial" pitchFamily="34" charset="0"/>
              </a:rPr>
              <a:t>Thank</a:t>
            </a:r>
            <a:r>
              <a:rPr lang="it-IT" sz="6000" b="1" u="none" kern="9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Arial" pitchFamily="34" charset="0"/>
              </a:rPr>
              <a:t> </a:t>
            </a:r>
            <a:r>
              <a:rPr lang="it-IT" sz="6000" b="1" u="none" kern="900" dirty="0" err="1"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Arial" pitchFamily="34" charset="0"/>
              </a:rPr>
              <a:t>you</a:t>
            </a:r>
            <a:r>
              <a:rPr lang="it-IT" sz="6000" b="1" u="none" kern="900" dirty="0" smtClean="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Arial" pitchFamily="34" charset="0"/>
              </a:rPr>
              <a:t>!</a:t>
            </a:r>
            <a:endParaRPr lang="it-IT" sz="6000" b="1" u="none" dirty="0">
              <a:ln w="18415" cmpd="sng">
                <a:solidFill>
                  <a:srgbClr val="FFFFFF"/>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mj-l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2915816" y="1124744"/>
            <a:ext cx="3060370" cy="461665"/>
          </a:xfrm>
          <a:prstGeom prst="rect">
            <a:avLst/>
          </a:prstGeom>
          <a:noFill/>
          <a:ln w="9525">
            <a:noFill/>
            <a:miter lim="800000"/>
            <a:headEnd/>
            <a:tailEnd/>
          </a:ln>
        </p:spPr>
        <p:txBody>
          <a:bodyPr wrap="square">
            <a:spAutoFit/>
          </a:bodyPr>
          <a:lstStyle/>
          <a:p>
            <a:pPr algn="ctr">
              <a:spcBef>
                <a:spcPct val="50000"/>
              </a:spcBef>
            </a:pPr>
            <a:r>
              <a:rPr lang="it-IT" sz="2400" b="1" u="none" kern="900" dirty="0" smtClean="0">
                <a:ln w="12700">
                  <a:solidFill>
                    <a:schemeClr val="tx2">
                      <a:satMod val="155000"/>
                    </a:schemeClr>
                  </a:solidFill>
                  <a:prstDash val="solid"/>
                </a:ln>
                <a:latin typeface="Arial" pitchFamily="34" charset="0"/>
              </a:rPr>
              <a:t>Premise</a:t>
            </a:r>
            <a:endParaRPr lang="it-IT" sz="2400" b="1" u="none" kern="900" dirty="0">
              <a:ln w="12700">
                <a:solidFill>
                  <a:schemeClr val="tx2">
                    <a:satMod val="155000"/>
                  </a:schemeClr>
                </a:solidFill>
                <a:prstDash val="solid"/>
              </a:ln>
              <a:latin typeface="Arial" pitchFamily="34" charset="0"/>
            </a:endParaRPr>
          </a:p>
        </p:txBody>
      </p:sp>
      <p:sp>
        <p:nvSpPr>
          <p:cNvPr id="3" name="CasellaDiTesto 2"/>
          <p:cNvSpPr txBox="1"/>
          <p:nvPr/>
        </p:nvSpPr>
        <p:spPr>
          <a:xfrm>
            <a:off x="251520" y="1612830"/>
            <a:ext cx="8318158" cy="4632037"/>
          </a:xfrm>
          <a:prstGeom prst="rect">
            <a:avLst/>
          </a:prstGeom>
          <a:noFill/>
        </p:spPr>
        <p:txBody>
          <a:bodyPr wrap="square" rtlCol="0" anchor="ctr" anchorCtr="0">
            <a:spAutoFit/>
          </a:bodyPr>
          <a:lstStyle/>
          <a:p>
            <a:pPr>
              <a:spcAft>
                <a:spcPts val="600"/>
              </a:spcAft>
            </a:pPr>
            <a:r>
              <a:rPr lang="en-US" u="none" dirty="0" smtClean="0"/>
              <a:t>Hydrology improved a lot in the past 30 years in terms of:</a:t>
            </a:r>
          </a:p>
          <a:p>
            <a:pPr>
              <a:spcAft>
                <a:spcPts val="600"/>
              </a:spcAft>
            </a:pPr>
            <a:endParaRPr lang="en-US" sz="800" u="none" dirty="0" smtClean="0"/>
          </a:p>
          <a:p>
            <a:pPr>
              <a:spcAft>
                <a:spcPts val="600"/>
              </a:spcAft>
              <a:buFont typeface="Arial" pitchFamily="34" charset="0"/>
              <a:buChar char="•"/>
            </a:pPr>
            <a:r>
              <a:rPr lang="en-US" u="none" dirty="0" smtClean="0"/>
              <a:t> Computational means;</a:t>
            </a:r>
          </a:p>
          <a:p>
            <a:pPr>
              <a:spcAft>
                <a:spcPts val="600"/>
              </a:spcAft>
              <a:buFont typeface="Arial" pitchFamily="34" charset="0"/>
              <a:buChar char="•"/>
            </a:pPr>
            <a:r>
              <a:rPr lang="en-US" u="none" dirty="0" smtClean="0"/>
              <a:t> Monitoring capabilities;</a:t>
            </a:r>
          </a:p>
          <a:p>
            <a:pPr>
              <a:spcAft>
                <a:spcPts val="600"/>
              </a:spcAft>
              <a:buFont typeface="Arial" pitchFamily="34" charset="0"/>
              <a:buChar char="•"/>
            </a:pPr>
            <a:r>
              <a:rPr lang="en-US" u="none" dirty="0" smtClean="0"/>
              <a:t> Access to information;</a:t>
            </a:r>
          </a:p>
          <a:p>
            <a:pPr>
              <a:spcAft>
                <a:spcPts val="600"/>
              </a:spcAft>
              <a:buFont typeface="Arial" pitchFamily="34" charset="0"/>
              <a:buChar char="•"/>
            </a:pPr>
            <a:r>
              <a:rPr lang="en-US" u="none" dirty="0" smtClean="0"/>
              <a:t> Scientific communication.</a:t>
            </a:r>
          </a:p>
          <a:p>
            <a:pPr>
              <a:spcAft>
                <a:spcPts val="600"/>
              </a:spcAft>
              <a:buFont typeface="Arial" pitchFamily="34" charset="0"/>
              <a:buChar char="•"/>
            </a:pPr>
            <a:endParaRPr lang="en-US" sz="800" u="none" dirty="0" smtClean="0"/>
          </a:p>
          <a:p>
            <a:pPr>
              <a:spcAft>
                <a:spcPts val="600"/>
              </a:spcAft>
            </a:pPr>
            <a:r>
              <a:rPr lang="en-US" u="none" dirty="0" smtClean="0"/>
              <a:t>However, the performances of </a:t>
            </a:r>
            <a:br>
              <a:rPr lang="en-US" u="none" dirty="0" smtClean="0"/>
            </a:br>
            <a:r>
              <a:rPr lang="en-US" u="none" dirty="0" smtClean="0"/>
              <a:t>hydrological models did not </a:t>
            </a:r>
            <a:br>
              <a:rPr lang="en-US" u="none" dirty="0" smtClean="0"/>
            </a:br>
            <a:r>
              <a:rPr lang="en-US" u="none" dirty="0" smtClean="0"/>
              <a:t>improve much and neither</a:t>
            </a:r>
            <a:br>
              <a:rPr lang="en-US" u="none" dirty="0" smtClean="0"/>
            </a:br>
            <a:r>
              <a:rPr lang="en-US" u="none" dirty="0" smtClean="0"/>
              <a:t>changed our approach to solve technical problems.</a:t>
            </a:r>
          </a:p>
          <a:p>
            <a:pPr>
              <a:spcAft>
                <a:spcPts val="600"/>
              </a:spcAft>
            </a:pPr>
            <a:r>
              <a:rPr lang="en-US" u="none" dirty="0" smtClean="0"/>
              <a:t>What is the reason why improved understanding and facilities did not lead into major technical advances?</a:t>
            </a:r>
          </a:p>
          <a:p>
            <a:pPr>
              <a:spcAft>
                <a:spcPts val="600"/>
              </a:spcAft>
            </a:pPr>
            <a:r>
              <a:rPr lang="en-US" u="none" dirty="0" smtClean="0"/>
              <a:t>Why is hydrology different with respect to sciences like meteorology and informatics that made major improvements?</a:t>
            </a:r>
          </a:p>
        </p:txBody>
      </p:sp>
      <p:pic>
        <p:nvPicPr>
          <p:cNvPr id="7169" name="Picture 1"/>
          <p:cNvPicPr>
            <a:picLocks noChangeAspect="1" noChangeArrowheads="1"/>
          </p:cNvPicPr>
          <p:nvPr/>
        </p:nvPicPr>
        <p:blipFill>
          <a:blip r:embed="rId3" cstate="print"/>
          <a:srcRect/>
          <a:stretch>
            <a:fillRect/>
          </a:stretch>
        </p:blipFill>
        <p:spPr bwMode="auto">
          <a:xfrm>
            <a:off x="3635896" y="2132856"/>
            <a:ext cx="5368597" cy="237626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251520" y="1052736"/>
            <a:ext cx="8568952" cy="461665"/>
          </a:xfrm>
          <a:prstGeom prst="rect">
            <a:avLst/>
          </a:prstGeom>
          <a:noFill/>
          <a:ln w="9525">
            <a:noFill/>
            <a:miter lim="800000"/>
            <a:headEnd/>
            <a:tailEnd/>
          </a:ln>
        </p:spPr>
        <p:txBody>
          <a:bodyPr wrap="square">
            <a:spAutoFit/>
          </a:bodyPr>
          <a:lstStyle/>
          <a:p>
            <a:pPr algn="ctr">
              <a:spcBef>
                <a:spcPct val="50000"/>
              </a:spcBef>
            </a:pPr>
            <a:r>
              <a:rPr lang="it-IT" sz="2400" b="1" u="none" kern="900" dirty="0" smtClean="0">
                <a:ln w="12700">
                  <a:solidFill>
                    <a:schemeClr val="tx2">
                      <a:satMod val="155000"/>
                    </a:schemeClr>
                  </a:solidFill>
                  <a:prstDash val="solid"/>
                </a:ln>
                <a:latin typeface="Arial" pitchFamily="34" charset="0"/>
              </a:rPr>
              <a:t>The </a:t>
            </a:r>
            <a:r>
              <a:rPr lang="it-IT" sz="2400" b="1" u="none" kern="900" dirty="0" err="1" smtClean="0">
                <a:ln w="12700">
                  <a:solidFill>
                    <a:schemeClr val="tx2">
                      <a:satMod val="155000"/>
                    </a:schemeClr>
                  </a:solidFill>
                  <a:prstDash val="solid"/>
                </a:ln>
                <a:latin typeface="Arial" pitchFamily="34" charset="0"/>
              </a:rPr>
              <a:t>scientific</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method</a:t>
            </a:r>
            <a:r>
              <a:rPr lang="it-IT" sz="2400" b="1" u="none" kern="900" dirty="0" smtClean="0">
                <a:ln w="12700">
                  <a:solidFill>
                    <a:schemeClr val="tx2">
                      <a:satMod val="155000"/>
                    </a:schemeClr>
                  </a:solidFill>
                  <a:prstDash val="solid"/>
                </a:ln>
                <a:latin typeface="Arial" pitchFamily="34" charset="0"/>
              </a:rPr>
              <a:t> in </a:t>
            </a:r>
            <a:r>
              <a:rPr lang="it-IT" sz="2400" b="1" u="none" kern="900" dirty="0" err="1" smtClean="0">
                <a:ln w="12700">
                  <a:solidFill>
                    <a:schemeClr val="tx2">
                      <a:satMod val="155000"/>
                    </a:schemeClr>
                  </a:solidFill>
                  <a:prstDash val="solid"/>
                </a:ln>
                <a:latin typeface="Arial" pitchFamily="34" charset="0"/>
              </a:rPr>
              <a:t>hydrology</a:t>
            </a:r>
            <a:endParaRPr lang="it-IT" sz="2400" b="1" u="none" kern="900" dirty="0">
              <a:ln w="12700">
                <a:solidFill>
                  <a:schemeClr val="tx2">
                    <a:satMod val="155000"/>
                  </a:schemeClr>
                </a:solidFill>
                <a:prstDash val="solid"/>
              </a:ln>
              <a:latin typeface="Arial" pitchFamily="34" charset="0"/>
            </a:endParaRPr>
          </a:p>
        </p:txBody>
      </p:sp>
      <p:sp>
        <p:nvSpPr>
          <p:cNvPr id="3" name="CasellaDiTesto 2"/>
          <p:cNvSpPr txBox="1"/>
          <p:nvPr/>
        </p:nvSpPr>
        <p:spPr>
          <a:xfrm>
            <a:off x="251520" y="1556792"/>
            <a:ext cx="8318158" cy="1631216"/>
          </a:xfrm>
          <a:prstGeom prst="rect">
            <a:avLst/>
          </a:prstGeom>
          <a:noFill/>
        </p:spPr>
        <p:txBody>
          <a:bodyPr wrap="square" rtlCol="0" anchor="t" anchorCtr="0">
            <a:spAutoFit/>
          </a:bodyPr>
          <a:lstStyle/>
          <a:p>
            <a:pPr>
              <a:spcAft>
                <a:spcPts val="600"/>
              </a:spcAft>
            </a:pPr>
            <a:r>
              <a:rPr lang="en-US" u="none" dirty="0" smtClean="0"/>
              <a:t>We say and teach to our students that “Hydrology is the science of the movement, distribution, and quality of water on Earth and other planets”. We say that we have theories to explain hydrological phenomena.</a:t>
            </a:r>
          </a:p>
          <a:p>
            <a:pPr>
              <a:spcAft>
                <a:spcPts val="600"/>
              </a:spcAft>
            </a:pPr>
            <a:endParaRPr lang="en-US" u="none" dirty="0" smtClean="0"/>
          </a:p>
          <a:p>
            <a:pPr>
              <a:spcAft>
                <a:spcPts val="600"/>
              </a:spcAft>
            </a:pPr>
            <a:r>
              <a:rPr lang="en-US" u="none" dirty="0" smtClean="0"/>
              <a:t>We believe that science is driven by deduction through hypotheses.</a:t>
            </a:r>
          </a:p>
        </p:txBody>
      </p:sp>
      <p:pic>
        <p:nvPicPr>
          <p:cNvPr id="1029" name="Picture 5" descr="Z:\home\sturno\Scrivania\theory1.gif"/>
          <p:cNvPicPr>
            <a:picLocks noChangeAspect="1" noChangeArrowheads="1" noCrop="1"/>
          </p:cNvPicPr>
          <p:nvPr/>
        </p:nvPicPr>
        <p:blipFill>
          <a:blip r:embed="rId3" cstate="print"/>
          <a:srcRect/>
          <a:stretch>
            <a:fillRect/>
          </a:stretch>
        </p:blipFill>
        <p:spPr bwMode="auto">
          <a:xfrm>
            <a:off x="1800000" y="3240000"/>
            <a:ext cx="5581650" cy="3124200"/>
          </a:xfrm>
          <a:prstGeom prst="rect">
            <a:avLst/>
          </a:prstGeom>
          <a:noFill/>
        </p:spPr>
      </p:pic>
      <p:pic>
        <p:nvPicPr>
          <p:cNvPr id="1030" name="Picture 6" descr="Z:\home\sturno\Scrivania\theory2a.png"/>
          <p:cNvPicPr>
            <a:picLocks noChangeAspect="1" noChangeArrowheads="1"/>
          </p:cNvPicPr>
          <p:nvPr/>
        </p:nvPicPr>
        <p:blipFill>
          <a:blip r:embed="rId4" cstate="print"/>
          <a:srcRect/>
          <a:stretch>
            <a:fillRect/>
          </a:stretch>
        </p:blipFill>
        <p:spPr bwMode="auto">
          <a:xfrm>
            <a:off x="1800000" y="3240000"/>
            <a:ext cx="5582721" cy="3124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fade">
                                      <p:cBhvr>
                                        <p:cTn id="7" dur="500"/>
                                        <p:tgtEl>
                                          <p:spTgt spid="102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30"/>
                                        </p:tgtEl>
                                        <p:attrNameLst>
                                          <p:attrName>style.visibility</p:attrName>
                                        </p:attrNameLst>
                                      </p:cBhvr>
                                      <p:to>
                                        <p:strVal val="visible"/>
                                      </p:to>
                                    </p:set>
                                    <p:animEffect transition="in" filter="fade">
                                      <p:cBhvr>
                                        <p:cTn id="12" dur="5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251520" y="1052736"/>
            <a:ext cx="8568952" cy="461665"/>
          </a:xfrm>
          <a:prstGeom prst="rect">
            <a:avLst/>
          </a:prstGeom>
          <a:noFill/>
          <a:ln w="9525">
            <a:noFill/>
            <a:miter lim="800000"/>
            <a:headEnd/>
            <a:tailEnd/>
          </a:ln>
        </p:spPr>
        <p:txBody>
          <a:bodyPr wrap="square">
            <a:spAutoFit/>
          </a:bodyPr>
          <a:lstStyle/>
          <a:p>
            <a:pPr algn="ctr">
              <a:spcBef>
                <a:spcPct val="50000"/>
              </a:spcBef>
            </a:pPr>
            <a:r>
              <a:rPr lang="it-IT" sz="2400" b="1" u="none" kern="900" dirty="0" smtClean="0">
                <a:ln w="12700">
                  <a:solidFill>
                    <a:schemeClr val="tx2">
                      <a:satMod val="155000"/>
                    </a:schemeClr>
                  </a:solidFill>
                  <a:prstDash val="solid"/>
                </a:ln>
                <a:latin typeface="Arial" pitchFamily="34" charset="0"/>
              </a:rPr>
              <a:t>Are </a:t>
            </a:r>
            <a:r>
              <a:rPr lang="it-IT" sz="2400" b="1" u="none" kern="900" dirty="0" err="1" smtClean="0">
                <a:ln w="12700">
                  <a:solidFill>
                    <a:schemeClr val="tx2">
                      <a:satMod val="155000"/>
                    </a:schemeClr>
                  </a:solidFill>
                  <a:prstDash val="solid"/>
                </a:ln>
                <a:latin typeface="Arial" pitchFamily="34" charset="0"/>
              </a:rPr>
              <a:t>we</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missing</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something</a:t>
            </a:r>
            <a:r>
              <a:rPr lang="it-IT" sz="2400" b="1" u="none" kern="900" dirty="0" smtClean="0">
                <a:ln w="12700">
                  <a:solidFill>
                    <a:schemeClr val="tx2">
                      <a:satMod val="155000"/>
                    </a:schemeClr>
                  </a:solidFill>
                  <a:prstDash val="solid"/>
                </a:ln>
                <a:latin typeface="Arial" pitchFamily="34" charset="0"/>
              </a:rPr>
              <a:t> (1/3)?</a:t>
            </a:r>
            <a:endParaRPr lang="it-IT" sz="2400" b="1" u="none" kern="900" dirty="0">
              <a:ln w="12700">
                <a:solidFill>
                  <a:schemeClr val="tx2">
                    <a:satMod val="155000"/>
                  </a:schemeClr>
                </a:solidFill>
                <a:prstDash val="solid"/>
              </a:ln>
              <a:latin typeface="Arial" pitchFamily="34" charset="0"/>
            </a:endParaRPr>
          </a:p>
        </p:txBody>
      </p:sp>
      <p:sp>
        <p:nvSpPr>
          <p:cNvPr id="3" name="CasellaDiTesto 2"/>
          <p:cNvSpPr txBox="1"/>
          <p:nvPr/>
        </p:nvSpPr>
        <p:spPr>
          <a:xfrm>
            <a:off x="251520" y="1556792"/>
            <a:ext cx="8318158" cy="3323987"/>
          </a:xfrm>
          <a:prstGeom prst="rect">
            <a:avLst/>
          </a:prstGeom>
          <a:noFill/>
        </p:spPr>
        <p:txBody>
          <a:bodyPr wrap="square" rtlCol="0" anchor="t" anchorCtr="0">
            <a:spAutoFit/>
          </a:bodyPr>
          <a:lstStyle/>
          <a:p>
            <a:pPr>
              <a:spcAft>
                <a:spcPts val="600"/>
              </a:spcAft>
            </a:pPr>
            <a:r>
              <a:rPr lang="en-US" u="none" dirty="0" smtClean="0"/>
              <a:t>We should be honest and recognize that in the past 30 years our theories did not progress much.</a:t>
            </a:r>
          </a:p>
          <a:p>
            <a:pPr>
              <a:spcAft>
                <a:spcPts val="600"/>
              </a:spcAft>
            </a:pPr>
            <a:r>
              <a:rPr lang="en-US" u="none" dirty="0" smtClean="0"/>
              <a:t>It would be interesting to discuss what major goals hydrology  achieved in the past three decades. In my opinion we progressed in:</a:t>
            </a:r>
          </a:p>
          <a:p>
            <a:pPr marL="177800" indent="-177800">
              <a:spcAft>
                <a:spcPts val="600"/>
              </a:spcAft>
              <a:buFont typeface="Arial" pitchFamily="34" charset="0"/>
              <a:buChar char="•"/>
            </a:pPr>
            <a:r>
              <a:rPr lang="en-US" u="none" dirty="0" smtClean="0"/>
              <a:t>Model calibration and verification;</a:t>
            </a:r>
          </a:p>
          <a:p>
            <a:pPr marL="177800" indent="-177800">
              <a:spcAft>
                <a:spcPts val="600"/>
              </a:spcAft>
              <a:buFont typeface="Arial" pitchFamily="34" charset="0"/>
              <a:buChar char="•"/>
            </a:pPr>
            <a:r>
              <a:rPr lang="en-US" u="none" dirty="0" smtClean="0"/>
              <a:t>Uncertainty assessment (a little bit….);</a:t>
            </a:r>
          </a:p>
          <a:p>
            <a:pPr marL="177800" indent="-177800">
              <a:spcAft>
                <a:spcPts val="600"/>
              </a:spcAft>
              <a:buFont typeface="Arial" pitchFamily="34" charset="0"/>
              <a:buChar char="•"/>
            </a:pPr>
            <a:r>
              <a:rPr lang="en-US" u="none" dirty="0" smtClean="0"/>
              <a:t>Scenario analysis;</a:t>
            </a:r>
          </a:p>
          <a:p>
            <a:pPr marL="177800" indent="-177800">
              <a:spcAft>
                <a:spcPts val="600"/>
              </a:spcAft>
              <a:buFont typeface="Arial" pitchFamily="34" charset="0"/>
              <a:buChar char="•"/>
            </a:pPr>
            <a:r>
              <a:rPr lang="en-US" u="none" dirty="0" smtClean="0"/>
              <a:t>Process understanding (a little bit…. What do we know that Jim </a:t>
            </a:r>
            <a:r>
              <a:rPr lang="en-US" u="none" dirty="0" err="1" smtClean="0"/>
              <a:t>Dooge</a:t>
            </a:r>
            <a:r>
              <a:rPr lang="en-US" u="none" dirty="0" smtClean="0"/>
              <a:t> and </a:t>
            </a:r>
            <a:r>
              <a:rPr lang="en-US" u="none" dirty="0" err="1" smtClean="0"/>
              <a:t>Vit</a:t>
            </a:r>
            <a:r>
              <a:rPr lang="en-US" u="none" dirty="0" smtClean="0"/>
              <a:t> </a:t>
            </a:r>
            <a:r>
              <a:rPr lang="en-US" u="none" dirty="0" err="1" smtClean="0"/>
              <a:t>Klemeš</a:t>
            </a:r>
            <a:r>
              <a:rPr lang="en-US" u="none" dirty="0" smtClean="0"/>
              <a:t> – to cite only two eminent past hydrologists – didn’t?).</a:t>
            </a:r>
          </a:p>
          <a:p>
            <a:pPr>
              <a:spcAft>
                <a:spcPts val="600"/>
              </a:spcAft>
            </a:pPr>
            <a:r>
              <a:rPr lang="en-US" u="none" dirty="0" smtClean="0"/>
              <a:t>But what about theories and model performances?</a:t>
            </a:r>
          </a:p>
        </p:txBody>
      </p:sp>
      <p:sp>
        <p:nvSpPr>
          <p:cNvPr id="7" name="CasellaDiTesto 6"/>
          <p:cNvSpPr txBox="1"/>
          <p:nvPr/>
        </p:nvSpPr>
        <p:spPr>
          <a:xfrm>
            <a:off x="286290" y="4941168"/>
            <a:ext cx="8857710" cy="1246495"/>
          </a:xfrm>
          <a:prstGeom prst="rect">
            <a:avLst/>
          </a:prstGeom>
          <a:noFill/>
        </p:spPr>
        <p:txBody>
          <a:bodyPr wrap="square" rtlCol="0" anchor="t" anchorCtr="0">
            <a:spAutoFit/>
          </a:bodyPr>
          <a:lstStyle/>
          <a:p>
            <a:pPr>
              <a:spcAft>
                <a:spcPts val="600"/>
              </a:spcAft>
            </a:pPr>
            <a:r>
              <a:rPr lang="en-US" sz="2400" b="1" u="none" dirty="0" smtClean="0">
                <a:solidFill>
                  <a:srgbClr val="FF0000"/>
                </a:solidFill>
              </a:rPr>
              <a:t>What are we missing?</a:t>
            </a:r>
          </a:p>
          <a:p>
            <a:pPr>
              <a:spcAft>
                <a:spcPts val="600"/>
              </a:spcAft>
            </a:pPr>
            <a:r>
              <a:rPr lang="en-US" sz="1600" u="none" dirty="0" smtClean="0"/>
              <a:t>These considerations are inspired by a blog post by Carlo </a:t>
            </a:r>
            <a:r>
              <a:rPr lang="en-US" sz="1600" u="none" dirty="0" err="1" smtClean="0"/>
              <a:t>Rovelli</a:t>
            </a:r>
            <a:r>
              <a:rPr lang="en-US" sz="1600" u="none" dirty="0" smtClean="0"/>
              <a:t>, </a:t>
            </a:r>
            <a:br>
              <a:rPr lang="en-US" sz="1600" u="none" dirty="0" smtClean="0"/>
            </a:br>
            <a:r>
              <a:rPr lang="en-US" sz="1600" b="1" u="none" dirty="0" smtClean="0"/>
              <a:t>“Science Is Not About Certainty”</a:t>
            </a:r>
            <a:r>
              <a:rPr lang="en-US" sz="1600" u="none" dirty="0" smtClean="0"/>
              <a:t/>
            </a:r>
            <a:br>
              <a:rPr lang="en-US" sz="1600" u="none" dirty="0" smtClean="0"/>
            </a:br>
            <a:r>
              <a:rPr lang="en-US" sz="1400" u="none" dirty="0" smtClean="0"/>
              <a:t>(https://newrepublic.com/article/118655/theoretical-phyisicist-explains-why-science-not-about-certainty)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251520" y="1052736"/>
            <a:ext cx="8568952" cy="461665"/>
          </a:xfrm>
          <a:prstGeom prst="rect">
            <a:avLst/>
          </a:prstGeom>
          <a:noFill/>
          <a:ln w="9525">
            <a:noFill/>
            <a:miter lim="800000"/>
            <a:headEnd/>
            <a:tailEnd/>
          </a:ln>
        </p:spPr>
        <p:txBody>
          <a:bodyPr wrap="square">
            <a:spAutoFit/>
          </a:bodyPr>
          <a:lstStyle/>
          <a:p>
            <a:pPr algn="ctr">
              <a:spcBef>
                <a:spcPct val="50000"/>
              </a:spcBef>
            </a:pPr>
            <a:r>
              <a:rPr lang="it-IT" sz="2400" b="1" u="none" kern="900" dirty="0" smtClean="0">
                <a:ln w="12700">
                  <a:solidFill>
                    <a:schemeClr val="tx2">
                      <a:satMod val="155000"/>
                    </a:schemeClr>
                  </a:solidFill>
                  <a:prstDash val="solid"/>
                </a:ln>
                <a:latin typeface="Arial" pitchFamily="34" charset="0"/>
              </a:rPr>
              <a:t>Are </a:t>
            </a:r>
            <a:r>
              <a:rPr lang="it-IT" sz="2400" b="1" u="none" kern="900" dirty="0" err="1" smtClean="0">
                <a:ln w="12700">
                  <a:solidFill>
                    <a:schemeClr val="tx2">
                      <a:satMod val="155000"/>
                    </a:schemeClr>
                  </a:solidFill>
                  <a:prstDash val="solid"/>
                </a:ln>
                <a:latin typeface="Arial" pitchFamily="34" charset="0"/>
              </a:rPr>
              <a:t>we</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missing</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something</a:t>
            </a:r>
            <a:r>
              <a:rPr lang="it-IT" sz="2400" b="1" u="none" kern="900" dirty="0" smtClean="0">
                <a:ln w="12700">
                  <a:solidFill>
                    <a:schemeClr val="tx2">
                      <a:satMod val="155000"/>
                    </a:schemeClr>
                  </a:solidFill>
                  <a:prstDash val="solid"/>
                </a:ln>
                <a:latin typeface="Arial" pitchFamily="34" charset="0"/>
              </a:rPr>
              <a:t> (2/3)?</a:t>
            </a:r>
            <a:endParaRPr lang="it-IT" sz="2400" b="1" u="none" kern="900" dirty="0">
              <a:ln w="12700">
                <a:solidFill>
                  <a:schemeClr val="tx2">
                    <a:satMod val="155000"/>
                  </a:schemeClr>
                </a:solidFill>
                <a:prstDash val="solid"/>
              </a:ln>
              <a:latin typeface="Arial" pitchFamily="34" charset="0"/>
            </a:endParaRPr>
          </a:p>
        </p:txBody>
      </p:sp>
      <p:sp>
        <p:nvSpPr>
          <p:cNvPr id="3" name="CasellaDiTesto 2"/>
          <p:cNvSpPr txBox="1"/>
          <p:nvPr/>
        </p:nvSpPr>
        <p:spPr>
          <a:xfrm>
            <a:off x="251520" y="1548948"/>
            <a:ext cx="8318158" cy="1277273"/>
          </a:xfrm>
          <a:prstGeom prst="rect">
            <a:avLst/>
          </a:prstGeom>
          <a:noFill/>
        </p:spPr>
        <p:txBody>
          <a:bodyPr wrap="square" rtlCol="0" anchor="t" anchorCtr="0">
            <a:spAutoFit/>
          </a:bodyPr>
          <a:lstStyle/>
          <a:p>
            <a:pPr>
              <a:spcAft>
                <a:spcPts val="600"/>
              </a:spcAft>
            </a:pPr>
            <a:r>
              <a:rPr lang="en-US" u="none" dirty="0" smtClean="0"/>
              <a:t>It may be that we are doing something wrong methodologically.</a:t>
            </a:r>
          </a:p>
          <a:p>
            <a:pPr>
              <a:spcAft>
                <a:spcPts val="600"/>
              </a:spcAft>
            </a:pPr>
            <a:r>
              <a:rPr lang="en-US" u="none" dirty="0" smtClean="0"/>
              <a:t>It may be that we need to change something in the conceptual structure that we use to understand hydrology. This would imply that we need to change the way in which we formulate hypotheses and construct theories from data.</a:t>
            </a:r>
          </a:p>
        </p:txBody>
      </p:sp>
      <p:sp>
        <p:nvSpPr>
          <p:cNvPr id="5" name="CasellaDiTesto 4"/>
          <p:cNvSpPr txBox="1"/>
          <p:nvPr/>
        </p:nvSpPr>
        <p:spPr>
          <a:xfrm>
            <a:off x="251520" y="3186872"/>
            <a:ext cx="5184576" cy="2385268"/>
          </a:xfrm>
          <a:prstGeom prst="rect">
            <a:avLst/>
          </a:prstGeom>
          <a:noFill/>
        </p:spPr>
        <p:txBody>
          <a:bodyPr wrap="square" rtlCol="0" anchor="t" anchorCtr="0">
            <a:spAutoFit/>
          </a:bodyPr>
          <a:lstStyle/>
          <a:p>
            <a:pPr>
              <a:spcAft>
                <a:spcPts val="600"/>
              </a:spcAft>
            </a:pPr>
            <a:r>
              <a:rPr lang="en-US" u="none" dirty="0" smtClean="0"/>
              <a:t>To find inspiration, let’s refer to a significant example of a major discovery, namely, Einstein’s discovery of special relativity.</a:t>
            </a:r>
          </a:p>
          <a:p>
            <a:pPr>
              <a:spcAft>
                <a:spcPts val="600"/>
              </a:spcAft>
            </a:pPr>
            <a:r>
              <a:rPr lang="en-US" u="none" dirty="0" smtClean="0"/>
              <a:t>Einstein took very seriously Newtonian Mechanics and Maxwell’s equations for classical electromagnetism, but there were a contradiction between the two theories. The reason is that there was a universal, or absolute, notion of time.</a:t>
            </a:r>
          </a:p>
        </p:txBody>
      </p:sp>
      <p:pic>
        <p:nvPicPr>
          <p:cNvPr id="5121" name="Picture 1"/>
          <p:cNvPicPr>
            <a:picLocks noChangeAspect="1" noChangeArrowheads="1"/>
          </p:cNvPicPr>
          <p:nvPr/>
        </p:nvPicPr>
        <p:blipFill>
          <a:blip r:embed="rId3" cstate="print"/>
          <a:srcRect t="3780"/>
          <a:stretch>
            <a:fillRect/>
          </a:stretch>
        </p:blipFill>
        <p:spPr bwMode="auto">
          <a:xfrm>
            <a:off x="6012160" y="2762449"/>
            <a:ext cx="2575173" cy="3303835"/>
          </a:xfrm>
          <a:prstGeom prst="rect">
            <a:avLst/>
          </a:prstGeom>
          <a:noFill/>
          <a:ln w="9525">
            <a:noFill/>
            <a:miter lim="800000"/>
            <a:headEnd/>
            <a:tailEnd/>
          </a:ln>
          <a:effectLst/>
        </p:spPr>
      </p:pic>
      <p:sp>
        <p:nvSpPr>
          <p:cNvPr id="9" name="Rettangolo 8"/>
          <p:cNvSpPr/>
          <p:nvPr/>
        </p:nvSpPr>
        <p:spPr>
          <a:xfrm>
            <a:off x="5544616" y="5745450"/>
            <a:ext cx="3635896" cy="707886"/>
          </a:xfrm>
          <a:prstGeom prst="rect">
            <a:avLst/>
          </a:prstGeom>
        </p:spPr>
        <p:txBody>
          <a:bodyPr wrap="square">
            <a:spAutoFit/>
          </a:bodyPr>
          <a:lstStyle/>
          <a:p>
            <a:pPr algn="ctr"/>
            <a:r>
              <a:rPr lang="it-IT" sz="1000" u="none" dirty="0" err="1" smtClean="0"/>
              <a:t>By</a:t>
            </a:r>
            <a:r>
              <a:rPr lang="it-IT" sz="1000" u="none" dirty="0" smtClean="0"/>
              <a:t> </a:t>
            </a:r>
            <a:r>
              <a:rPr lang="it-IT" sz="1000" u="none" dirty="0" err="1" smtClean="0"/>
              <a:t>Gheorghe</a:t>
            </a:r>
            <a:r>
              <a:rPr lang="it-IT" sz="1000" u="none" dirty="0" smtClean="0"/>
              <a:t> I. </a:t>
            </a:r>
            <a:r>
              <a:rPr lang="it-IT" sz="1000" u="none" dirty="0" err="1" smtClean="0"/>
              <a:t>Manu</a:t>
            </a:r>
            <a:r>
              <a:rPr lang="it-IT" sz="1000" u="none" dirty="0" smtClean="0"/>
              <a:t> - </a:t>
            </a:r>
            <a:r>
              <a:rPr lang="it-IT" sz="1000" u="none" dirty="0" err="1" smtClean="0"/>
              <a:t>Gheorghe</a:t>
            </a:r>
            <a:r>
              <a:rPr lang="it-IT" sz="1000" u="none" dirty="0" smtClean="0"/>
              <a:t> </a:t>
            </a:r>
            <a:r>
              <a:rPr lang="it-IT" sz="1000" u="none" dirty="0" err="1" smtClean="0"/>
              <a:t>Jijie</a:t>
            </a:r>
            <a:r>
              <a:rPr lang="it-IT" sz="1000" u="none" dirty="0" smtClean="0"/>
              <a:t>: George </a:t>
            </a:r>
            <a:r>
              <a:rPr lang="it-IT" sz="1000" u="none" dirty="0" err="1" smtClean="0"/>
              <a:t>Manu</a:t>
            </a:r>
            <a:r>
              <a:rPr lang="it-IT" sz="1000" u="none" dirty="0" smtClean="0"/>
              <a:t> – Monografie, </a:t>
            </a:r>
            <a:r>
              <a:rPr lang="it-IT" sz="1000" u="none" dirty="0" err="1" smtClean="0"/>
              <a:t>Editura</a:t>
            </a:r>
            <a:r>
              <a:rPr lang="it-IT" sz="1000" u="none" dirty="0" smtClean="0"/>
              <a:t> </a:t>
            </a:r>
            <a:r>
              <a:rPr lang="it-IT" sz="1000" u="none" dirty="0" err="1" smtClean="0"/>
              <a:t>Elisavaros</a:t>
            </a:r>
            <a:r>
              <a:rPr lang="it-IT" sz="1000" u="none" dirty="0" smtClean="0"/>
              <a:t>, </a:t>
            </a:r>
            <a:r>
              <a:rPr lang="it-IT" sz="1000" u="none" dirty="0" err="1" smtClean="0"/>
              <a:t>Bucureşti</a:t>
            </a:r>
            <a:r>
              <a:rPr lang="it-IT" sz="1000" u="none" dirty="0" smtClean="0"/>
              <a:t>, 2002, ISBN 973-8400-17-1, Public Domain, https://commons.wikimedia.org/w/index.php?curid=1330368</a:t>
            </a:r>
            <a:endParaRPr lang="it-IT" sz="1000" u="none"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5121"/>
                                        </p:tgtEl>
                                        <p:attrNameLst>
                                          <p:attrName>style.visibility</p:attrName>
                                        </p:attrNameLst>
                                      </p:cBhvr>
                                      <p:to>
                                        <p:strVal val="visible"/>
                                      </p:to>
                                    </p:set>
                                    <p:animEffect transition="in" filter="fade">
                                      <p:cBhvr>
                                        <p:cTn id="10" dur="2000"/>
                                        <p:tgtEl>
                                          <p:spTgt spid="51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251520" y="1052736"/>
            <a:ext cx="8568952" cy="461665"/>
          </a:xfrm>
          <a:prstGeom prst="rect">
            <a:avLst/>
          </a:prstGeom>
          <a:noFill/>
          <a:ln w="9525">
            <a:noFill/>
            <a:miter lim="800000"/>
            <a:headEnd/>
            <a:tailEnd/>
          </a:ln>
        </p:spPr>
        <p:txBody>
          <a:bodyPr wrap="square">
            <a:spAutoFit/>
          </a:bodyPr>
          <a:lstStyle/>
          <a:p>
            <a:pPr algn="ctr">
              <a:spcBef>
                <a:spcPct val="50000"/>
              </a:spcBef>
            </a:pPr>
            <a:r>
              <a:rPr lang="it-IT" sz="2400" b="1" u="none" kern="900" dirty="0" smtClean="0">
                <a:ln w="12700">
                  <a:solidFill>
                    <a:schemeClr val="tx2">
                      <a:satMod val="155000"/>
                    </a:schemeClr>
                  </a:solidFill>
                  <a:prstDash val="solid"/>
                </a:ln>
                <a:latin typeface="Arial" pitchFamily="34" charset="0"/>
              </a:rPr>
              <a:t>Are </a:t>
            </a:r>
            <a:r>
              <a:rPr lang="it-IT" sz="2400" b="1" u="none" kern="900" dirty="0" err="1" smtClean="0">
                <a:ln w="12700">
                  <a:solidFill>
                    <a:schemeClr val="tx2">
                      <a:satMod val="155000"/>
                    </a:schemeClr>
                  </a:solidFill>
                  <a:prstDash val="solid"/>
                </a:ln>
                <a:latin typeface="Arial" pitchFamily="34" charset="0"/>
              </a:rPr>
              <a:t>we</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missing</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something</a:t>
            </a:r>
            <a:r>
              <a:rPr lang="it-IT" sz="2400" b="1" u="none" kern="900" dirty="0" smtClean="0">
                <a:ln w="12700">
                  <a:solidFill>
                    <a:schemeClr val="tx2">
                      <a:satMod val="155000"/>
                    </a:schemeClr>
                  </a:solidFill>
                  <a:prstDash val="solid"/>
                </a:ln>
                <a:latin typeface="Arial" pitchFamily="34" charset="0"/>
              </a:rPr>
              <a:t> (3/</a:t>
            </a:r>
            <a:r>
              <a:rPr lang="it-IT" sz="2400" b="1" u="none" kern="900" dirty="0" err="1" smtClean="0">
                <a:ln w="12700">
                  <a:solidFill>
                    <a:schemeClr val="tx2">
                      <a:satMod val="155000"/>
                    </a:schemeClr>
                  </a:solidFill>
                  <a:prstDash val="solid"/>
                </a:ln>
                <a:latin typeface="Arial" pitchFamily="34" charset="0"/>
              </a:rPr>
              <a:t>3</a:t>
            </a:r>
            <a:r>
              <a:rPr lang="it-IT" sz="2400" b="1" u="none" kern="900" dirty="0" smtClean="0">
                <a:ln w="12700">
                  <a:solidFill>
                    <a:schemeClr val="tx2">
                      <a:satMod val="155000"/>
                    </a:schemeClr>
                  </a:solidFill>
                  <a:prstDash val="solid"/>
                </a:ln>
                <a:latin typeface="Arial" pitchFamily="34" charset="0"/>
              </a:rPr>
              <a:t>)?</a:t>
            </a:r>
            <a:endParaRPr lang="it-IT" sz="2400" b="1" u="none" kern="900" dirty="0">
              <a:ln w="12700">
                <a:solidFill>
                  <a:schemeClr val="tx2">
                    <a:satMod val="155000"/>
                  </a:schemeClr>
                </a:solidFill>
                <a:prstDash val="solid"/>
              </a:ln>
              <a:latin typeface="Arial" pitchFamily="34" charset="0"/>
            </a:endParaRPr>
          </a:p>
        </p:txBody>
      </p:sp>
      <p:sp>
        <p:nvSpPr>
          <p:cNvPr id="3" name="CasellaDiTesto 2"/>
          <p:cNvSpPr txBox="1"/>
          <p:nvPr/>
        </p:nvSpPr>
        <p:spPr>
          <a:xfrm>
            <a:off x="251520" y="1533267"/>
            <a:ext cx="8318158" cy="1831271"/>
          </a:xfrm>
          <a:prstGeom prst="rect">
            <a:avLst/>
          </a:prstGeom>
          <a:noFill/>
        </p:spPr>
        <p:txBody>
          <a:bodyPr wrap="square" rtlCol="0" anchor="t" anchorCtr="0">
            <a:spAutoFit/>
          </a:bodyPr>
          <a:lstStyle/>
          <a:p>
            <a:pPr>
              <a:spcAft>
                <a:spcPts val="600"/>
              </a:spcAft>
            </a:pPr>
            <a:r>
              <a:rPr lang="en-US" u="none" dirty="0" smtClean="0"/>
              <a:t>Einstein did not look for a new theory. He forced coherence between the two existing theories by challenging something completely different, which is how we think about time. </a:t>
            </a:r>
          </a:p>
          <a:p>
            <a:pPr>
              <a:spcAft>
                <a:spcPts val="600"/>
              </a:spcAft>
            </a:pPr>
            <a:r>
              <a:rPr lang="en-US" u="none" dirty="0" smtClean="0"/>
              <a:t>Einstein changed something in common sense – something about the elementary structure in terms of which we think of the world – and introduced special relativity, namely, one of the greatest discoveries of the </a:t>
            </a:r>
            <a:r>
              <a:rPr lang="en-US" u="none" dirty="0" err="1" smtClean="0"/>
              <a:t>XXth</a:t>
            </a:r>
            <a:r>
              <a:rPr lang="en-US" u="none" dirty="0" smtClean="0"/>
              <a:t> century.</a:t>
            </a:r>
          </a:p>
        </p:txBody>
      </p:sp>
      <p:sp>
        <p:nvSpPr>
          <p:cNvPr id="4" name="Text Box 7"/>
          <p:cNvSpPr txBox="1">
            <a:spLocks noChangeArrowheads="1"/>
          </p:cNvSpPr>
          <p:nvPr/>
        </p:nvSpPr>
        <p:spPr bwMode="auto">
          <a:xfrm>
            <a:off x="251520" y="3471391"/>
            <a:ext cx="8568952" cy="461665"/>
          </a:xfrm>
          <a:prstGeom prst="rect">
            <a:avLst/>
          </a:prstGeom>
          <a:noFill/>
          <a:ln w="9525">
            <a:noFill/>
            <a:miter lim="800000"/>
            <a:headEnd/>
            <a:tailEnd/>
          </a:ln>
        </p:spPr>
        <p:txBody>
          <a:bodyPr wrap="square">
            <a:spAutoFit/>
          </a:bodyPr>
          <a:lstStyle/>
          <a:p>
            <a:pPr algn="ctr">
              <a:spcBef>
                <a:spcPct val="50000"/>
              </a:spcBef>
            </a:pPr>
            <a:r>
              <a:rPr lang="it-IT" sz="2400" b="1" u="none" kern="900" dirty="0" err="1" smtClean="0">
                <a:ln w="12700">
                  <a:solidFill>
                    <a:schemeClr val="tx2">
                      <a:satMod val="155000"/>
                    </a:schemeClr>
                  </a:solidFill>
                  <a:prstDash val="solid"/>
                </a:ln>
                <a:latin typeface="Arial" pitchFamily="34" charset="0"/>
              </a:rPr>
              <a:t>How</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should</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we</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move</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forward</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then</a:t>
            </a:r>
            <a:r>
              <a:rPr lang="it-IT" sz="2400" b="1" u="none" kern="900" dirty="0" smtClean="0">
                <a:ln w="12700">
                  <a:solidFill>
                    <a:schemeClr val="tx2">
                      <a:satMod val="155000"/>
                    </a:schemeClr>
                  </a:solidFill>
                  <a:prstDash val="solid"/>
                </a:ln>
                <a:latin typeface="Arial" pitchFamily="34" charset="0"/>
              </a:rPr>
              <a:t>?</a:t>
            </a:r>
            <a:endParaRPr lang="it-IT" sz="2400" b="1" u="none" kern="900" dirty="0">
              <a:ln w="12700">
                <a:solidFill>
                  <a:schemeClr val="tx2">
                    <a:satMod val="155000"/>
                  </a:schemeClr>
                </a:solidFill>
                <a:prstDash val="solid"/>
              </a:ln>
              <a:latin typeface="Arial" pitchFamily="34" charset="0"/>
            </a:endParaRPr>
          </a:p>
        </p:txBody>
      </p:sp>
      <p:sp>
        <p:nvSpPr>
          <p:cNvPr id="5" name="CasellaDiTesto 4"/>
          <p:cNvSpPr txBox="1"/>
          <p:nvPr/>
        </p:nvSpPr>
        <p:spPr>
          <a:xfrm>
            <a:off x="251520" y="3933056"/>
            <a:ext cx="8318158" cy="2462213"/>
          </a:xfrm>
          <a:prstGeom prst="rect">
            <a:avLst/>
          </a:prstGeom>
          <a:noFill/>
        </p:spPr>
        <p:txBody>
          <a:bodyPr wrap="square" rtlCol="0" anchor="t" anchorCtr="0">
            <a:spAutoFit/>
          </a:bodyPr>
          <a:lstStyle/>
          <a:p>
            <a:pPr>
              <a:spcAft>
                <a:spcPts val="600"/>
              </a:spcAft>
            </a:pPr>
            <a:r>
              <a:rPr lang="en-US" u="none" dirty="0" smtClean="0"/>
              <a:t>Past knowledge is an essential ingredient. Instead of assuming that it’s wrong or insufficient, we should wonder why it fails to provide a consistent picture of what we observe. </a:t>
            </a:r>
          </a:p>
          <a:p>
            <a:pPr>
              <a:spcAft>
                <a:spcPts val="600"/>
              </a:spcAft>
            </a:pPr>
            <a:r>
              <a:rPr lang="en-US" u="none" dirty="0" smtClean="0"/>
              <a:t>Science is not about certainty. Science is about finding the most reliable way of thinking at the present level of knowledge. In our conceptual structure for grasping reality, there might be something not appropriate, something we may have to revise.</a:t>
            </a:r>
          </a:p>
          <a:p>
            <a:pPr>
              <a:spcAft>
                <a:spcPts val="600"/>
              </a:spcAft>
            </a:pPr>
            <a:r>
              <a:rPr lang="en-US" b="1" u="none" dirty="0" smtClean="0"/>
              <a:t>Science is about continually going beyond common sense.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251520" y="1052736"/>
            <a:ext cx="8568952" cy="830997"/>
          </a:xfrm>
          <a:prstGeom prst="rect">
            <a:avLst/>
          </a:prstGeom>
          <a:noFill/>
          <a:ln w="9525">
            <a:noFill/>
            <a:miter lim="800000"/>
            <a:headEnd/>
            <a:tailEnd/>
          </a:ln>
        </p:spPr>
        <p:txBody>
          <a:bodyPr wrap="square">
            <a:spAutoFit/>
          </a:bodyPr>
          <a:lstStyle/>
          <a:p>
            <a:pPr algn="ctr">
              <a:spcBef>
                <a:spcPct val="50000"/>
              </a:spcBef>
            </a:pPr>
            <a:r>
              <a:rPr lang="it-IT" sz="2400" b="1" u="none" kern="900" dirty="0" err="1" smtClean="0">
                <a:ln w="12700">
                  <a:solidFill>
                    <a:schemeClr val="tx2">
                      <a:satMod val="155000"/>
                    </a:schemeClr>
                  </a:solidFill>
                  <a:prstDash val="solid"/>
                </a:ln>
                <a:latin typeface="Arial" pitchFamily="34" charset="0"/>
              </a:rPr>
              <a:t>How</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should</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we</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rethink</a:t>
            </a:r>
            <a:r>
              <a:rPr lang="it-IT" sz="2400" b="1" u="none" kern="900" dirty="0" smtClean="0">
                <a:ln w="12700">
                  <a:solidFill>
                    <a:schemeClr val="tx2">
                      <a:satMod val="155000"/>
                    </a:schemeClr>
                  </a:solidFill>
                  <a:prstDash val="solid"/>
                </a:ln>
                <a:latin typeface="Arial" pitchFamily="34" charset="0"/>
              </a:rPr>
              <a:t> the </a:t>
            </a:r>
            <a:r>
              <a:rPr lang="it-IT" sz="2400" b="1" u="none" kern="900" dirty="0" err="1" smtClean="0">
                <a:ln w="12700">
                  <a:solidFill>
                    <a:schemeClr val="tx2">
                      <a:satMod val="155000"/>
                    </a:schemeClr>
                  </a:solidFill>
                  <a:prstDash val="solid"/>
                </a:ln>
                <a:latin typeface="Arial" pitchFamily="34" charset="0"/>
              </a:rPr>
              <a:t>conceptual</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structure</a:t>
            </a:r>
            <a:r>
              <a:rPr lang="it-IT" sz="2400" b="1" u="none" kern="900" dirty="0" smtClean="0">
                <a:ln w="12700">
                  <a:solidFill>
                    <a:schemeClr val="tx2">
                      <a:satMod val="155000"/>
                    </a:schemeClr>
                  </a:solidFill>
                  <a:prstDash val="solid"/>
                </a:ln>
                <a:latin typeface="Arial" pitchFamily="34" charset="0"/>
              </a:rPr>
              <a:t> </a:t>
            </a:r>
            <a:br>
              <a:rPr lang="it-IT" sz="2400" b="1" u="none" kern="900" dirty="0" smtClean="0">
                <a:ln w="12700">
                  <a:solidFill>
                    <a:schemeClr val="tx2">
                      <a:satMod val="155000"/>
                    </a:schemeClr>
                  </a:solidFill>
                  <a:prstDash val="solid"/>
                </a:ln>
                <a:latin typeface="Arial" pitchFamily="34" charset="0"/>
              </a:rPr>
            </a:br>
            <a:r>
              <a:rPr lang="it-IT" sz="2400" b="1" u="none" kern="900" dirty="0" err="1" smtClean="0">
                <a:ln w="12700">
                  <a:solidFill>
                    <a:schemeClr val="tx2">
                      <a:satMod val="155000"/>
                    </a:schemeClr>
                  </a:solidFill>
                  <a:prstDash val="solid"/>
                </a:ln>
                <a:latin typeface="Arial" pitchFamily="34" charset="0"/>
              </a:rPr>
              <a:t>of</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hydrology</a:t>
            </a:r>
            <a:r>
              <a:rPr lang="it-IT" sz="2400" b="1" u="none" kern="900" dirty="0" smtClean="0">
                <a:ln w="12700">
                  <a:solidFill>
                    <a:schemeClr val="tx2">
                      <a:satMod val="155000"/>
                    </a:schemeClr>
                  </a:solidFill>
                  <a:prstDash val="solid"/>
                </a:ln>
                <a:latin typeface="Arial" pitchFamily="34" charset="0"/>
              </a:rPr>
              <a:t>?</a:t>
            </a:r>
            <a:endParaRPr lang="it-IT" sz="2400" b="1" u="none" kern="900" dirty="0">
              <a:ln w="12700">
                <a:solidFill>
                  <a:schemeClr val="tx2">
                    <a:satMod val="155000"/>
                  </a:schemeClr>
                </a:solidFill>
                <a:prstDash val="solid"/>
              </a:ln>
              <a:latin typeface="Arial" pitchFamily="34" charset="0"/>
            </a:endParaRPr>
          </a:p>
        </p:txBody>
      </p:sp>
      <p:pic>
        <p:nvPicPr>
          <p:cNvPr id="20481" name="Picture 1"/>
          <p:cNvPicPr>
            <a:picLocks noChangeAspect="1" noChangeArrowheads="1"/>
          </p:cNvPicPr>
          <p:nvPr/>
        </p:nvPicPr>
        <p:blipFill>
          <a:blip r:embed="rId3" cstate="print"/>
          <a:srcRect/>
          <a:stretch>
            <a:fillRect/>
          </a:stretch>
        </p:blipFill>
        <p:spPr bwMode="auto">
          <a:xfrm>
            <a:off x="6818368" y="1700808"/>
            <a:ext cx="2397102" cy="4341093"/>
          </a:xfrm>
          <a:prstGeom prst="rect">
            <a:avLst/>
          </a:prstGeom>
          <a:noFill/>
          <a:ln w="9525">
            <a:noFill/>
            <a:miter lim="800000"/>
            <a:headEnd/>
            <a:tailEnd/>
          </a:ln>
          <a:effectLst/>
        </p:spPr>
      </p:pic>
      <p:sp>
        <p:nvSpPr>
          <p:cNvPr id="8" name="Rettangolo 7"/>
          <p:cNvSpPr/>
          <p:nvPr/>
        </p:nvSpPr>
        <p:spPr>
          <a:xfrm rot="16200000">
            <a:off x="7125997" y="3787261"/>
            <a:ext cx="3635896" cy="400110"/>
          </a:xfrm>
          <a:prstGeom prst="rect">
            <a:avLst/>
          </a:prstGeom>
        </p:spPr>
        <p:txBody>
          <a:bodyPr wrap="square">
            <a:spAutoFit/>
          </a:bodyPr>
          <a:lstStyle/>
          <a:p>
            <a:pPr algn="ctr"/>
            <a:r>
              <a:rPr lang="en-US" sz="1000" u="none" dirty="0" smtClean="0"/>
              <a:t>By </a:t>
            </a:r>
            <a:r>
              <a:rPr lang="en-US" sz="1000" u="none" dirty="0" err="1" smtClean="0"/>
              <a:t>Ipipipourax</a:t>
            </a:r>
            <a:r>
              <a:rPr lang="en-US" sz="1000" u="none" dirty="0" smtClean="0"/>
              <a:t> - Own work, CC0, https://commons.wikimedia.org/w/index.php?curid=14758687</a:t>
            </a:r>
            <a:endParaRPr lang="it-IT" sz="1000" u="none" dirty="0"/>
          </a:p>
        </p:txBody>
      </p:sp>
      <p:sp>
        <p:nvSpPr>
          <p:cNvPr id="9" name="Text Box 7"/>
          <p:cNvSpPr txBox="1">
            <a:spLocks noChangeArrowheads="1"/>
          </p:cNvSpPr>
          <p:nvPr/>
        </p:nvSpPr>
        <p:spPr bwMode="auto">
          <a:xfrm>
            <a:off x="-324544" y="3786190"/>
            <a:ext cx="8568952" cy="461665"/>
          </a:xfrm>
          <a:prstGeom prst="rect">
            <a:avLst/>
          </a:prstGeom>
          <a:noFill/>
          <a:ln w="9525">
            <a:noFill/>
            <a:miter lim="800000"/>
            <a:headEnd/>
            <a:tailEnd/>
          </a:ln>
        </p:spPr>
        <p:txBody>
          <a:bodyPr wrap="square">
            <a:spAutoFit/>
          </a:bodyPr>
          <a:lstStyle/>
          <a:p>
            <a:pPr algn="ctr">
              <a:spcBef>
                <a:spcPct val="50000"/>
              </a:spcBef>
            </a:pPr>
            <a:r>
              <a:rPr lang="it-IT" sz="2400" b="1" u="none" kern="900" dirty="0" err="1" smtClean="0">
                <a:ln w="12700">
                  <a:solidFill>
                    <a:schemeClr val="tx2">
                      <a:satMod val="155000"/>
                    </a:schemeClr>
                  </a:solidFill>
                  <a:prstDash val="solid"/>
                </a:ln>
                <a:latin typeface="Arial" pitchFamily="34" charset="0"/>
              </a:rPr>
              <a:t>How</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did</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we</a:t>
            </a:r>
            <a:r>
              <a:rPr lang="it-IT" sz="2400" b="1" u="none" kern="900" dirty="0" smtClean="0">
                <a:ln w="12700">
                  <a:solidFill>
                    <a:schemeClr val="tx2">
                      <a:satMod val="155000"/>
                    </a:schemeClr>
                  </a:solidFill>
                  <a:prstDash val="solid"/>
                </a:ln>
                <a:latin typeface="Arial" pitchFamily="34" charset="0"/>
              </a:rPr>
              <a:t> deal </a:t>
            </a:r>
            <a:r>
              <a:rPr lang="it-IT" sz="2400" b="1" u="none" kern="900" dirty="0" err="1" smtClean="0">
                <a:ln w="12700">
                  <a:solidFill>
                    <a:schemeClr val="tx2">
                      <a:satMod val="155000"/>
                    </a:schemeClr>
                  </a:solidFill>
                  <a:prstDash val="solid"/>
                </a:ln>
                <a:latin typeface="Arial" pitchFamily="34" charset="0"/>
              </a:rPr>
              <a:t>with</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randomness</a:t>
            </a:r>
            <a:r>
              <a:rPr lang="it-IT" sz="2400" b="1" u="none" kern="900" dirty="0" smtClean="0">
                <a:ln w="12700">
                  <a:solidFill>
                    <a:schemeClr val="tx2">
                      <a:satMod val="155000"/>
                    </a:schemeClr>
                  </a:solidFill>
                  <a:prstDash val="solid"/>
                </a:ln>
                <a:latin typeface="Arial" pitchFamily="34" charset="0"/>
              </a:rPr>
              <a:t> so far?</a:t>
            </a:r>
            <a:endParaRPr lang="it-IT" sz="2400" b="1" u="none" kern="900" dirty="0">
              <a:ln w="12700">
                <a:solidFill>
                  <a:schemeClr val="tx2">
                    <a:satMod val="155000"/>
                  </a:schemeClr>
                </a:solidFill>
                <a:prstDash val="solid"/>
              </a:ln>
              <a:latin typeface="Arial" pitchFamily="34" charset="0"/>
            </a:endParaRPr>
          </a:p>
        </p:txBody>
      </p:sp>
      <p:sp>
        <p:nvSpPr>
          <p:cNvPr id="10" name="CasellaDiTesto 9"/>
          <p:cNvSpPr txBox="1"/>
          <p:nvPr/>
        </p:nvSpPr>
        <p:spPr>
          <a:xfrm>
            <a:off x="251520" y="4214818"/>
            <a:ext cx="7200800" cy="2262158"/>
          </a:xfrm>
          <a:prstGeom prst="rect">
            <a:avLst/>
          </a:prstGeom>
          <a:noFill/>
        </p:spPr>
        <p:txBody>
          <a:bodyPr wrap="square" rtlCol="0" anchor="t" anchorCtr="0">
            <a:spAutoFit/>
          </a:bodyPr>
          <a:lstStyle/>
          <a:p>
            <a:pPr marL="177800" indent="-177800">
              <a:spcAft>
                <a:spcPts val="600"/>
              </a:spcAft>
              <a:buFont typeface="Arial" pitchFamily="34" charset="0"/>
              <a:buChar char="•"/>
            </a:pPr>
            <a:r>
              <a:rPr lang="en-US" u="none" dirty="0" smtClean="0"/>
              <a:t>To explain what we do not understand;</a:t>
            </a:r>
          </a:p>
          <a:p>
            <a:pPr marL="177800" indent="-177800">
              <a:spcAft>
                <a:spcPts val="600"/>
              </a:spcAft>
              <a:buFont typeface="Arial" pitchFamily="34" charset="0"/>
              <a:buChar char="•"/>
            </a:pPr>
            <a:r>
              <a:rPr lang="en-US" u="none" dirty="0" smtClean="0"/>
              <a:t>By admitting random </a:t>
            </a:r>
            <a:r>
              <a:rPr lang="en-US" u="none" dirty="0" err="1" smtClean="0"/>
              <a:t>behaviours</a:t>
            </a:r>
            <a:r>
              <a:rPr lang="en-US" u="none" dirty="0" smtClean="0"/>
              <a:t> for models’ components such</a:t>
            </a:r>
            <a:br>
              <a:rPr lang="en-US" u="none" dirty="0" smtClean="0"/>
            </a:br>
            <a:r>
              <a:rPr lang="en-US" u="none" dirty="0" smtClean="0"/>
              <a:t>as parameters;</a:t>
            </a:r>
          </a:p>
          <a:p>
            <a:pPr marL="177800" indent="-177800">
              <a:spcAft>
                <a:spcPts val="600"/>
              </a:spcAft>
              <a:buFont typeface="Arial" pitchFamily="34" charset="0"/>
              <a:buChar char="•"/>
            </a:pPr>
            <a:r>
              <a:rPr lang="en-US" u="none" dirty="0" smtClean="0"/>
              <a:t>By adding a random error to our models;</a:t>
            </a:r>
          </a:p>
          <a:p>
            <a:pPr marL="177800" indent="-177800">
              <a:spcAft>
                <a:spcPts val="600"/>
              </a:spcAft>
              <a:buFont typeface="Arial" pitchFamily="34" charset="0"/>
              <a:buChar char="•"/>
            </a:pPr>
            <a:r>
              <a:rPr lang="en-US" u="none" dirty="0" smtClean="0"/>
              <a:t>By ignoring randomness and assuming that a deterministic model provides a good estimate of expected values (which of course is a major flaw).</a:t>
            </a:r>
          </a:p>
        </p:txBody>
      </p:sp>
      <p:sp>
        <p:nvSpPr>
          <p:cNvPr id="3" name="CasellaDiTesto 2"/>
          <p:cNvSpPr txBox="1"/>
          <p:nvPr/>
        </p:nvSpPr>
        <p:spPr>
          <a:xfrm>
            <a:off x="251520" y="1940660"/>
            <a:ext cx="7178000" cy="1631216"/>
          </a:xfrm>
          <a:prstGeom prst="rect">
            <a:avLst/>
          </a:prstGeom>
          <a:noFill/>
        </p:spPr>
        <p:txBody>
          <a:bodyPr wrap="square" rtlCol="0" anchor="t" anchorCtr="0">
            <a:spAutoFit/>
          </a:bodyPr>
          <a:lstStyle/>
          <a:p>
            <a:pPr>
              <a:spcAft>
                <a:spcPts val="600"/>
              </a:spcAft>
            </a:pPr>
            <a:r>
              <a:rPr lang="en-US" u="none" dirty="0" smtClean="0"/>
              <a:t>Perhaps we should admit that balance equations are successful but there is something wrong in the way we apply them.</a:t>
            </a:r>
          </a:p>
          <a:p>
            <a:pPr>
              <a:spcAft>
                <a:spcPts val="600"/>
              </a:spcAft>
            </a:pPr>
            <a:r>
              <a:rPr lang="en-US" u="none" dirty="0" smtClean="0"/>
              <a:t>Perhaps we should wonder why they fail.</a:t>
            </a:r>
          </a:p>
          <a:p>
            <a:pPr>
              <a:spcAft>
                <a:spcPts val="600"/>
              </a:spcAft>
            </a:pPr>
            <a:r>
              <a:rPr lang="en-US" u="none" dirty="0" smtClean="0">
                <a:solidFill>
                  <a:srgbClr val="FF0000"/>
                </a:solidFill>
              </a:rPr>
              <a:t>Perhaps we should admit that we failed in recognizing the</a:t>
            </a:r>
            <a:br>
              <a:rPr lang="en-US" u="none" dirty="0" smtClean="0">
                <a:solidFill>
                  <a:srgbClr val="FF0000"/>
                </a:solidFill>
              </a:rPr>
            </a:br>
            <a:r>
              <a:rPr lang="en-US" u="none" dirty="0" smtClean="0">
                <a:solidFill>
                  <a:srgbClr val="FF0000"/>
                </a:solidFill>
              </a:rPr>
              <a:t>meaning and the role of randomness? (This is just my interpretation)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20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20481"/>
                                        </p:tgtEl>
                                        <p:attrNameLst>
                                          <p:attrName>style.visibility</p:attrName>
                                        </p:attrNameLst>
                                      </p:cBhvr>
                                      <p:to>
                                        <p:strVal val="visible"/>
                                      </p:to>
                                    </p:set>
                                    <p:animEffect transition="in" filter="fade">
                                      <p:cBhvr>
                                        <p:cTn id="13" dur="2000"/>
                                        <p:tgtEl>
                                          <p:spTgt spid="2048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251520" y="1181385"/>
            <a:ext cx="8568952" cy="461665"/>
          </a:xfrm>
          <a:prstGeom prst="rect">
            <a:avLst/>
          </a:prstGeom>
          <a:noFill/>
          <a:ln w="9525">
            <a:noFill/>
            <a:miter lim="800000"/>
            <a:headEnd/>
            <a:tailEnd/>
          </a:ln>
        </p:spPr>
        <p:txBody>
          <a:bodyPr wrap="square">
            <a:spAutoFit/>
          </a:bodyPr>
          <a:lstStyle/>
          <a:p>
            <a:pPr algn="ctr">
              <a:spcBef>
                <a:spcPct val="50000"/>
              </a:spcBef>
            </a:pPr>
            <a:r>
              <a:rPr lang="it-IT" sz="2400" b="1" u="none" kern="900" dirty="0" err="1" smtClean="0">
                <a:ln w="12700">
                  <a:solidFill>
                    <a:schemeClr val="tx2">
                      <a:satMod val="155000"/>
                    </a:schemeClr>
                  </a:solidFill>
                  <a:prstDash val="solid"/>
                </a:ln>
                <a:latin typeface="Arial" pitchFamily="34" charset="0"/>
              </a:rPr>
              <a:t>How</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should</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we</a:t>
            </a:r>
            <a:r>
              <a:rPr lang="it-IT" sz="2400" b="1" u="none" kern="900" dirty="0" smtClean="0">
                <a:ln w="12700">
                  <a:solidFill>
                    <a:schemeClr val="tx2">
                      <a:satMod val="155000"/>
                    </a:schemeClr>
                  </a:solidFill>
                  <a:prstDash val="solid"/>
                </a:ln>
                <a:latin typeface="Arial" pitchFamily="34" charset="0"/>
              </a:rPr>
              <a:t> deal </a:t>
            </a:r>
            <a:r>
              <a:rPr lang="it-IT" sz="2400" b="1" u="none" kern="900" dirty="0" err="1" smtClean="0">
                <a:ln w="12700">
                  <a:solidFill>
                    <a:schemeClr val="tx2">
                      <a:satMod val="155000"/>
                    </a:schemeClr>
                  </a:solidFill>
                  <a:prstDash val="solid"/>
                </a:ln>
                <a:latin typeface="Arial" pitchFamily="34" charset="0"/>
              </a:rPr>
              <a:t>with</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randomness</a:t>
            </a:r>
            <a:r>
              <a:rPr lang="it-IT" sz="2400" b="1" u="none" kern="900" dirty="0" smtClean="0">
                <a:ln w="12700">
                  <a:solidFill>
                    <a:schemeClr val="tx2">
                      <a:satMod val="155000"/>
                    </a:schemeClr>
                  </a:solidFill>
                  <a:prstDash val="solid"/>
                </a:ln>
                <a:latin typeface="Arial" pitchFamily="34" charset="0"/>
              </a:rPr>
              <a:t> in the future?</a:t>
            </a:r>
            <a:endParaRPr lang="it-IT" sz="2400" b="1" u="none" kern="900" dirty="0">
              <a:ln w="12700">
                <a:solidFill>
                  <a:schemeClr val="tx2">
                    <a:satMod val="155000"/>
                  </a:schemeClr>
                </a:solidFill>
                <a:prstDash val="solid"/>
              </a:ln>
              <a:latin typeface="Arial" pitchFamily="34" charset="0"/>
            </a:endParaRPr>
          </a:p>
        </p:txBody>
      </p:sp>
      <p:sp>
        <p:nvSpPr>
          <p:cNvPr id="10" name="CasellaDiTesto 9"/>
          <p:cNvSpPr txBox="1"/>
          <p:nvPr/>
        </p:nvSpPr>
        <p:spPr>
          <a:xfrm>
            <a:off x="251520" y="1869222"/>
            <a:ext cx="8424936" cy="1631216"/>
          </a:xfrm>
          <a:prstGeom prst="rect">
            <a:avLst/>
          </a:prstGeom>
          <a:noFill/>
        </p:spPr>
        <p:txBody>
          <a:bodyPr wrap="square" rtlCol="0" anchor="t" anchorCtr="0">
            <a:spAutoFit/>
          </a:bodyPr>
          <a:lstStyle/>
          <a:p>
            <a:pPr marL="177800" indent="-177800">
              <a:spcAft>
                <a:spcPts val="600"/>
              </a:spcAft>
              <a:buFont typeface="Arial" pitchFamily="34" charset="0"/>
              <a:buChar char="•"/>
            </a:pPr>
            <a:r>
              <a:rPr lang="en-US" u="none" dirty="0" smtClean="0"/>
              <a:t>By admitting randomness as a result of improved understanding (and not as a result of ignorance);</a:t>
            </a:r>
          </a:p>
          <a:p>
            <a:pPr marL="177800" indent="-177800">
              <a:spcAft>
                <a:spcPts val="600"/>
              </a:spcAft>
              <a:buFont typeface="Arial" pitchFamily="34" charset="0"/>
              <a:buChar char="•"/>
            </a:pPr>
            <a:r>
              <a:rPr lang="en-US" u="none" dirty="0" smtClean="0"/>
              <a:t>By admitting that our theories may fail if we do not account for randomness;</a:t>
            </a:r>
          </a:p>
          <a:p>
            <a:pPr marL="177800" indent="-177800">
              <a:spcAft>
                <a:spcPts val="600"/>
              </a:spcAft>
              <a:buFont typeface="Arial" pitchFamily="34" charset="0"/>
              <a:buChar char="•"/>
            </a:pPr>
            <a:r>
              <a:rPr lang="en-US" u="none" dirty="0" smtClean="0"/>
              <a:t>By formulating stochastic models, instead of plugging stochastic components into deterministic models;</a:t>
            </a:r>
          </a:p>
        </p:txBody>
      </p:sp>
      <p:pic>
        <p:nvPicPr>
          <p:cNvPr id="20482" name="Picture 2" descr="Z:\home\sturno\Scaricati\Graph_based_maze_animation.gif"/>
          <p:cNvPicPr>
            <a:picLocks noChangeAspect="1" noChangeArrowheads="1" noCrop="1"/>
          </p:cNvPicPr>
          <p:nvPr/>
        </p:nvPicPr>
        <p:blipFill>
          <a:blip r:embed="rId3" cstate="print"/>
          <a:srcRect/>
          <a:stretch>
            <a:fillRect/>
          </a:stretch>
        </p:blipFill>
        <p:spPr bwMode="auto">
          <a:xfrm>
            <a:off x="6012160" y="3140968"/>
            <a:ext cx="2885306" cy="2885306"/>
          </a:xfrm>
          <a:prstGeom prst="rect">
            <a:avLst/>
          </a:prstGeom>
          <a:noFill/>
        </p:spPr>
      </p:pic>
      <p:sp>
        <p:nvSpPr>
          <p:cNvPr id="13" name="CasellaDiTesto 12"/>
          <p:cNvSpPr txBox="1"/>
          <p:nvPr/>
        </p:nvSpPr>
        <p:spPr>
          <a:xfrm>
            <a:off x="251520" y="3429000"/>
            <a:ext cx="5544616" cy="2108269"/>
          </a:xfrm>
          <a:prstGeom prst="rect">
            <a:avLst/>
          </a:prstGeom>
          <a:noFill/>
        </p:spPr>
        <p:txBody>
          <a:bodyPr wrap="square" rtlCol="0" anchor="t" anchorCtr="0">
            <a:spAutoFit/>
          </a:bodyPr>
          <a:lstStyle/>
          <a:p>
            <a:pPr marL="177800" indent="-177800">
              <a:spcAft>
                <a:spcPts val="600"/>
              </a:spcAft>
              <a:buFont typeface="Arial" pitchFamily="34" charset="0"/>
              <a:buChar char="•"/>
            </a:pPr>
            <a:r>
              <a:rPr lang="en-US" u="none" dirty="0" smtClean="0"/>
              <a:t>By adapting our theories so that models provide a description of the probability distribution of outputs, rather than expected values plus uncertainty;</a:t>
            </a:r>
          </a:p>
          <a:p>
            <a:pPr marL="177800" indent="-177800">
              <a:spcAft>
                <a:spcPts val="600"/>
              </a:spcAft>
              <a:buFont typeface="Arial" pitchFamily="34" charset="0"/>
              <a:buChar char="•"/>
            </a:pPr>
            <a:r>
              <a:rPr lang="en-US" u="none" dirty="0" smtClean="0"/>
              <a:t>By looking for a physical basis to justify assumptions and randomness. We need to justify randomness through understanding (as opposed to lack of understanding). </a:t>
            </a:r>
          </a:p>
        </p:txBody>
      </p:sp>
      <p:sp>
        <p:nvSpPr>
          <p:cNvPr id="14" name="Rettangolo 13"/>
          <p:cNvSpPr/>
          <p:nvPr/>
        </p:nvSpPr>
        <p:spPr>
          <a:xfrm>
            <a:off x="5868144" y="6021288"/>
            <a:ext cx="3131840" cy="338554"/>
          </a:xfrm>
          <a:prstGeom prst="rect">
            <a:avLst/>
          </a:prstGeom>
        </p:spPr>
        <p:txBody>
          <a:bodyPr wrap="square">
            <a:spAutoFit/>
          </a:bodyPr>
          <a:lstStyle/>
          <a:p>
            <a:pPr algn="ctr"/>
            <a:r>
              <a:rPr lang="en-US" sz="800" u="none" dirty="0" smtClean="0"/>
              <a:t>By </a:t>
            </a:r>
            <a:r>
              <a:rPr lang="en-US" sz="800" u="none" dirty="0" err="1" smtClean="0"/>
              <a:t>Nbeverly</a:t>
            </a:r>
            <a:r>
              <a:rPr lang="en-US" sz="800" u="none" dirty="0" smtClean="0"/>
              <a:t> - Own work, CC BY-SA 4.0, https://commons.wikimedia.org/w/index.php?curid=35892827</a:t>
            </a:r>
            <a:endParaRPr lang="it-IT" sz="800" u="none"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7"/>
          <p:cNvSpPr txBox="1">
            <a:spLocks noChangeArrowheads="1"/>
          </p:cNvSpPr>
          <p:nvPr/>
        </p:nvSpPr>
        <p:spPr bwMode="auto">
          <a:xfrm>
            <a:off x="251520" y="1052736"/>
            <a:ext cx="8568952" cy="461665"/>
          </a:xfrm>
          <a:prstGeom prst="rect">
            <a:avLst/>
          </a:prstGeom>
          <a:noFill/>
          <a:ln w="9525">
            <a:noFill/>
            <a:miter lim="800000"/>
            <a:headEnd/>
            <a:tailEnd/>
          </a:ln>
        </p:spPr>
        <p:txBody>
          <a:bodyPr wrap="square">
            <a:spAutoFit/>
          </a:bodyPr>
          <a:lstStyle/>
          <a:p>
            <a:pPr algn="ctr">
              <a:spcBef>
                <a:spcPct val="50000"/>
              </a:spcBef>
            </a:pPr>
            <a:r>
              <a:rPr lang="it-IT" sz="2400" b="1" u="none" kern="900" dirty="0" err="1" smtClean="0">
                <a:ln w="12700">
                  <a:solidFill>
                    <a:schemeClr val="tx2">
                      <a:satMod val="155000"/>
                    </a:schemeClr>
                  </a:solidFill>
                  <a:prstDash val="solid"/>
                </a:ln>
                <a:latin typeface="Arial" pitchFamily="34" charset="0"/>
              </a:rPr>
              <a:t>Going</a:t>
            </a:r>
            <a:r>
              <a:rPr lang="it-IT" sz="2400" b="1" u="none" kern="900" dirty="0" smtClean="0">
                <a:ln w="12700">
                  <a:solidFill>
                    <a:schemeClr val="tx2">
                      <a:satMod val="155000"/>
                    </a:schemeClr>
                  </a:solidFill>
                  <a:prstDash val="solid"/>
                </a:ln>
                <a:latin typeface="Arial" pitchFamily="34" charset="0"/>
              </a:rPr>
              <a:t> </a:t>
            </a:r>
            <a:r>
              <a:rPr lang="it-IT" sz="2400" b="1" u="none" kern="900" dirty="0" err="1" smtClean="0">
                <a:ln w="12700">
                  <a:solidFill>
                    <a:schemeClr val="tx2">
                      <a:satMod val="155000"/>
                    </a:schemeClr>
                  </a:solidFill>
                  <a:prstDash val="solid"/>
                </a:ln>
                <a:latin typeface="Arial" pitchFamily="34" charset="0"/>
              </a:rPr>
              <a:t>beyond</a:t>
            </a:r>
            <a:r>
              <a:rPr lang="it-IT" sz="2400" b="1" u="none" kern="900" dirty="0" smtClean="0">
                <a:ln w="12700">
                  <a:solidFill>
                    <a:schemeClr val="tx2">
                      <a:satMod val="155000"/>
                    </a:schemeClr>
                  </a:solidFill>
                  <a:prstDash val="solid"/>
                </a:ln>
                <a:latin typeface="Arial" pitchFamily="34" charset="0"/>
              </a:rPr>
              <a:t> common </a:t>
            </a:r>
            <a:r>
              <a:rPr lang="it-IT" sz="2400" b="1" u="none" kern="900" dirty="0" err="1" smtClean="0">
                <a:ln w="12700">
                  <a:solidFill>
                    <a:schemeClr val="tx2">
                      <a:satMod val="155000"/>
                    </a:schemeClr>
                  </a:solidFill>
                  <a:prstDash val="solid"/>
                </a:ln>
                <a:latin typeface="Arial" pitchFamily="34" charset="0"/>
              </a:rPr>
              <a:t>sense</a:t>
            </a:r>
            <a:endParaRPr lang="it-IT" sz="2400" b="1" u="none" kern="900" dirty="0">
              <a:ln w="12700">
                <a:solidFill>
                  <a:schemeClr val="tx2">
                    <a:satMod val="155000"/>
                  </a:schemeClr>
                </a:solidFill>
                <a:prstDash val="solid"/>
              </a:ln>
              <a:latin typeface="Arial" pitchFamily="34" charset="0"/>
            </a:endParaRPr>
          </a:p>
        </p:txBody>
      </p:sp>
      <p:sp>
        <p:nvSpPr>
          <p:cNvPr id="10" name="CasellaDiTesto 9"/>
          <p:cNvSpPr txBox="1"/>
          <p:nvPr/>
        </p:nvSpPr>
        <p:spPr>
          <a:xfrm>
            <a:off x="251520" y="1600551"/>
            <a:ext cx="8424936" cy="3093154"/>
          </a:xfrm>
          <a:prstGeom prst="rect">
            <a:avLst/>
          </a:prstGeom>
          <a:noFill/>
        </p:spPr>
        <p:txBody>
          <a:bodyPr wrap="square" rtlCol="0" anchor="t" anchorCtr="0">
            <a:spAutoFit/>
          </a:bodyPr>
          <a:lstStyle/>
          <a:p>
            <a:pPr marL="177800" indent="-177800">
              <a:spcAft>
                <a:spcPts val="600"/>
              </a:spcAft>
              <a:buFont typeface="Arial" pitchFamily="34" charset="0"/>
              <a:buChar char="•"/>
            </a:pPr>
            <a:r>
              <a:rPr lang="en-US" u="none" dirty="0" smtClean="0"/>
              <a:t>Hydrology is driven by physical laws, but it is unquestionable that it involves randomness that will never be eliminated.</a:t>
            </a:r>
          </a:p>
          <a:p>
            <a:pPr marL="177800" indent="-177800">
              <a:spcAft>
                <a:spcPts val="600"/>
              </a:spcAft>
              <a:buFont typeface="Arial" pitchFamily="34" charset="0"/>
              <a:buChar char="•"/>
            </a:pPr>
            <a:r>
              <a:rPr lang="en-US" u="none" dirty="0" smtClean="0"/>
              <a:t>Therefore, the right way to follow may be a physically-based stochastic approach (rather than a deterministic model plus uncertainty). See Montanari and Koutsoyiannis (2012).</a:t>
            </a:r>
          </a:p>
          <a:p>
            <a:pPr marL="177800" indent="-177800">
              <a:spcAft>
                <a:spcPts val="600"/>
              </a:spcAft>
              <a:buFont typeface="Arial" pitchFamily="34" charset="0"/>
              <a:buChar char="•"/>
            </a:pPr>
            <a:r>
              <a:rPr lang="en-US" u="none" dirty="0" smtClean="0"/>
              <a:t>We should predict what can be predicted, by exploiting a process based approach, and task the stochastic model to provide uncertainty assessment for what cannot be predicted.</a:t>
            </a:r>
          </a:p>
          <a:p>
            <a:pPr marL="177800" indent="-177800">
              <a:spcAft>
                <a:spcPts val="600"/>
              </a:spcAft>
              <a:buFont typeface="Arial" pitchFamily="34" charset="0"/>
              <a:buChar char="•"/>
            </a:pPr>
            <a:r>
              <a:rPr lang="en-US" u="none" dirty="0" smtClean="0"/>
              <a:t>The goal should be to look for the conceptual approach that reduces uncertainty through process analysis (instead of trying to eliminate uncertainty).</a:t>
            </a:r>
          </a:p>
        </p:txBody>
      </p:sp>
      <p:pic>
        <p:nvPicPr>
          <p:cNvPr id="1026" name="Picture 2"/>
          <p:cNvPicPr>
            <a:picLocks noChangeAspect="1" noChangeArrowheads="1"/>
          </p:cNvPicPr>
          <p:nvPr/>
        </p:nvPicPr>
        <p:blipFill>
          <a:blip r:embed="rId3" cstate="print"/>
          <a:srcRect t="21721" b="14119"/>
          <a:stretch>
            <a:fillRect/>
          </a:stretch>
        </p:blipFill>
        <p:spPr bwMode="auto">
          <a:xfrm>
            <a:off x="795351" y="4714884"/>
            <a:ext cx="7562863" cy="139205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1_Struttura predefinita">
  <a:themeElements>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800" b="0" i="0" u="sng"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it-IT" sz="1800" b="0" i="0" u="sng" strike="noStrike" cap="none" normalizeH="0" baseline="0" smtClean="0">
            <a:ln>
              <a:noFill/>
            </a:ln>
            <a:solidFill>
              <a:schemeClr val="tx1"/>
            </a:solidFill>
            <a:effectLst/>
            <a:latin typeface="Arial" charset="0"/>
          </a:defRPr>
        </a:defPPr>
      </a:lstStyle>
    </a:lnDef>
  </a:objectDefaults>
  <a:extraClrSchemeLst>
    <a:extraClrScheme>
      <a:clrScheme name="1_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10477</TotalTime>
  <Words>1554</Words>
  <Application>Microsoft Office PowerPoint</Application>
  <PresentationFormat>Presentazione su schermo (4:3)</PresentationFormat>
  <Paragraphs>141</Paragraphs>
  <Slides>18</Slides>
  <Notes>17</Notes>
  <HiddenSlides>0</HiddenSlides>
  <MMClips>0</MMClips>
  <ScaleCrop>false</ScaleCrop>
  <HeadingPairs>
    <vt:vector size="4" baseType="variant">
      <vt:variant>
        <vt:lpstr>Tema</vt:lpstr>
      </vt:variant>
      <vt:variant>
        <vt:i4>1</vt:i4>
      </vt:variant>
      <vt:variant>
        <vt:lpstr>Titoli diapositive</vt:lpstr>
      </vt:variant>
      <vt:variant>
        <vt:i4>18</vt:i4>
      </vt:variant>
    </vt:vector>
  </HeadingPairs>
  <TitlesOfParts>
    <vt:vector size="19" baseType="lpstr">
      <vt:lpstr>1_Struttura predefinita</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sturno</cp:lastModifiedBy>
  <cp:revision>709</cp:revision>
  <cp:lastPrinted>2009-04-22T19:24:48Z</cp:lastPrinted>
  <dcterms:created xsi:type="dcterms:W3CDTF">2009-04-22T19:24:48Z</dcterms:created>
  <dcterms:modified xsi:type="dcterms:W3CDTF">2017-07-14T06:04:56Z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