
<file path=[Content_Types].xml><?xml version="1.0" encoding="utf-8"?>
<Types xmlns="http://schemas.openxmlformats.org/package/2006/content-types">
  <Override PartName="/ppt/slides/slide6.xml" ContentType="application/vnd.openxmlformats-officedocument.presentationml.slide+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jpeg" ContentType="image/jpeg"/>
  <Override PartName="/ppt/notesSlides/notesSlide17.xml" ContentType="application/vnd.openxmlformats-officedocument.presentationml.notesSlide+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ustom.xml" ContentType="application/vnd.openxmlformats-officedocument.custom-properties+xml"/>
  <Default Extension="gif" ContentType="image/gif"/>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52" r:id="rId1"/>
  </p:sldMasterIdLst>
  <p:notesMasterIdLst>
    <p:notesMasterId r:id="rId21"/>
  </p:notesMasterIdLst>
  <p:handoutMasterIdLst>
    <p:handoutMasterId r:id="rId22"/>
  </p:handoutMasterIdLst>
  <p:sldIdLst>
    <p:sldId id="257" r:id="rId2"/>
    <p:sldId id="277" r:id="rId3"/>
    <p:sldId id="286" r:id="rId4"/>
    <p:sldId id="289" r:id="rId5"/>
    <p:sldId id="288" r:id="rId6"/>
    <p:sldId id="287" r:id="rId7"/>
    <p:sldId id="290" r:id="rId8"/>
    <p:sldId id="295" r:id="rId9"/>
    <p:sldId id="291" r:id="rId10"/>
    <p:sldId id="298" r:id="rId11"/>
    <p:sldId id="292" r:id="rId12"/>
    <p:sldId id="294" r:id="rId13"/>
    <p:sldId id="296" r:id="rId14"/>
    <p:sldId id="297" r:id="rId15"/>
    <p:sldId id="271" r:id="rId16"/>
    <p:sldId id="273" r:id="rId17"/>
    <p:sldId id="274" r:id="rId18"/>
    <p:sldId id="259" r:id="rId19"/>
    <p:sldId id="284" r:id="rId20"/>
  </p:sldIdLst>
  <p:sldSz cx="9144000" cy="6858000" type="screen4x3"/>
  <p:notesSz cx="6797675" cy="9926638"/>
  <p:defaultTextStyle>
    <a:defPPr>
      <a:defRPr lang="it-IT"/>
    </a:defPPr>
    <a:lvl1pPr algn="l" rtl="0" fontAlgn="base">
      <a:spcBef>
        <a:spcPct val="0"/>
      </a:spcBef>
      <a:spcAft>
        <a:spcPct val="0"/>
      </a:spcAft>
      <a:defRPr u="sng" kern="1200">
        <a:solidFill>
          <a:schemeClr val="tx1"/>
        </a:solidFill>
        <a:latin typeface="Arial" charset="0"/>
        <a:ea typeface="+mn-ea"/>
        <a:cs typeface="+mn-cs"/>
      </a:defRPr>
    </a:lvl1pPr>
    <a:lvl2pPr marL="457200" algn="l" rtl="0" fontAlgn="base">
      <a:spcBef>
        <a:spcPct val="0"/>
      </a:spcBef>
      <a:spcAft>
        <a:spcPct val="0"/>
      </a:spcAft>
      <a:defRPr u="sng" kern="1200">
        <a:solidFill>
          <a:schemeClr val="tx1"/>
        </a:solidFill>
        <a:latin typeface="Arial" charset="0"/>
        <a:ea typeface="+mn-ea"/>
        <a:cs typeface="+mn-cs"/>
      </a:defRPr>
    </a:lvl2pPr>
    <a:lvl3pPr marL="914400" algn="l" rtl="0" fontAlgn="base">
      <a:spcBef>
        <a:spcPct val="0"/>
      </a:spcBef>
      <a:spcAft>
        <a:spcPct val="0"/>
      </a:spcAft>
      <a:defRPr u="sng" kern="1200">
        <a:solidFill>
          <a:schemeClr val="tx1"/>
        </a:solidFill>
        <a:latin typeface="Arial" charset="0"/>
        <a:ea typeface="+mn-ea"/>
        <a:cs typeface="+mn-cs"/>
      </a:defRPr>
    </a:lvl3pPr>
    <a:lvl4pPr marL="1371600" algn="l" rtl="0" fontAlgn="base">
      <a:spcBef>
        <a:spcPct val="0"/>
      </a:spcBef>
      <a:spcAft>
        <a:spcPct val="0"/>
      </a:spcAft>
      <a:defRPr u="sng" kern="1200">
        <a:solidFill>
          <a:schemeClr val="tx1"/>
        </a:solidFill>
        <a:latin typeface="Arial" charset="0"/>
        <a:ea typeface="+mn-ea"/>
        <a:cs typeface="+mn-cs"/>
      </a:defRPr>
    </a:lvl4pPr>
    <a:lvl5pPr marL="1828800" algn="l" rtl="0" fontAlgn="base">
      <a:spcBef>
        <a:spcPct val="0"/>
      </a:spcBef>
      <a:spcAft>
        <a:spcPct val="0"/>
      </a:spcAft>
      <a:defRPr u="sng" kern="1200">
        <a:solidFill>
          <a:schemeClr val="tx1"/>
        </a:solidFill>
        <a:latin typeface="Arial" charset="0"/>
        <a:ea typeface="+mn-ea"/>
        <a:cs typeface="+mn-cs"/>
      </a:defRPr>
    </a:lvl5pPr>
    <a:lvl6pPr marL="2286000" algn="l" defTabSz="914400" rtl="0" eaLnBrk="1" latinLnBrk="0" hangingPunct="1">
      <a:defRPr u="sng" kern="1200">
        <a:solidFill>
          <a:schemeClr val="tx1"/>
        </a:solidFill>
        <a:latin typeface="Arial" charset="0"/>
        <a:ea typeface="+mn-ea"/>
        <a:cs typeface="+mn-cs"/>
      </a:defRPr>
    </a:lvl6pPr>
    <a:lvl7pPr marL="2743200" algn="l" defTabSz="914400" rtl="0" eaLnBrk="1" latinLnBrk="0" hangingPunct="1">
      <a:defRPr u="sng" kern="1200">
        <a:solidFill>
          <a:schemeClr val="tx1"/>
        </a:solidFill>
        <a:latin typeface="Arial" charset="0"/>
        <a:ea typeface="+mn-ea"/>
        <a:cs typeface="+mn-cs"/>
      </a:defRPr>
    </a:lvl7pPr>
    <a:lvl8pPr marL="3200400" algn="l" defTabSz="914400" rtl="0" eaLnBrk="1" latinLnBrk="0" hangingPunct="1">
      <a:defRPr u="sng" kern="1200">
        <a:solidFill>
          <a:schemeClr val="tx1"/>
        </a:solidFill>
        <a:latin typeface="Arial" charset="0"/>
        <a:ea typeface="+mn-ea"/>
        <a:cs typeface="+mn-cs"/>
      </a:defRPr>
    </a:lvl8pPr>
    <a:lvl9pPr marL="3657600" algn="l" defTabSz="914400" rtl="0" eaLnBrk="1" latinLnBrk="0" hangingPunct="1">
      <a:defRPr u="sng"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3300"/>
    <a:srgbClr val="FFFFFF"/>
    <a:srgbClr val="5F5F5F"/>
    <a:srgbClr val="4D4D4D"/>
    <a:srgbClr val="BB2D3F"/>
    <a:srgbClr val="A50021"/>
    <a:srgbClr val="CC000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5730" autoAdjust="0"/>
    <p:restoredTop sz="94545" autoAdjust="0"/>
  </p:normalViewPr>
  <p:slideViewPr>
    <p:cSldViewPr>
      <p:cViewPr varScale="1">
        <p:scale>
          <a:sx n="111" d="100"/>
          <a:sy n="111" d="100"/>
        </p:scale>
        <p:origin x="-1578" y="-1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53" d="100"/>
          <a:sy n="53" d="100"/>
        </p:scale>
        <p:origin x="-1956" y="-96"/>
      </p:cViewPr>
      <p:guideLst>
        <p:guide orient="horz" pos="3127"/>
        <p:guide pos="2140"/>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314" name="Rectangle 2"/>
          <p:cNvSpPr>
            <a:spLocks noGrp="1" noChangeArrowheads="1"/>
          </p:cNvSpPr>
          <p:nvPr>
            <p:ph type="hdr" sz="quarter"/>
          </p:nvPr>
        </p:nvSpPr>
        <p:spPr bwMode="auto">
          <a:xfrm>
            <a:off x="0" y="0"/>
            <a:ext cx="2946400" cy="496888"/>
          </a:xfrm>
          <a:prstGeom prst="rect">
            <a:avLst/>
          </a:prstGeom>
          <a:noFill/>
          <a:ln w="9525">
            <a:noFill/>
            <a:miter lim="800000"/>
            <a:headEnd/>
            <a:tailEnd/>
          </a:ln>
          <a:effectLst/>
        </p:spPr>
        <p:txBody>
          <a:bodyPr vert="horz" wrap="square" lIns="92702" tIns="46351" rIns="92702" bIns="46351" numCol="1" anchor="t" anchorCtr="0" compatLnSpc="1">
            <a:prstTxWarp prst="textNoShape">
              <a:avLst/>
            </a:prstTxWarp>
          </a:bodyPr>
          <a:lstStyle>
            <a:lvl1pPr defTabSz="927100">
              <a:defRPr sz="1200" u="none"/>
            </a:lvl1pPr>
          </a:lstStyle>
          <a:p>
            <a:pPr>
              <a:defRPr/>
            </a:pPr>
            <a:endParaRPr lang="it-IT"/>
          </a:p>
        </p:txBody>
      </p:sp>
      <p:sp>
        <p:nvSpPr>
          <p:cNvPr id="13315" name="Rectangle 3"/>
          <p:cNvSpPr>
            <a:spLocks noGrp="1" noChangeArrowheads="1"/>
          </p:cNvSpPr>
          <p:nvPr>
            <p:ph type="dt" sz="quarter" idx="1"/>
          </p:nvPr>
        </p:nvSpPr>
        <p:spPr bwMode="auto">
          <a:xfrm>
            <a:off x="3849688" y="0"/>
            <a:ext cx="2946400" cy="496888"/>
          </a:xfrm>
          <a:prstGeom prst="rect">
            <a:avLst/>
          </a:prstGeom>
          <a:noFill/>
          <a:ln w="9525">
            <a:noFill/>
            <a:miter lim="800000"/>
            <a:headEnd/>
            <a:tailEnd/>
          </a:ln>
          <a:effectLst/>
        </p:spPr>
        <p:txBody>
          <a:bodyPr vert="horz" wrap="square" lIns="92702" tIns="46351" rIns="92702" bIns="46351" numCol="1" anchor="t" anchorCtr="0" compatLnSpc="1">
            <a:prstTxWarp prst="textNoShape">
              <a:avLst/>
            </a:prstTxWarp>
          </a:bodyPr>
          <a:lstStyle>
            <a:lvl1pPr algn="r" defTabSz="927100">
              <a:defRPr sz="1200" u="none"/>
            </a:lvl1pPr>
          </a:lstStyle>
          <a:p>
            <a:pPr>
              <a:defRPr/>
            </a:pPr>
            <a:endParaRPr lang="it-IT"/>
          </a:p>
        </p:txBody>
      </p:sp>
      <p:sp>
        <p:nvSpPr>
          <p:cNvPr id="13316" name="Rectangle 4"/>
          <p:cNvSpPr>
            <a:spLocks noGrp="1" noChangeArrowheads="1"/>
          </p:cNvSpPr>
          <p:nvPr>
            <p:ph type="ftr" sz="quarter" idx="2"/>
          </p:nvPr>
        </p:nvSpPr>
        <p:spPr bwMode="auto">
          <a:xfrm>
            <a:off x="0" y="9428163"/>
            <a:ext cx="2946400" cy="496887"/>
          </a:xfrm>
          <a:prstGeom prst="rect">
            <a:avLst/>
          </a:prstGeom>
          <a:noFill/>
          <a:ln w="9525">
            <a:noFill/>
            <a:miter lim="800000"/>
            <a:headEnd/>
            <a:tailEnd/>
          </a:ln>
          <a:effectLst/>
        </p:spPr>
        <p:txBody>
          <a:bodyPr vert="horz" wrap="square" lIns="92702" tIns="46351" rIns="92702" bIns="46351" numCol="1" anchor="b" anchorCtr="0" compatLnSpc="1">
            <a:prstTxWarp prst="textNoShape">
              <a:avLst/>
            </a:prstTxWarp>
          </a:bodyPr>
          <a:lstStyle>
            <a:lvl1pPr defTabSz="927100">
              <a:defRPr sz="1200" u="none"/>
            </a:lvl1pPr>
          </a:lstStyle>
          <a:p>
            <a:pPr>
              <a:defRPr/>
            </a:pPr>
            <a:endParaRPr lang="it-IT"/>
          </a:p>
        </p:txBody>
      </p:sp>
      <p:sp>
        <p:nvSpPr>
          <p:cNvPr id="13317" name="Rectangle 5"/>
          <p:cNvSpPr>
            <a:spLocks noGrp="1" noChangeArrowheads="1"/>
          </p:cNvSpPr>
          <p:nvPr>
            <p:ph type="sldNum" sz="quarter" idx="3"/>
          </p:nvPr>
        </p:nvSpPr>
        <p:spPr bwMode="auto">
          <a:xfrm>
            <a:off x="3849688" y="9428163"/>
            <a:ext cx="2946400" cy="496887"/>
          </a:xfrm>
          <a:prstGeom prst="rect">
            <a:avLst/>
          </a:prstGeom>
          <a:noFill/>
          <a:ln w="9525">
            <a:noFill/>
            <a:miter lim="800000"/>
            <a:headEnd/>
            <a:tailEnd/>
          </a:ln>
          <a:effectLst/>
        </p:spPr>
        <p:txBody>
          <a:bodyPr vert="horz" wrap="square" lIns="92702" tIns="46351" rIns="92702" bIns="46351" numCol="1" anchor="b" anchorCtr="0" compatLnSpc="1">
            <a:prstTxWarp prst="textNoShape">
              <a:avLst/>
            </a:prstTxWarp>
          </a:bodyPr>
          <a:lstStyle>
            <a:lvl1pPr algn="r" defTabSz="927100">
              <a:defRPr sz="1200" u="none"/>
            </a:lvl1pPr>
          </a:lstStyle>
          <a:p>
            <a:pPr>
              <a:defRPr/>
            </a:pPr>
            <a:fld id="{C515ED97-42E7-4C07-A633-3BCE74ED8DF0}" type="slidenum">
              <a:rPr lang="it-IT"/>
              <a:pPr>
                <a:defRPr/>
              </a:pPr>
              <a:t>‹N›</a:t>
            </a:fld>
            <a:endParaRPr lang="it-IT"/>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42" name="Rectangle 2"/>
          <p:cNvSpPr>
            <a:spLocks noGrp="1" noChangeArrowheads="1"/>
          </p:cNvSpPr>
          <p:nvPr>
            <p:ph type="hdr" sz="quarter"/>
          </p:nvPr>
        </p:nvSpPr>
        <p:spPr bwMode="auto">
          <a:xfrm>
            <a:off x="0" y="0"/>
            <a:ext cx="2946400" cy="496888"/>
          </a:xfrm>
          <a:prstGeom prst="rect">
            <a:avLst/>
          </a:prstGeom>
          <a:noFill/>
          <a:ln w="9525">
            <a:noFill/>
            <a:miter lim="800000"/>
            <a:headEnd/>
            <a:tailEnd/>
          </a:ln>
          <a:effectLst/>
        </p:spPr>
        <p:txBody>
          <a:bodyPr vert="horz" wrap="square" lIns="92702" tIns="46351" rIns="92702" bIns="46351" numCol="1" anchor="t" anchorCtr="0" compatLnSpc="1">
            <a:prstTxWarp prst="textNoShape">
              <a:avLst/>
            </a:prstTxWarp>
          </a:bodyPr>
          <a:lstStyle>
            <a:lvl1pPr defTabSz="927100">
              <a:defRPr sz="1200" u="none"/>
            </a:lvl1pPr>
          </a:lstStyle>
          <a:p>
            <a:pPr>
              <a:defRPr/>
            </a:pPr>
            <a:endParaRPr lang="it-IT"/>
          </a:p>
        </p:txBody>
      </p:sp>
      <p:sp>
        <p:nvSpPr>
          <p:cNvPr id="10243" name="Rectangle 3"/>
          <p:cNvSpPr>
            <a:spLocks noGrp="1" noChangeArrowheads="1"/>
          </p:cNvSpPr>
          <p:nvPr>
            <p:ph type="dt" idx="1"/>
          </p:nvPr>
        </p:nvSpPr>
        <p:spPr bwMode="auto">
          <a:xfrm>
            <a:off x="3849688" y="0"/>
            <a:ext cx="2946400" cy="496888"/>
          </a:xfrm>
          <a:prstGeom prst="rect">
            <a:avLst/>
          </a:prstGeom>
          <a:noFill/>
          <a:ln w="9525">
            <a:noFill/>
            <a:miter lim="800000"/>
            <a:headEnd/>
            <a:tailEnd/>
          </a:ln>
          <a:effectLst/>
        </p:spPr>
        <p:txBody>
          <a:bodyPr vert="horz" wrap="square" lIns="92702" tIns="46351" rIns="92702" bIns="46351" numCol="1" anchor="t" anchorCtr="0" compatLnSpc="1">
            <a:prstTxWarp prst="textNoShape">
              <a:avLst/>
            </a:prstTxWarp>
          </a:bodyPr>
          <a:lstStyle>
            <a:lvl1pPr algn="r" defTabSz="927100">
              <a:defRPr sz="1200" u="none"/>
            </a:lvl1pPr>
          </a:lstStyle>
          <a:p>
            <a:pPr>
              <a:defRPr/>
            </a:pPr>
            <a:endParaRPr lang="it-IT"/>
          </a:p>
        </p:txBody>
      </p:sp>
      <p:sp>
        <p:nvSpPr>
          <p:cNvPr id="13316" name="Rectangle 4"/>
          <p:cNvSpPr>
            <a:spLocks noGrp="1" noRot="1" noChangeAspect="1" noChangeArrowheads="1" noTextEdit="1"/>
          </p:cNvSpPr>
          <p:nvPr>
            <p:ph type="sldImg" idx="2"/>
          </p:nvPr>
        </p:nvSpPr>
        <p:spPr bwMode="auto">
          <a:xfrm>
            <a:off x="917575" y="744538"/>
            <a:ext cx="4964113" cy="3722687"/>
          </a:xfrm>
          <a:prstGeom prst="rect">
            <a:avLst/>
          </a:prstGeom>
          <a:noFill/>
          <a:ln w="9525">
            <a:solidFill>
              <a:srgbClr val="000000"/>
            </a:solidFill>
            <a:miter lim="800000"/>
            <a:headEnd/>
            <a:tailEnd/>
          </a:ln>
        </p:spPr>
      </p:sp>
      <p:sp>
        <p:nvSpPr>
          <p:cNvPr id="10245" name="Rectangle 5"/>
          <p:cNvSpPr>
            <a:spLocks noGrp="1" noChangeArrowheads="1"/>
          </p:cNvSpPr>
          <p:nvPr>
            <p:ph type="body" sz="quarter" idx="3"/>
          </p:nvPr>
        </p:nvSpPr>
        <p:spPr bwMode="auto">
          <a:xfrm>
            <a:off x="681038" y="4714875"/>
            <a:ext cx="5435600" cy="4467225"/>
          </a:xfrm>
          <a:prstGeom prst="rect">
            <a:avLst/>
          </a:prstGeom>
          <a:noFill/>
          <a:ln w="9525">
            <a:noFill/>
            <a:miter lim="800000"/>
            <a:headEnd/>
            <a:tailEnd/>
          </a:ln>
          <a:effectLst/>
        </p:spPr>
        <p:txBody>
          <a:bodyPr vert="horz" wrap="square" lIns="92702" tIns="46351" rIns="92702" bIns="46351" numCol="1" anchor="t" anchorCtr="0" compatLnSpc="1">
            <a:prstTxWarp prst="textNoShape">
              <a:avLst/>
            </a:prstTxWarp>
          </a:bodyPr>
          <a:lstStyle/>
          <a:p>
            <a:pPr lvl="0"/>
            <a:r>
              <a:rPr lang="it-IT" noProof="0" smtClean="0"/>
              <a:t>Fare clic per modificare gli stili del testo dello schema</a:t>
            </a:r>
          </a:p>
          <a:p>
            <a:pPr lvl="1"/>
            <a:r>
              <a:rPr lang="it-IT" noProof="0" smtClean="0"/>
              <a:t>Secondo livello</a:t>
            </a:r>
          </a:p>
          <a:p>
            <a:pPr lvl="2"/>
            <a:r>
              <a:rPr lang="it-IT" noProof="0" smtClean="0"/>
              <a:t>Terzo livello</a:t>
            </a:r>
          </a:p>
          <a:p>
            <a:pPr lvl="3"/>
            <a:r>
              <a:rPr lang="it-IT" noProof="0" smtClean="0"/>
              <a:t>Quarto livello</a:t>
            </a:r>
          </a:p>
          <a:p>
            <a:pPr lvl="4"/>
            <a:r>
              <a:rPr lang="it-IT" noProof="0" smtClean="0"/>
              <a:t>Quinto livello</a:t>
            </a:r>
          </a:p>
        </p:txBody>
      </p:sp>
      <p:sp>
        <p:nvSpPr>
          <p:cNvPr id="10246" name="Rectangle 6"/>
          <p:cNvSpPr>
            <a:spLocks noGrp="1" noChangeArrowheads="1"/>
          </p:cNvSpPr>
          <p:nvPr>
            <p:ph type="ftr" sz="quarter" idx="4"/>
          </p:nvPr>
        </p:nvSpPr>
        <p:spPr bwMode="auto">
          <a:xfrm>
            <a:off x="0" y="9428163"/>
            <a:ext cx="2946400" cy="496887"/>
          </a:xfrm>
          <a:prstGeom prst="rect">
            <a:avLst/>
          </a:prstGeom>
          <a:noFill/>
          <a:ln w="9525">
            <a:noFill/>
            <a:miter lim="800000"/>
            <a:headEnd/>
            <a:tailEnd/>
          </a:ln>
          <a:effectLst/>
        </p:spPr>
        <p:txBody>
          <a:bodyPr vert="horz" wrap="square" lIns="92702" tIns="46351" rIns="92702" bIns="46351" numCol="1" anchor="b" anchorCtr="0" compatLnSpc="1">
            <a:prstTxWarp prst="textNoShape">
              <a:avLst/>
            </a:prstTxWarp>
          </a:bodyPr>
          <a:lstStyle>
            <a:lvl1pPr defTabSz="927100">
              <a:defRPr sz="1200" u="none"/>
            </a:lvl1pPr>
          </a:lstStyle>
          <a:p>
            <a:pPr>
              <a:defRPr/>
            </a:pPr>
            <a:endParaRPr lang="it-IT"/>
          </a:p>
        </p:txBody>
      </p:sp>
      <p:sp>
        <p:nvSpPr>
          <p:cNvPr id="10247" name="Rectangle 7"/>
          <p:cNvSpPr>
            <a:spLocks noGrp="1" noChangeArrowheads="1"/>
          </p:cNvSpPr>
          <p:nvPr>
            <p:ph type="sldNum" sz="quarter" idx="5"/>
          </p:nvPr>
        </p:nvSpPr>
        <p:spPr bwMode="auto">
          <a:xfrm>
            <a:off x="3849688" y="9428163"/>
            <a:ext cx="2946400" cy="496887"/>
          </a:xfrm>
          <a:prstGeom prst="rect">
            <a:avLst/>
          </a:prstGeom>
          <a:noFill/>
          <a:ln w="9525">
            <a:noFill/>
            <a:miter lim="800000"/>
            <a:headEnd/>
            <a:tailEnd/>
          </a:ln>
          <a:effectLst/>
        </p:spPr>
        <p:txBody>
          <a:bodyPr vert="horz" wrap="square" lIns="92702" tIns="46351" rIns="92702" bIns="46351" numCol="1" anchor="b" anchorCtr="0" compatLnSpc="1">
            <a:prstTxWarp prst="textNoShape">
              <a:avLst/>
            </a:prstTxWarp>
          </a:bodyPr>
          <a:lstStyle>
            <a:lvl1pPr algn="r" defTabSz="927100">
              <a:defRPr sz="1200" u="none"/>
            </a:lvl1pPr>
          </a:lstStyle>
          <a:p>
            <a:pPr>
              <a:defRPr/>
            </a:pPr>
            <a:fld id="{2EC3DCE6-1C1B-4E50-A0DF-4CAA51F503C4}" type="slidenum">
              <a:rPr lang="it-IT"/>
              <a:pPr>
                <a:defRPr/>
              </a:pPr>
              <a:t>‹N›</a:t>
            </a:fld>
            <a:endParaRPr lang="it-IT"/>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7"/>
          <p:cNvSpPr>
            <a:spLocks noGrp="1" noChangeArrowheads="1"/>
          </p:cNvSpPr>
          <p:nvPr>
            <p:ph type="sldNum" sz="quarter" idx="5"/>
          </p:nvPr>
        </p:nvSpPr>
        <p:spPr>
          <a:noFill/>
        </p:spPr>
        <p:txBody>
          <a:bodyPr/>
          <a:lstStyle/>
          <a:p>
            <a:fld id="{0FE8D984-062A-4AB8-8E69-71E6A199C40D}" type="slidenum">
              <a:rPr lang="it-IT" smtClean="0"/>
              <a:pPr/>
              <a:t>1</a:t>
            </a:fld>
            <a:endParaRPr lang="it-IT" smtClean="0"/>
          </a:p>
        </p:txBody>
      </p:sp>
      <p:sp>
        <p:nvSpPr>
          <p:cNvPr id="14339" name="Rectangle 2"/>
          <p:cNvSpPr>
            <a:spLocks noGrp="1" noRot="1" noChangeAspect="1" noChangeArrowheads="1" noTextEdit="1"/>
          </p:cNvSpPr>
          <p:nvPr>
            <p:ph type="sldImg"/>
          </p:nvPr>
        </p:nvSpPr>
        <p:spPr>
          <a:ln/>
        </p:spPr>
      </p:sp>
      <p:sp>
        <p:nvSpPr>
          <p:cNvPr id="14340" name="Rectangle 3"/>
          <p:cNvSpPr>
            <a:spLocks noGrp="1" noChangeArrowheads="1"/>
          </p:cNvSpPr>
          <p:nvPr>
            <p:ph type="body" idx="1"/>
          </p:nvPr>
        </p:nvSpPr>
        <p:spPr>
          <a:noFill/>
          <a:ln/>
        </p:spPr>
        <p:txBody>
          <a:bodyPr/>
          <a:lstStyle/>
          <a:p>
            <a:pPr eaLnBrk="1" hangingPunct="1"/>
            <a:endParaRPr lang="it-IT"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7"/>
          <p:cNvSpPr>
            <a:spLocks noGrp="1" noChangeArrowheads="1"/>
          </p:cNvSpPr>
          <p:nvPr>
            <p:ph type="sldNum" sz="quarter" idx="5"/>
          </p:nvPr>
        </p:nvSpPr>
        <p:spPr>
          <a:noFill/>
        </p:spPr>
        <p:txBody>
          <a:bodyPr/>
          <a:lstStyle/>
          <a:p>
            <a:fld id="{0FE8D984-062A-4AB8-8E69-71E6A199C40D}" type="slidenum">
              <a:rPr lang="it-IT" smtClean="0"/>
              <a:pPr/>
              <a:t>10</a:t>
            </a:fld>
            <a:endParaRPr lang="it-IT" smtClean="0"/>
          </a:p>
        </p:txBody>
      </p:sp>
      <p:sp>
        <p:nvSpPr>
          <p:cNvPr id="14339" name="Rectangle 2"/>
          <p:cNvSpPr>
            <a:spLocks noGrp="1" noRot="1" noChangeAspect="1" noChangeArrowheads="1" noTextEdit="1"/>
          </p:cNvSpPr>
          <p:nvPr>
            <p:ph type="sldImg"/>
          </p:nvPr>
        </p:nvSpPr>
        <p:spPr>
          <a:ln/>
        </p:spPr>
      </p:sp>
      <p:sp>
        <p:nvSpPr>
          <p:cNvPr id="14340" name="Rectangle 3"/>
          <p:cNvSpPr>
            <a:spLocks noGrp="1" noChangeArrowheads="1"/>
          </p:cNvSpPr>
          <p:nvPr>
            <p:ph type="body" idx="1"/>
          </p:nvPr>
        </p:nvSpPr>
        <p:spPr>
          <a:noFill/>
          <a:ln/>
        </p:spPr>
        <p:txBody>
          <a:bodyPr/>
          <a:lstStyle/>
          <a:p>
            <a:pPr eaLnBrk="1" hangingPunct="1"/>
            <a:endParaRPr lang="it-IT"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7"/>
          <p:cNvSpPr>
            <a:spLocks noGrp="1" noChangeArrowheads="1"/>
          </p:cNvSpPr>
          <p:nvPr>
            <p:ph type="sldNum" sz="quarter" idx="5"/>
          </p:nvPr>
        </p:nvSpPr>
        <p:spPr>
          <a:noFill/>
        </p:spPr>
        <p:txBody>
          <a:bodyPr/>
          <a:lstStyle/>
          <a:p>
            <a:fld id="{0FE8D984-062A-4AB8-8E69-71E6A199C40D}" type="slidenum">
              <a:rPr lang="it-IT" smtClean="0"/>
              <a:pPr/>
              <a:t>11</a:t>
            </a:fld>
            <a:endParaRPr lang="it-IT" smtClean="0"/>
          </a:p>
        </p:txBody>
      </p:sp>
      <p:sp>
        <p:nvSpPr>
          <p:cNvPr id="14339" name="Rectangle 2"/>
          <p:cNvSpPr>
            <a:spLocks noGrp="1" noRot="1" noChangeAspect="1" noChangeArrowheads="1" noTextEdit="1"/>
          </p:cNvSpPr>
          <p:nvPr>
            <p:ph type="sldImg"/>
          </p:nvPr>
        </p:nvSpPr>
        <p:spPr>
          <a:ln/>
        </p:spPr>
      </p:sp>
      <p:sp>
        <p:nvSpPr>
          <p:cNvPr id="14340" name="Rectangle 3"/>
          <p:cNvSpPr>
            <a:spLocks noGrp="1" noChangeArrowheads="1"/>
          </p:cNvSpPr>
          <p:nvPr>
            <p:ph type="body" idx="1"/>
          </p:nvPr>
        </p:nvSpPr>
        <p:spPr>
          <a:noFill/>
          <a:ln/>
        </p:spPr>
        <p:txBody>
          <a:bodyPr/>
          <a:lstStyle/>
          <a:p>
            <a:pPr eaLnBrk="1" hangingPunct="1"/>
            <a:endParaRPr lang="it-IT"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7"/>
          <p:cNvSpPr>
            <a:spLocks noGrp="1" noChangeArrowheads="1"/>
          </p:cNvSpPr>
          <p:nvPr>
            <p:ph type="sldNum" sz="quarter" idx="5"/>
          </p:nvPr>
        </p:nvSpPr>
        <p:spPr>
          <a:noFill/>
        </p:spPr>
        <p:txBody>
          <a:bodyPr/>
          <a:lstStyle/>
          <a:p>
            <a:fld id="{0FE8D984-062A-4AB8-8E69-71E6A199C40D}" type="slidenum">
              <a:rPr lang="it-IT" smtClean="0"/>
              <a:pPr/>
              <a:t>12</a:t>
            </a:fld>
            <a:endParaRPr lang="it-IT" smtClean="0"/>
          </a:p>
        </p:txBody>
      </p:sp>
      <p:sp>
        <p:nvSpPr>
          <p:cNvPr id="14339" name="Rectangle 2"/>
          <p:cNvSpPr>
            <a:spLocks noGrp="1" noRot="1" noChangeAspect="1" noChangeArrowheads="1" noTextEdit="1"/>
          </p:cNvSpPr>
          <p:nvPr>
            <p:ph type="sldImg"/>
          </p:nvPr>
        </p:nvSpPr>
        <p:spPr>
          <a:ln/>
        </p:spPr>
      </p:sp>
      <p:sp>
        <p:nvSpPr>
          <p:cNvPr id="14340" name="Rectangle 3"/>
          <p:cNvSpPr>
            <a:spLocks noGrp="1" noChangeArrowheads="1"/>
          </p:cNvSpPr>
          <p:nvPr>
            <p:ph type="body" idx="1"/>
          </p:nvPr>
        </p:nvSpPr>
        <p:spPr>
          <a:noFill/>
          <a:ln/>
        </p:spPr>
        <p:txBody>
          <a:bodyPr/>
          <a:lstStyle/>
          <a:p>
            <a:pPr eaLnBrk="1" hangingPunct="1"/>
            <a:endParaRPr lang="it-IT"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7"/>
          <p:cNvSpPr>
            <a:spLocks noGrp="1" noChangeArrowheads="1"/>
          </p:cNvSpPr>
          <p:nvPr>
            <p:ph type="sldNum" sz="quarter" idx="5"/>
          </p:nvPr>
        </p:nvSpPr>
        <p:spPr>
          <a:noFill/>
        </p:spPr>
        <p:txBody>
          <a:bodyPr/>
          <a:lstStyle/>
          <a:p>
            <a:fld id="{0FE8D984-062A-4AB8-8E69-71E6A199C40D}" type="slidenum">
              <a:rPr lang="it-IT" smtClean="0"/>
              <a:pPr/>
              <a:t>13</a:t>
            </a:fld>
            <a:endParaRPr lang="it-IT" smtClean="0"/>
          </a:p>
        </p:txBody>
      </p:sp>
      <p:sp>
        <p:nvSpPr>
          <p:cNvPr id="14339" name="Rectangle 2"/>
          <p:cNvSpPr>
            <a:spLocks noGrp="1" noRot="1" noChangeAspect="1" noChangeArrowheads="1" noTextEdit="1"/>
          </p:cNvSpPr>
          <p:nvPr>
            <p:ph type="sldImg"/>
          </p:nvPr>
        </p:nvSpPr>
        <p:spPr>
          <a:ln/>
        </p:spPr>
      </p:sp>
      <p:sp>
        <p:nvSpPr>
          <p:cNvPr id="14340" name="Rectangle 3"/>
          <p:cNvSpPr>
            <a:spLocks noGrp="1" noChangeArrowheads="1"/>
          </p:cNvSpPr>
          <p:nvPr>
            <p:ph type="body" idx="1"/>
          </p:nvPr>
        </p:nvSpPr>
        <p:spPr>
          <a:noFill/>
          <a:ln/>
        </p:spPr>
        <p:txBody>
          <a:bodyPr/>
          <a:lstStyle/>
          <a:p>
            <a:pPr eaLnBrk="1" hangingPunct="1"/>
            <a:endParaRPr lang="it-IT"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7"/>
          <p:cNvSpPr>
            <a:spLocks noGrp="1" noChangeArrowheads="1"/>
          </p:cNvSpPr>
          <p:nvPr>
            <p:ph type="sldNum" sz="quarter" idx="5"/>
          </p:nvPr>
        </p:nvSpPr>
        <p:spPr>
          <a:noFill/>
        </p:spPr>
        <p:txBody>
          <a:bodyPr/>
          <a:lstStyle/>
          <a:p>
            <a:fld id="{0FE8D984-062A-4AB8-8E69-71E6A199C40D}" type="slidenum">
              <a:rPr lang="it-IT" smtClean="0"/>
              <a:pPr/>
              <a:t>14</a:t>
            </a:fld>
            <a:endParaRPr lang="it-IT" smtClean="0"/>
          </a:p>
        </p:txBody>
      </p:sp>
      <p:sp>
        <p:nvSpPr>
          <p:cNvPr id="14339" name="Rectangle 2"/>
          <p:cNvSpPr>
            <a:spLocks noGrp="1" noRot="1" noChangeAspect="1" noChangeArrowheads="1" noTextEdit="1"/>
          </p:cNvSpPr>
          <p:nvPr>
            <p:ph type="sldImg"/>
          </p:nvPr>
        </p:nvSpPr>
        <p:spPr>
          <a:ln/>
        </p:spPr>
      </p:sp>
      <p:sp>
        <p:nvSpPr>
          <p:cNvPr id="14340" name="Rectangle 3"/>
          <p:cNvSpPr>
            <a:spLocks noGrp="1" noChangeArrowheads="1"/>
          </p:cNvSpPr>
          <p:nvPr>
            <p:ph type="body" idx="1"/>
          </p:nvPr>
        </p:nvSpPr>
        <p:spPr>
          <a:noFill/>
          <a:ln/>
        </p:spPr>
        <p:txBody>
          <a:bodyPr/>
          <a:lstStyle/>
          <a:p>
            <a:pPr eaLnBrk="1" hangingPunct="1"/>
            <a:endParaRPr lang="it-IT"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7"/>
          <p:cNvSpPr>
            <a:spLocks noGrp="1" noChangeArrowheads="1"/>
          </p:cNvSpPr>
          <p:nvPr>
            <p:ph type="sldNum" sz="quarter" idx="5"/>
          </p:nvPr>
        </p:nvSpPr>
        <p:spPr>
          <a:noFill/>
        </p:spPr>
        <p:txBody>
          <a:bodyPr/>
          <a:lstStyle/>
          <a:p>
            <a:fld id="{0FE8D984-062A-4AB8-8E69-71E6A199C40D}" type="slidenum">
              <a:rPr lang="it-IT" smtClean="0"/>
              <a:pPr/>
              <a:t>15</a:t>
            </a:fld>
            <a:endParaRPr lang="it-IT" smtClean="0"/>
          </a:p>
        </p:txBody>
      </p:sp>
      <p:sp>
        <p:nvSpPr>
          <p:cNvPr id="14339" name="Rectangle 2"/>
          <p:cNvSpPr>
            <a:spLocks noGrp="1" noRot="1" noChangeAspect="1" noChangeArrowheads="1" noTextEdit="1"/>
          </p:cNvSpPr>
          <p:nvPr>
            <p:ph type="sldImg"/>
          </p:nvPr>
        </p:nvSpPr>
        <p:spPr>
          <a:ln/>
        </p:spPr>
      </p:sp>
      <p:sp>
        <p:nvSpPr>
          <p:cNvPr id="14340" name="Rectangle 3"/>
          <p:cNvSpPr>
            <a:spLocks noGrp="1" noChangeArrowheads="1"/>
          </p:cNvSpPr>
          <p:nvPr>
            <p:ph type="body" idx="1"/>
          </p:nvPr>
        </p:nvSpPr>
        <p:spPr>
          <a:noFill/>
          <a:ln/>
        </p:spPr>
        <p:txBody>
          <a:bodyPr/>
          <a:lstStyle/>
          <a:p>
            <a:pPr eaLnBrk="1" hangingPunct="1"/>
            <a:endParaRPr lang="it-IT"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7"/>
          <p:cNvSpPr>
            <a:spLocks noGrp="1" noChangeArrowheads="1"/>
          </p:cNvSpPr>
          <p:nvPr>
            <p:ph type="sldNum" sz="quarter" idx="5"/>
          </p:nvPr>
        </p:nvSpPr>
        <p:spPr>
          <a:noFill/>
        </p:spPr>
        <p:txBody>
          <a:bodyPr/>
          <a:lstStyle/>
          <a:p>
            <a:fld id="{0FE8D984-062A-4AB8-8E69-71E6A199C40D}" type="slidenum">
              <a:rPr lang="it-IT" smtClean="0"/>
              <a:pPr/>
              <a:t>16</a:t>
            </a:fld>
            <a:endParaRPr lang="it-IT" smtClean="0"/>
          </a:p>
        </p:txBody>
      </p:sp>
      <p:sp>
        <p:nvSpPr>
          <p:cNvPr id="14339" name="Rectangle 2"/>
          <p:cNvSpPr>
            <a:spLocks noGrp="1" noRot="1" noChangeAspect="1" noChangeArrowheads="1" noTextEdit="1"/>
          </p:cNvSpPr>
          <p:nvPr>
            <p:ph type="sldImg"/>
          </p:nvPr>
        </p:nvSpPr>
        <p:spPr>
          <a:ln/>
        </p:spPr>
      </p:sp>
      <p:sp>
        <p:nvSpPr>
          <p:cNvPr id="14340" name="Rectangle 3"/>
          <p:cNvSpPr>
            <a:spLocks noGrp="1" noChangeArrowheads="1"/>
          </p:cNvSpPr>
          <p:nvPr>
            <p:ph type="body" idx="1"/>
          </p:nvPr>
        </p:nvSpPr>
        <p:spPr>
          <a:noFill/>
          <a:ln/>
        </p:spPr>
        <p:txBody>
          <a:bodyPr/>
          <a:lstStyle/>
          <a:p>
            <a:pPr eaLnBrk="1" hangingPunct="1"/>
            <a:endParaRPr lang="it-IT"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7"/>
          <p:cNvSpPr>
            <a:spLocks noGrp="1" noChangeArrowheads="1"/>
          </p:cNvSpPr>
          <p:nvPr>
            <p:ph type="sldNum" sz="quarter" idx="5"/>
          </p:nvPr>
        </p:nvSpPr>
        <p:spPr>
          <a:noFill/>
        </p:spPr>
        <p:txBody>
          <a:bodyPr/>
          <a:lstStyle/>
          <a:p>
            <a:fld id="{0FE8D984-062A-4AB8-8E69-71E6A199C40D}" type="slidenum">
              <a:rPr lang="it-IT" smtClean="0"/>
              <a:pPr/>
              <a:t>17</a:t>
            </a:fld>
            <a:endParaRPr lang="it-IT" smtClean="0"/>
          </a:p>
        </p:txBody>
      </p:sp>
      <p:sp>
        <p:nvSpPr>
          <p:cNvPr id="14339" name="Rectangle 2"/>
          <p:cNvSpPr>
            <a:spLocks noGrp="1" noRot="1" noChangeAspect="1" noChangeArrowheads="1" noTextEdit="1"/>
          </p:cNvSpPr>
          <p:nvPr>
            <p:ph type="sldImg"/>
          </p:nvPr>
        </p:nvSpPr>
        <p:spPr>
          <a:ln/>
        </p:spPr>
      </p:sp>
      <p:sp>
        <p:nvSpPr>
          <p:cNvPr id="14340" name="Rectangle 3"/>
          <p:cNvSpPr>
            <a:spLocks noGrp="1" noChangeArrowheads="1"/>
          </p:cNvSpPr>
          <p:nvPr>
            <p:ph type="body" idx="1"/>
          </p:nvPr>
        </p:nvSpPr>
        <p:spPr>
          <a:noFill/>
          <a:ln/>
        </p:spPr>
        <p:txBody>
          <a:bodyPr/>
          <a:lstStyle/>
          <a:p>
            <a:pPr eaLnBrk="1" hangingPunct="1"/>
            <a:endParaRPr lang="it-IT"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7"/>
          <p:cNvSpPr>
            <a:spLocks noGrp="1" noChangeArrowheads="1"/>
          </p:cNvSpPr>
          <p:nvPr>
            <p:ph type="sldNum" sz="quarter" idx="5"/>
          </p:nvPr>
        </p:nvSpPr>
        <p:spPr>
          <a:noFill/>
        </p:spPr>
        <p:txBody>
          <a:bodyPr/>
          <a:lstStyle/>
          <a:p>
            <a:fld id="{0FE8D984-062A-4AB8-8E69-71E6A199C40D}" type="slidenum">
              <a:rPr lang="it-IT" smtClean="0"/>
              <a:pPr/>
              <a:t>2</a:t>
            </a:fld>
            <a:endParaRPr lang="it-IT" smtClean="0"/>
          </a:p>
        </p:txBody>
      </p:sp>
      <p:sp>
        <p:nvSpPr>
          <p:cNvPr id="14339" name="Rectangle 2"/>
          <p:cNvSpPr>
            <a:spLocks noGrp="1" noRot="1" noChangeAspect="1" noChangeArrowheads="1" noTextEdit="1"/>
          </p:cNvSpPr>
          <p:nvPr>
            <p:ph type="sldImg"/>
          </p:nvPr>
        </p:nvSpPr>
        <p:spPr>
          <a:ln/>
        </p:spPr>
      </p:sp>
      <p:sp>
        <p:nvSpPr>
          <p:cNvPr id="14340" name="Rectangle 3"/>
          <p:cNvSpPr>
            <a:spLocks noGrp="1" noChangeArrowheads="1"/>
          </p:cNvSpPr>
          <p:nvPr>
            <p:ph type="body" idx="1"/>
          </p:nvPr>
        </p:nvSpPr>
        <p:spPr>
          <a:noFill/>
          <a:ln/>
        </p:spPr>
        <p:txBody>
          <a:bodyPr/>
          <a:lstStyle/>
          <a:p>
            <a:pPr eaLnBrk="1" hangingPunct="1"/>
            <a:endParaRPr lang="it-IT"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7"/>
          <p:cNvSpPr>
            <a:spLocks noGrp="1" noChangeArrowheads="1"/>
          </p:cNvSpPr>
          <p:nvPr>
            <p:ph type="sldNum" sz="quarter" idx="5"/>
          </p:nvPr>
        </p:nvSpPr>
        <p:spPr>
          <a:noFill/>
        </p:spPr>
        <p:txBody>
          <a:bodyPr/>
          <a:lstStyle/>
          <a:p>
            <a:fld id="{0FE8D984-062A-4AB8-8E69-71E6A199C40D}" type="slidenum">
              <a:rPr lang="it-IT" smtClean="0"/>
              <a:pPr/>
              <a:t>3</a:t>
            </a:fld>
            <a:endParaRPr lang="it-IT" smtClean="0"/>
          </a:p>
        </p:txBody>
      </p:sp>
      <p:sp>
        <p:nvSpPr>
          <p:cNvPr id="14339" name="Rectangle 2"/>
          <p:cNvSpPr>
            <a:spLocks noGrp="1" noRot="1" noChangeAspect="1" noChangeArrowheads="1" noTextEdit="1"/>
          </p:cNvSpPr>
          <p:nvPr>
            <p:ph type="sldImg"/>
          </p:nvPr>
        </p:nvSpPr>
        <p:spPr>
          <a:ln/>
        </p:spPr>
      </p:sp>
      <p:sp>
        <p:nvSpPr>
          <p:cNvPr id="14340" name="Rectangle 3"/>
          <p:cNvSpPr>
            <a:spLocks noGrp="1" noChangeArrowheads="1"/>
          </p:cNvSpPr>
          <p:nvPr>
            <p:ph type="body" idx="1"/>
          </p:nvPr>
        </p:nvSpPr>
        <p:spPr>
          <a:noFill/>
          <a:ln/>
        </p:spPr>
        <p:txBody>
          <a:bodyPr/>
          <a:lstStyle/>
          <a:p>
            <a:pPr eaLnBrk="1" hangingPunct="1"/>
            <a:endParaRPr lang="it-IT"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7"/>
          <p:cNvSpPr>
            <a:spLocks noGrp="1" noChangeArrowheads="1"/>
          </p:cNvSpPr>
          <p:nvPr>
            <p:ph type="sldNum" sz="quarter" idx="5"/>
          </p:nvPr>
        </p:nvSpPr>
        <p:spPr>
          <a:noFill/>
        </p:spPr>
        <p:txBody>
          <a:bodyPr/>
          <a:lstStyle/>
          <a:p>
            <a:fld id="{0FE8D984-062A-4AB8-8E69-71E6A199C40D}" type="slidenum">
              <a:rPr lang="it-IT" smtClean="0"/>
              <a:pPr/>
              <a:t>4</a:t>
            </a:fld>
            <a:endParaRPr lang="it-IT" smtClean="0"/>
          </a:p>
        </p:txBody>
      </p:sp>
      <p:sp>
        <p:nvSpPr>
          <p:cNvPr id="14339" name="Rectangle 2"/>
          <p:cNvSpPr>
            <a:spLocks noGrp="1" noRot="1" noChangeAspect="1" noChangeArrowheads="1" noTextEdit="1"/>
          </p:cNvSpPr>
          <p:nvPr>
            <p:ph type="sldImg"/>
          </p:nvPr>
        </p:nvSpPr>
        <p:spPr>
          <a:ln/>
        </p:spPr>
      </p:sp>
      <p:sp>
        <p:nvSpPr>
          <p:cNvPr id="14340" name="Rectangle 3"/>
          <p:cNvSpPr>
            <a:spLocks noGrp="1" noChangeArrowheads="1"/>
          </p:cNvSpPr>
          <p:nvPr>
            <p:ph type="body" idx="1"/>
          </p:nvPr>
        </p:nvSpPr>
        <p:spPr>
          <a:noFill/>
          <a:ln/>
        </p:spPr>
        <p:txBody>
          <a:bodyPr/>
          <a:lstStyle/>
          <a:p>
            <a:pPr eaLnBrk="1" hangingPunct="1"/>
            <a:endParaRPr lang="it-IT"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7"/>
          <p:cNvSpPr>
            <a:spLocks noGrp="1" noChangeArrowheads="1"/>
          </p:cNvSpPr>
          <p:nvPr>
            <p:ph type="sldNum" sz="quarter" idx="5"/>
          </p:nvPr>
        </p:nvSpPr>
        <p:spPr>
          <a:noFill/>
        </p:spPr>
        <p:txBody>
          <a:bodyPr/>
          <a:lstStyle/>
          <a:p>
            <a:fld id="{0FE8D984-062A-4AB8-8E69-71E6A199C40D}" type="slidenum">
              <a:rPr lang="it-IT" smtClean="0"/>
              <a:pPr/>
              <a:t>5</a:t>
            </a:fld>
            <a:endParaRPr lang="it-IT" smtClean="0"/>
          </a:p>
        </p:txBody>
      </p:sp>
      <p:sp>
        <p:nvSpPr>
          <p:cNvPr id="14339" name="Rectangle 2"/>
          <p:cNvSpPr>
            <a:spLocks noGrp="1" noRot="1" noChangeAspect="1" noChangeArrowheads="1" noTextEdit="1"/>
          </p:cNvSpPr>
          <p:nvPr>
            <p:ph type="sldImg"/>
          </p:nvPr>
        </p:nvSpPr>
        <p:spPr>
          <a:ln/>
        </p:spPr>
      </p:sp>
      <p:sp>
        <p:nvSpPr>
          <p:cNvPr id="14340" name="Rectangle 3"/>
          <p:cNvSpPr>
            <a:spLocks noGrp="1" noChangeArrowheads="1"/>
          </p:cNvSpPr>
          <p:nvPr>
            <p:ph type="body" idx="1"/>
          </p:nvPr>
        </p:nvSpPr>
        <p:spPr>
          <a:noFill/>
          <a:ln/>
        </p:spPr>
        <p:txBody>
          <a:bodyPr/>
          <a:lstStyle/>
          <a:p>
            <a:pPr eaLnBrk="1" hangingPunct="1"/>
            <a:endParaRPr lang="it-IT"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7"/>
          <p:cNvSpPr>
            <a:spLocks noGrp="1" noChangeArrowheads="1"/>
          </p:cNvSpPr>
          <p:nvPr>
            <p:ph type="sldNum" sz="quarter" idx="5"/>
          </p:nvPr>
        </p:nvSpPr>
        <p:spPr>
          <a:noFill/>
        </p:spPr>
        <p:txBody>
          <a:bodyPr/>
          <a:lstStyle/>
          <a:p>
            <a:fld id="{0FE8D984-062A-4AB8-8E69-71E6A199C40D}" type="slidenum">
              <a:rPr lang="it-IT" smtClean="0"/>
              <a:pPr/>
              <a:t>6</a:t>
            </a:fld>
            <a:endParaRPr lang="it-IT" smtClean="0"/>
          </a:p>
        </p:txBody>
      </p:sp>
      <p:sp>
        <p:nvSpPr>
          <p:cNvPr id="14339" name="Rectangle 2"/>
          <p:cNvSpPr>
            <a:spLocks noGrp="1" noRot="1" noChangeAspect="1" noChangeArrowheads="1" noTextEdit="1"/>
          </p:cNvSpPr>
          <p:nvPr>
            <p:ph type="sldImg"/>
          </p:nvPr>
        </p:nvSpPr>
        <p:spPr>
          <a:ln/>
        </p:spPr>
      </p:sp>
      <p:sp>
        <p:nvSpPr>
          <p:cNvPr id="14340" name="Rectangle 3"/>
          <p:cNvSpPr>
            <a:spLocks noGrp="1" noChangeArrowheads="1"/>
          </p:cNvSpPr>
          <p:nvPr>
            <p:ph type="body" idx="1"/>
          </p:nvPr>
        </p:nvSpPr>
        <p:spPr>
          <a:noFill/>
          <a:ln/>
        </p:spPr>
        <p:txBody>
          <a:bodyPr/>
          <a:lstStyle/>
          <a:p>
            <a:pPr eaLnBrk="1" hangingPunct="1"/>
            <a:endParaRPr lang="it-IT"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7"/>
          <p:cNvSpPr>
            <a:spLocks noGrp="1" noChangeArrowheads="1"/>
          </p:cNvSpPr>
          <p:nvPr>
            <p:ph type="sldNum" sz="quarter" idx="5"/>
          </p:nvPr>
        </p:nvSpPr>
        <p:spPr>
          <a:noFill/>
        </p:spPr>
        <p:txBody>
          <a:bodyPr/>
          <a:lstStyle/>
          <a:p>
            <a:fld id="{0FE8D984-062A-4AB8-8E69-71E6A199C40D}" type="slidenum">
              <a:rPr lang="it-IT" smtClean="0"/>
              <a:pPr/>
              <a:t>7</a:t>
            </a:fld>
            <a:endParaRPr lang="it-IT" smtClean="0"/>
          </a:p>
        </p:txBody>
      </p:sp>
      <p:sp>
        <p:nvSpPr>
          <p:cNvPr id="14339" name="Rectangle 2"/>
          <p:cNvSpPr>
            <a:spLocks noGrp="1" noRot="1" noChangeAspect="1" noChangeArrowheads="1" noTextEdit="1"/>
          </p:cNvSpPr>
          <p:nvPr>
            <p:ph type="sldImg"/>
          </p:nvPr>
        </p:nvSpPr>
        <p:spPr>
          <a:ln/>
        </p:spPr>
      </p:sp>
      <p:sp>
        <p:nvSpPr>
          <p:cNvPr id="14340" name="Rectangle 3"/>
          <p:cNvSpPr>
            <a:spLocks noGrp="1" noChangeArrowheads="1"/>
          </p:cNvSpPr>
          <p:nvPr>
            <p:ph type="body" idx="1"/>
          </p:nvPr>
        </p:nvSpPr>
        <p:spPr>
          <a:noFill/>
          <a:ln/>
        </p:spPr>
        <p:txBody>
          <a:bodyPr/>
          <a:lstStyle/>
          <a:p>
            <a:pPr eaLnBrk="1" hangingPunct="1"/>
            <a:endParaRPr lang="it-IT"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7"/>
          <p:cNvSpPr>
            <a:spLocks noGrp="1" noChangeArrowheads="1"/>
          </p:cNvSpPr>
          <p:nvPr>
            <p:ph type="sldNum" sz="quarter" idx="5"/>
          </p:nvPr>
        </p:nvSpPr>
        <p:spPr>
          <a:noFill/>
        </p:spPr>
        <p:txBody>
          <a:bodyPr/>
          <a:lstStyle/>
          <a:p>
            <a:fld id="{0FE8D984-062A-4AB8-8E69-71E6A199C40D}" type="slidenum">
              <a:rPr lang="it-IT" smtClean="0"/>
              <a:pPr/>
              <a:t>8</a:t>
            </a:fld>
            <a:endParaRPr lang="it-IT" smtClean="0"/>
          </a:p>
        </p:txBody>
      </p:sp>
      <p:sp>
        <p:nvSpPr>
          <p:cNvPr id="14339" name="Rectangle 2"/>
          <p:cNvSpPr>
            <a:spLocks noGrp="1" noRot="1" noChangeAspect="1" noChangeArrowheads="1" noTextEdit="1"/>
          </p:cNvSpPr>
          <p:nvPr>
            <p:ph type="sldImg"/>
          </p:nvPr>
        </p:nvSpPr>
        <p:spPr>
          <a:ln/>
        </p:spPr>
      </p:sp>
      <p:sp>
        <p:nvSpPr>
          <p:cNvPr id="14340" name="Rectangle 3"/>
          <p:cNvSpPr>
            <a:spLocks noGrp="1" noChangeArrowheads="1"/>
          </p:cNvSpPr>
          <p:nvPr>
            <p:ph type="body" idx="1"/>
          </p:nvPr>
        </p:nvSpPr>
        <p:spPr>
          <a:noFill/>
          <a:ln/>
        </p:spPr>
        <p:txBody>
          <a:bodyPr/>
          <a:lstStyle/>
          <a:p>
            <a:pPr eaLnBrk="1" hangingPunct="1"/>
            <a:endParaRPr lang="it-IT"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7"/>
          <p:cNvSpPr>
            <a:spLocks noGrp="1" noChangeArrowheads="1"/>
          </p:cNvSpPr>
          <p:nvPr>
            <p:ph type="sldNum" sz="quarter" idx="5"/>
          </p:nvPr>
        </p:nvSpPr>
        <p:spPr>
          <a:noFill/>
        </p:spPr>
        <p:txBody>
          <a:bodyPr/>
          <a:lstStyle/>
          <a:p>
            <a:fld id="{0FE8D984-062A-4AB8-8E69-71E6A199C40D}" type="slidenum">
              <a:rPr lang="it-IT" smtClean="0"/>
              <a:pPr/>
              <a:t>9</a:t>
            </a:fld>
            <a:endParaRPr lang="it-IT" smtClean="0"/>
          </a:p>
        </p:txBody>
      </p:sp>
      <p:sp>
        <p:nvSpPr>
          <p:cNvPr id="14339" name="Rectangle 2"/>
          <p:cNvSpPr>
            <a:spLocks noGrp="1" noRot="1" noChangeAspect="1" noChangeArrowheads="1" noTextEdit="1"/>
          </p:cNvSpPr>
          <p:nvPr>
            <p:ph type="sldImg"/>
          </p:nvPr>
        </p:nvSpPr>
        <p:spPr>
          <a:ln/>
        </p:spPr>
      </p:sp>
      <p:sp>
        <p:nvSpPr>
          <p:cNvPr id="14340" name="Rectangle 3"/>
          <p:cNvSpPr>
            <a:spLocks noGrp="1" noChangeArrowheads="1"/>
          </p:cNvSpPr>
          <p:nvPr>
            <p:ph type="body" idx="1"/>
          </p:nvPr>
        </p:nvSpPr>
        <p:spPr>
          <a:noFill/>
          <a:ln/>
        </p:spPr>
        <p:txBody>
          <a:bodyPr/>
          <a:lstStyle/>
          <a:p>
            <a:pPr eaLnBrk="1" hangingPunct="1"/>
            <a:endParaRPr lang="it-IT"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Vuota">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cSld name="Diapositiva titolo">
    <p:spTree>
      <p:nvGrpSpPr>
        <p:cNvPr id="1" name=""/>
        <p:cNvGrpSpPr/>
        <p:nvPr/>
      </p:nvGrpSpPr>
      <p:grpSpPr>
        <a:xfrm>
          <a:off x="0" y="0"/>
          <a:ext cx="0" cy="0"/>
          <a:chOff x="0" y="0"/>
          <a:chExt cx="0" cy="0"/>
        </a:xfrm>
      </p:grpSpPr>
      <p:sp>
        <p:nvSpPr>
          <p:cNvPr id="2" name="Titolo 1"/>
          <p:cNvSpPr>
            <a:spLocks noGrp="1"/>
          </p:cNvSpPr>
          <p:nvPr>
            <p:ph type="ctrTitle"/>
          </p:nvPr>
        </p:nvSpPr>
        <p:spPr>
          <a:xfrm>
            <a:off x="685800" y="2130425"/>
            <a:ext cx="7772400" cy="1470025"/>
          </a:xfrm>
          <a:prstGeom prst="rect">
            <a:avLst/>
          </a:prstGeom>
        </p:spPr>
        <p:txBody>
          <a:bodyPr/>
          <a:lstStyle/>
          <a:p>
            <a:r>
              <a:rPr lang="it-IT" smtClean="0"/>
              <a:t>Fare clic per modificare lo stile del titolo</a:t>
            </a:r>
            <a:endParaRPr lang="it-IT"/>
          </a:p>
        </p:txBody>
      </p:sp>
      <p:sp>
        <p:nvSpPr>
          <p:cNvPr id="3" name="Sottotitolo 2"/>
          <p:cNvSpPr>
            <a:spLocks noGrp="1"/>
          </p:cNvSpPr>
          <p:nvPr>
            <p:ph type="subTitle" idx="1"/>
          </p:nvPr>
        </p:nvSpPr>
        <p:spPr>
          <a:xfrm>
            <a:off x="1371600" y="3886200"/>
            <a:ext cx="64008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it-IT" smtClean="0"/>
              <a:t>Fare clic per modificare lo stile del sottotitolo dello schema</a:t>
            </a:r>
            <a:endParaRPr lang="it-IT"/>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image" Target="../media/image2.gif"/><Relationship Id="rId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026" name="Picture 25" descr="Alma-Mater TAGLIATO"/>
          <p:cNvPicPr>
            <a:picLocks noChangeAspect="1" noChangeArrowheads="1"/>
          </p:cNvPicPr>
          <p:nvPr userDrawn="1"/>
        </p:nvPicPr>
        <p:blipFill>
          <a:blip r:embed="rId4" cstate="print"/>
          <a:srcRect/>
          <a:stretch>
            <a:fillRect/>
          </a:stretch>
        </p:blipFill>
        <p:spPr bwMode="auto">
          <a:xfrm>
            <a:off x="0" y="223282"/>
            <a:ext cx="731369" cy="939818"/>
          </a:xfrm>
          <a:prstGeom prst="rect">
            <a:avLst/>
          </a:prstGeom>
          <a:noFill/>
          <a:ln w="9525">
            <a:noFill/>
            <a:miter lim="800000"/>
            <a:headEnd/>
            <a:tailEnd/>
          </a:ln>
        </p:spPr>
      </p:pic>
      <p:sp>
        <p:nvSpPr>
          <p:cNvPr id="43034" name="Line 26"/>
          <p:cNvSpPr>
            <a:spLocks noChangeShapeType="1"/>
          </p:cNvSpPr>
          <p:nvPr userDrawn="1"/>
        </p:nvSpPr>
        <p:spPr bwMode="auto">
          <a:xfrm>
            <a:off x="92075" y="-24"/>
            <a:ext cx="0" cy="1152000"/>
          </a:xfrm>
          <a:prstGeom prst="line">
            <a:avLst/>
          </a:prstGeom>
          <a:noFill/>
          <a:ln w="190500">
            <a:solidFill>
              <a:srgbClr val="CC0000"/>
            </a:solidFill>
            <a:round/>
            <a:headEnd/>
            <a:tailEnd/>
          </a:ln>
          <a:effectLst/>
        </p:spPr>
        <p:txBody>
          <a:bodyPr/>
          <a:lstStyle/>
          <a:p>
            <a:pPr>
              <a:defRPr/>
            </a:pPr>
            <a:endParaRPr lang="it-IT"/>
          </a:p>
        </p:txBody>
      </p:sp>
      <p:sp>
        <p:nvSpPr>
          <p:cNvPr id="43035" name="Line 27"/>
          <p:cNvSpPr>
            <a:spLocks noChangeShapeType="1"/>
          </p:cNvSpPr>
          <p:nvPr userDrawn="1"/>
        </p:nvSpPr>
        <p:spPr bwMode="auto">
          <a:xfrm flipV="1">
            <a:off x="0" y="1142984"/>
            <a:ext cx="9144000" cy="18239"/>
          </a:xfrm>
          <a:prstGeom prst="line">
            <a:avLst/>
          </a:prstGeom>
          <a:noFill/>
          <a:ln w="38100">
            <a:solidFill>
              <a:srgbClr val="5F5F5F"/>
            </a:solidFill>
            <a:round/>
            <a:headEnd/>
            <a:tailEnd/>
          </a:ln>
          <a:effectLst/>
        </p:spPr>
        <p:txBody>
          <a:bodyPr/>
          <a:lstStyle/>
          <a:p>
            <a:pPr>
              <a:defRPr/>
            </a:pPr>
            <a:endParaRPr lang="it-IT"/>
          </a:p>
        </p:txBody>
      </p:sp>
      <p:cxnSp>
        <p:nvCxnSpPr>
          <p:cNvPr id="1029" name="Connettore 1 7"/>
          <p:cNvCxnSpPr>
            <a:cxnSpLocks noChangeShapeType="1"/>
          </p:cNvCxnSpPr>
          <p:nvPr userDrawn="1"/>
        </p:nvCxnSpPr>
        <p:spPr bwMode="auto">
          <a:xfrm flipV="1">
            <a:off x="0" y="6426200"/>
            <a:ext cx="9144000" cy="3175"/>
          </a:xfrm>
          <a:prstGeom prst="line">
            <a:avLst/>
          </a:prstGeom>
          <a:noFill/>
          <a:ln w="15875" algn="ctr">
            <a:solidFill>
              <a:schemeClr val="tx1"/>
            </a:solidFill>
            <a:round/>
            <a:headEnd/>
            <a:tailEnd/>
          </a:ln>
        </p:spPr>
      </p:cxnSp>
      <p:sp>
        <p:nvSpPr>
          <p:cNvPr id="9" name="CasellaDiTesto 8"/>
          <p:cNvSpPr txBox="1"/>
          <p:nvPr userDrawn="1"/>
        </p:nvSpPr>
        <p:spPr>
          <a:xfrm>
            <a:off x="428596" y="6510338"/>
            <a:ext cx="8786842" cy="461665"/>
          </a:xfrm>
          <a:prstGeom prst="rect">
            <a:avLst/>
          </a:prstGeom>
          <a:noFill/>
        </p:spPr>
        <p:txBody>
          <a:bodyPr wrap="square">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it-IT" sz="1200" b="1" u="none" dirty="0" err="1" smtClean="0"/>
              <a:t>This</a:t>
            </a:r>
            <a:r>
              <a:rPr lang="it-IT" sz="1200" b="1" u="none" dirty="0" smtClean="0"/>
              <a:t> </a:t>
            </a:r>
            <a:r>
              <a:rPr lang="it-IT" sz="1200" b="1" u="none" dirty="0" err="1" smtClean="0"/>
              <a:t>presentation</a:t>
            </a:r>
            <a:r>
              <a:rPr lang="it-IT" sz="1200" b="1" u="none" dirty="0" smtClean="0"/>
              <a:t> </a:t>
            </a:r>
            <a:r>
              <a:rPr lang="it-IT" sz="1200" b="1" u="none" dirty="0" err="1" smtClean="0"/>
              <a:t>is</a:t>
            </a:r>
            <a:r>
              <a:rPr lang="it-IT" sz="1200" b="1" u="none" dirty="0" smtClean="0"/>
              <a:t> </a:t>
            </a:r>
            <a:r>
              <a:rPr lang="it-IT" sz="1200" b="1" u="none" dirty="0" err="1" smtClean="0"/>
              <a:t>available</a:t>
            </a:r>
            <a:r>
              <a:rPr lang="it-IT" sz="1200" b="1" u="none" dirty="0" smtClean="0"/>
              <a:t> </a:t>
            </a:r>
            <a:r>
              <a:rPr lang="it-IT" sz="1200" b="1" u="none" dirty="0" err="1" smtClean="0"/>
              <a:t>for</a:t>
            </a:r>
            <a:r>
              <a:rPr lang="it-IT" sz="1200" b="1" u="none" dirty="0" smtClean="0"/>
              <a:t> download at http</a:t>
            </a:r>
            <a:r>
              <a:rPr lang="it-IT" sz="1200" b="1" u="none" dirty="0"/>
              <a:t>://</a:t>
            </a:r>
            <a:r>
              <a:rPr lang="it-IT" sz="1200" b="1" u="none" dirty="0" smtClean="0"/>
              <a:t>www.albertomontanari.it – </a:t>
            </a:r>
            <a:r>
              <a:rPr lang="it-IT" sz="1200" b="1" u="none" dirty="0" err="1" smtClean="0"/>
              <a:t>Email</a:t>
            </a:r>
            <a:r>
              <a:rPr lang="it-IT" sz="1200" b="1" u="none" kern="1200" dirty="0" smtClean="0">
                <a:solidFill>
                  <a:schemeClr val="tx1"/>
                </a:solidFill>
                <a:latin typeface="Arial" charset="0"/>
                <a:ea typeface="+mn-ea"/>
                <a:cs typeface="+mn-cs"/>
              </a:rPr>
              <a:t>: alberto.montanari@unibo.it</a:t>
            </a:r>
          </a:p>
          <a:p>
            <a:pPr>
              <a:defRPr/>
            </a:pPr>
            <a:endParaRPr lang="it-IT" sz="1200" b="1" u="none" dirty="0"/>
          </a:p>
        </p:txBody>
      </p:sp>
      <p:sp>
        <p:nvSpPr>
          <p:cNvPr id="19" name="CasellaDiTesto 18"/>
          <p:cNvSpPr txBox="1">
            <a:spLocks noChangeAspect="1"/>
          </p:cNvSpPr>
          <p:nvPr userDrawn="1"/>
        </p:nvSpPr>
        <p:spPr>
          <a:xfrm>
            <a:off x="6858016" y="0"/>
            <a:ext cx="2286016" cy="714356"/>
          </a:xfrm>
          <a:prstGeom prst="rect">
            <a:avLst/>
          </a:prstGeom>
          <a:solidFill>
            <a:schemeClr val="bg1"/>
          </a:solidFill>
        </p:spPr>
        <p:txBody>
          <a:bodyPr wrap="square" rtlCol="0">
            <a:noAutofit/>
          </a:bodyPr>
          <a:lstStyle/>
          <a:p>
            <a:endParaRPr lang="it-IT" dirty="0"/>
          </a:p>
        </p:txBody>
      </p:sp>
      <p:grpSp>
        <p:nvGrpSpPr>
          <p:cNvPr id="20" name="Gruppo 19"/>
          <p:cNvGrpSpPr/>
          <p:nvPr userDrawn="1"/>
        </p:nvGrpSpPr>
        <p:grpSpPr>
          <a:xfrm>
            <a:off x="6945867" y="-24"/>
            <a:ext cx="2194955" cy="1108132"/>
            <a:chOff x="860652" y="-24"/>
            <a:chExt cx="2194955" cy="1108132"/>
          </a:xfrm>
          <a:solidFill>
            <a:schemeClr val="bg1"/>
          </a:solidFill>
        </p:grpSpPr>
        <p:pic>
          <p:nvPicPr>
            <p:cNvPr id="15" name="Immagine 14" descr="prova4.gif"/>
            <p:cNvPicPr>
              <a:picLocks noChangeAspect="1"/>
            </p:cNvPicPr>
            <p:nvPr userDrawn="1"/>
          </p:nvPicPr>
          <p:blipFill>
            <a:blip r:embed="rId5" cstate="print"/>
            <a:stretch>
              <a:fillRect/>
            </a:stretch>
          </p:blipFill>
          <p:spPr>
            <a:xfrm>
              <a:off x="860652" y="18288"/>
              <a:ext cx="2160000" cy="1080000"/>
            </a:xfrm>
            <a:prstGeom prst="rect">
              <a:avLst/>
            </a:prstGeom>
            <a:grpFill/>
          </p:spPr>
        </p:pic>
        <p:sp>
          <p:nvSpPr>
            <p:cNvPr id="17" name="Rettangolo 16"/>
            <p:cNvSpPr/>
            <p:nvPr userDrawn="1"/>
          </p:nvSpPr>
          <p:spPr bwMode="auto">
            <a:xfrm>
              <a:off x="3009888" y="1000108"/>
              <a:ext cx="45719" cy="108000"/>
            </a:xfrm>
            <a:prstGeom prst="rect">
              <a:avLst/>
            </a:prstGeom>
            <a:grpFill/>
            <a:ln w="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it-IT" sz="1800" b="0" i="0" u="sng" strike="noStrike" cap="none" normalizeH="0" baseline="0" smtClean="0">
                <a:ln>
                  <a:noFill/>
                </a:ln>
                <a:solidFill>
                  <a:schemeClr val="tx1"/>
                </a:solidFill>
                <a:effectLst/>
                <a:latin typeface="Arial" charset="0"/>
              </a:endParaRPr>
            </a:p>
          </p:txBody>
        </p:sp>
        <p:sp>
          <p:nvSpPr>
            <p:cNvPr id="18" name="Rettangolo 17"/>
            <p:cNvSpPr/>
            <p:nvPr userDrawn="1"/>
          </p:nvSpPr>
          <p:spPr bwMode="auto">
            <a:xfrm>
              <a:off x="3000364" y="-24"/>
              <a:ext cx="45719" cy="108000"/>
            </a:xfrm>
            <a:prstGeom prst="rect">
              <a:avLst/>
            </a:prstGeom>
            <a:grpFill/>
            <a:ln w="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it-IT" sz="1800" b="0" i="0" u="sng" strike="noStrike" cap="none" normalizeH="0" baseline="0" smtClean="0">
                <a:ln>
                  <a:noFill/>
                </a:ln>
                <a:solidFill>
                  <a:schemeClr val="tx1"/>
                </a:solidFill>
                <a:effectLst/>
                <a:latin typeface="Arial" charset="0"/>
              </a:endParaRPr>
            </a:p>
          </p:txBody>
        </p:sp>
      </p:grpSp>
      <p:pic>
        <p:nvPicPr>
          <p:cNvPr id="14" name="Immagine 13" descr="Screenshot from 2017-03-29 18-40-21.png"/>
          <p:cNvPicPr>
            <a:picLocks noChangeAspect="1"/>
          </p:cNvPicPr>
          <p:nvPr userDrawn="1"/>
        </p:nvPicPr>
        <p:blipFill>
          <a:blip r:embed="rId6" cstate="print"/>
          <a:stretch>
            <a:fillRect/>
          </a:stretch>
        </p:blipFill>
        <p:spPr>
          <a:xfrm>
            <a:off x="714349" y="125508"/>
            <a:ext cx="2857519" cy="1004256"/>
          </a:xfrm>
          <a:prstGeom prst="rect">
            <a:avLst/>
          </a:prstGeom>
        </p:spPr>
      </p:pic>
      <p:sp>
        <p:nvSpPr>
          <p:cNvPr id="22" name="CasellaDiTesto 21"/>
          <p:cNvSpPr txBox="1"/>
          <p:nvPr userDrawn="1"/>
        </p:nvSpPr>
        <p:spPr>
          <a:xfrm>
            <a:off x="3428992" y="12964"/>
            <a:ext cx="3519272" cy="954107"/>
          </a:xfrm>
          <a:prstGeom prst="rect">
            <a:avLst/>
          </a:prstGeom>
          <a:noFill/>
        </p:spPr>
        <p:txBody>
          <a:bodyPr wrap="square" rtlCol="0">
            <a:spAutoFit/>
          </a:bodyPr>
          <a:lstStyle/>
          <a:p>
            <a:pPr algn="ctr"/>
            <a:r>
              <a:rPr lang="en-US" sz="1400" b="1" u="none" dirty="0" smtClean="0"/>
              <a:t>Environmental processes and human activities: capturing their interactions via statistical methods</a:t>
            </a:r>
            <a:endParaRPr lang="it-IT" sz="1400" b="1" u="none" dirty="0" smtClean="0"/>
          </a:p>
          <a:p>
            <a:pPr algn="ctr"/>
            <a:r>
              <a:rPr lang="it-IT" sz="1200" b="0" u="none" dirty="0" smtClean="0"/>
              <a:t>Bologna, March 31, 2017</a:t>
            </a:r>
            <a:endParaRPr lang="it-IT" sz="1200" b="0" u="none" dirty="0"/>
          </a:p>
        </p:txBody>
      </p:sp>
    </p:spTree>
  </p:cSld>
  <p:clrMap bg1="lt1" tx1="dk1" bg2="lt2" tx2="dk2" accent1="accent1" accent2="accent2" accent3="accent3" accent4="accent4" accent5="accent5" accent6="accent6" hlink="hlink" folHlink="folHlink"/>
  <p:sldLayoutIdLst>
    <p:sldLayoutId id="2147483836" r:id="rId1"/>
    <p:sldLayoutId id="2147483838" r:id="rId2"/>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hyperlink" Target="http://en.wikipedia.org/wiki/Medieval_Warm_Period" TargetMode="External"/><Relationship Id="rId2" Type="http://schemas.openxmlformats.org/officeDocument/2006/relationships/notesSlide" Target="../notesSlides/notesSlide11.xml"/><Relationship Id="rId1" Type="http://schemas.openxmlformats.org/officeDocument/2006/relationships/slideLayout" Target="../slideLayouts/slideLayout1.xml"/><Relationship Id="rId5" Type="http://schemas.openxmlformats.org/officeDocument/2006/relationships/hyperlink" Target="http://it.wikipedia.org/wiki/Leggenda_della_valle_perduta" TargetMode="External"/><Relationship Id="rId4" Type="http://schemas.openxmlformats.org/officeDocument/2006/relationships/hyperlink" Target="http://it.wikipedia.org/wiki/Matterhorn" TargetMode="Externa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11.gif"/><Relationship Id="rId2" Type="http://schemas.openxmlformats.org/officeDocument/2006/relationships/notesSlide" Target="../notesSlides/notesSlide15.xml"/><Relationship Id="rId1" Type="http://schemas.openxmlformats.org/officeDocument/2006/relationships/slideLayout" Target="../slideLayouts/slideLayout1.xml"/><Relationship Id="rId6" Type="http://schemas.openxmlformats.org/officeDocument/2006/relationships/image" Target="../media/image14.jpeg"/><Relationship Id="rId5" Type="http://schemas.openxmlformats.org/officeDocument/2006/relationships/image" Target="../media/image13.jpeg"/><Relationship Id="rId4" Type="http://schemas.openxmlformats.org/officeDocument/2006/relationships/image" Target="../media/image12.gif"/></Relationships>
</file>

<file path=ppt/slides/_rels/slide1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16.gif"/><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9.png"/><Relationship Id="rId2" Type="http://schemas.openxmlformats.org/officeDocument/2006/relationships/notesSlide" Target="../notesSlides/notesSlide5.xml"/><Relationship Id="rId1" Type="http://schemas.openxmlformats.org/officeDocument/2006/relationships/slideLayout" Target="../slideLayouts/slideLayout1.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ext Box 7"/>
          <p:cNvSpPr txBox="1">
            <a:spLocks noChangeArrowheads="1"/>
          </p:cNvSpPr>
          <p:nvPr/>
        </p:nvSpPr>
        <p:spPr bwMode="auto">
          <a:xfrm>
            <a:off x="0" y="1554668"/>
            <a:ext cx="9144000" cy="3231654"/>
          </a:xfrm>
          <a:prstGeom prst="rect">
            <a:avLst/>
          </a:prstGeom>
          <a:noFill/>
          <a:ln w="9525">
            <a:noFill/>
            <a:miter lim="800000"/>
            <a:headEnd/>
            <a:tailEnd/>
          </a:ln>
        </p:spPr>
        <p:txBody>
          <a:bodyPr>
            <a:spAutoFit/>
          </a:bodyPr>
          <a:lstStyle/>
          <a:p>
            <a:pPr algn="ctr">
              <a:spcBef>
                <a:spcPct val="50000"/>
              </a:spcBef>
            </a:pPr>
            <a:r>
              <a:rPr lang="en-US" sz="3200" b="1" u="none" kern="900"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Arial" pitchFamily="34" charset="0"/>
              </a:rPr>
              <a:t>Extreme values estimation under change: </a:t>
            </a:r>
            <a:br>
              <a:rPr lang="en-US" sz="3200" b="1" u="none" kern="900"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Arial" pitchFamily="34" charset="0"/>
              </a:rPr>
            </a:br>
            <a:r>
              <a:rPr lang="en-US" sz="3200" b="1" u="none" kern="900"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Arial" pitchFamily="34" charset="0"/>
              </a:rPr>
              <a:t>The never-ending dilemma </a:t>
            </a:r>
            <a:br>
              <a:rPr lang="en-US" sz="3200" b="1" u="none" kern="900"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Arial" pitchFamily="34" charset="0"/>
              </a:rPr>
            </a:br>
            <a:r>
              <a:rPr lang="en-US" sz="3200" b="1" u="none" kern="900"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Arial" pitchFamily="34" charset="0"/>
              </a:rPr>
              <a:t>(or sophism?) between </a:t>
            </a:r>
            <a:br>
              <a:rPr lang="en-US" sz="3200" b="1" u="none" kern="900"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Arial" pitchFamily="34" charset="0"/>
              </a:rPr>
            </a:br>
            <a:r>
              <a:rPr lang="en-US" sz="3200" b="1" u="none" kern="900"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Arial" pitchFamily="34" charset="0"/>
              </a:rPr>
              <a:t>Stationarity and Non-stationarity</a:t>
            </a:r>
            <a:endParaRPr lang="en-GB" sz="3200" u="none" kern="900" dirty="0" smtClean="0">
              <a:latin typeface="Arial" pitchFamily="34" charset="0"/>
            </a:endParaRPr>
          </a:p>
          <a:p>
            <a:pPr algn="ctr" eaLnBrk="0" hangingPunct="0">
              <a:buFont typeface="Wingdings" pitchFamily="2" charset="2"/>
              <a:buNone/>
            </a:pPr>
            <a:r>
              <a:rPr lang="en-GB" sz="1000" u="none" dirty="0" smtClean="0">
                <a:solidFill>
                  <a:srgbClr val="333333"/>
                </a:solidFill>
                <a:latin typeface="+mj-lt"/>
              </a:rPr>
              <a:t/>
            </a:r>
            <a:br>
              <a:rPr lang="en-GB" sz="1000" u="none" dirty="0" smtClean="0">
                <a:solidFill>
                  <a:srgbClr val="333333"/>
                </a:solidFill>
                <a:latin typeface="+mj-lt"/>
              </a:rPr>
            </a:br>
            <a:r>
              <a:rPr lang="en-GB" sz="2400" u="none" dirty="0" smtClean="0">
                <a:solidFill>
                  <a:srgbClr val="333333"/>
                </a:solidFill>
                <a:latin typeface="+mj-lt"/>
              </a:rPr>
              <a:t>Alberto </a:t>
            </a:r>
            <a:r>
              <a:rPr lang="en-GB" sz="2400" u="none" dirty="0" err="1" smtClean="0">
                <a:solidFill>
                  <a:srgbClr val="333333"/>
                </a:solidFill>
                <a:latin typeface="+mj-lt"/>
              </a:rPr>
              <a:t>Montanari</a:t>
            </a:r>
            <a:endParaRPr lang="en-GB" sz="2400" u="none" dirty="0" smtClean="0">
              <a:solidFill>
                <a:srgbClr val="333333"/>
              </a:solidFill>
              <a:latin typeface="+mj-lt"/>
            </a:endParaRPr>
          </a:p>
          <a:p>
            <a:pPr algn="ctr" eaLnBrk="0" hangingPunct="0">
              <a:buFont typeface="Wingdings" pitchFamily="2" charset="2"/>
              <a:buNone/>
            </a:pPr>
            <a:r>
              <a:rPr lang="en-GB" sz="1400" u="none" dirty="0" smtClean="0">
                <a:solidFill>
                  <a:srgbClr val="333333"/>
                </a:solidFill>
                <a:latin typeface="+mj-lt"/>
              </a:rPr>
              <a:t>Department DICAM</a:t>
            </a:r>
          </a:p>
          <a:p>
            <a:pPr algn="ctr" eaLnBrk="0" hangingPunct="0">
              <a:buFont typeface="Wingdings" pitchFamily="2" charset="2"/>
              <a:buNone/>
            </a:pPr>
            <a:r>
              <a:rPr lang="en-GB" sz="1400" u="none" dirty="0" smtClean="0">
                <a:solidFill>
                  <a:srgbClr val="333333"/>
                </a:solidFill>
                <a:latin typeface="+mj-lt"/>
              </a:rPr>
              <a:t>Alma Mater </a:t>
            </a:r>
            <a:r>
              <a:rPr lang="en-GB" sz="1400" u="none" dirty="0" err="1" smtClean="0">
                <a:solidFill>
                  <a:srgbClr val="333333"/>
                </a:solidFill>
                <a:latin typeface="+mj-lt"/>
              </a:rPr>
              <a:t>Studiorum</a:t>
            </a:r>
            <a:r>
              <a:rPr lang="en-GB" sz="1400" u="none" dirty="0" smtClean="0">
                <a:solidFill>
                  <a:srgbClr val="333333"/>
                </a:solidFill>
                <a:latin typeface="+mj-lt"/>
              </a:rPr>
              <a:t> – University of Bologna</a:t>
            </a:r>
          </a:p>
          <a:p>
            <a:pPr algn="ctr" eaLnBrk="0" hangingPunct="0">
              <a:buFont typeface="Wingdings" pitchFamily="2" charset="2"/>
              <a:buNone/>
            </a:pPr>
            <a:r>
              <a:rPr lang="en-GB" sz="1400" u="none" dirty="0" smtClean="0">
                <a:solidFill>
                  <a:srgbClr val="333333"/>
                </a:solidFill>
                <a:latin typeface="+mj-lt"/>
              </a:rPr>
              <a:t>alberto.montanari@unibo.it</a:t>
            </a:r>
            <a:endParaRPr lang="en-GB" sz="1400" u="none" dirty="0">
              <a:solidFill>
                <a:srgbClr val="333333"/>
              </a:solidFill>
              <a:latin typeface="+mj-lt"/>
            </a:endParaRPr>
          </a:p>
        </p:txBody>
      </p:sp>
      <p:sp>
        <p:nvSpPr>
          <p:cNvPr id="4" name="Rettangolo 3"/>
          <p:cNvSpPr/>
          <p:nvPr/>
        </p:nvSpPr>
        <p:spPr>
          <a:xfrm>
            <a:off x="71406" y="5500702"/>
            <a:ext cx="9001156" cy="646331"/>
          </a:xfrm>
          <a:prstGeom prst="rect">
            <a:avLst/>
          </a:prstGeom>
        </p:spPr>
        <p:txBody>
          <a:bodyPr wrap="square">
            <a:spAutoFit/>
          </a:bodyPr>
          <a:lstStyle/>
          <a:p>
            <a:pPr algn="ctr" eaLnBrk="0" hangingPunct="0">
              <a:buFont typeface="Wingdings" pitchFamily="2" charset="2"/>
              <a:buNone/>
            </a:pPr>
            <a:r>
              <a:rPr lang="en-GB" sz="1200" u="none" dirty="0" smtClean="0">
                <a:solidFill>
                  <a:srgbClr val="333333"/>
                </a:solidFill>
              </a:rPr>
              <a:t>Two references:</a:t>
            </a:r>
          </a:p>
          <a:p>
            <a:pPr algn="ctr" eaLnBrk="0" hangingPunct="0">
              <a:buFont typeface="Wingdings" pitchFamily="2" charset="2"/>
              <a:buNone/>
            </a:pPr>
            <a:r>
              <a:rPr lang="en-GB" sz="1200" u="none" dirty="0" smtClean="0">
                <a:solidFill>
                  <a:srgbClr val="333333"/>
                </a:solidFill>
              </a:rPr>
              <a:t>Montanari, A: </a:t>
            </a:r>
            <a:r>
              <a:rPr lang="en-GB" sz="1200" i="1" u="none" dirty="0" smtClean="0">
                <a:solidFill>
                  <a:srgbClr val="333333"/>
                </a:solidFill>
              </a:rPr>
              <a:t>Hydrology of the Po River: Looking for Changing Patterns in River Discharge</a:t>
            </a:r>
            <a:r>
              <a:rPr lang="en-GB" sz="1200" u="none" dirty="0" smtClean="0">
                <a:solidFill>
                  <a:srgbClr val="333333"/>
                </a:solidFill>
              </a:rPr>
              <a:t>, HESS 2012</a:t>
            </a:r>
          </a:p>
          <a:p>
            <a:pPr algn="ctr" eaLnBrk="0" hangingPunct="0">
              <a:buFont typeface="Wingdings" pitchFamily="2" charset="2"/>
              <a:buNone/>
            </a:pPr>
            <a:r>
              <a:rPr lang="en-GB" sz="1200" u="none" dirty="0" err="1" smtClean="0">
                <a:solidFill>
                  <a:srgbClr val="333333"/>
                </a:solidFill>
              </a:rPr>
              <a:t>Montanari</a:t>
            </a:r>
            <a:r>
              <a:rPr lang="en-GB" sz="1200" u="none" dirty="0" smtClean="0">
                <a:solidFill>
                  <a:srgbClr val="333333"/>
                </a:solidFill>
              </a:rPr>
              <a:t>, A. and Koutsoyiannis, D.: </a:t>
            </a:r>
            <a:r>
              <a:rPr lang="en-GB" sz="1200" i="1" u="none" dirty="0" smtClean="0">
                <a:solidFill>
                  <a:srgbClr val="333333"/>
                </a:solidFill>
              </a:rPr>
              <a:t>A Blueprint for Process-Based </a:t>
            </a:r>
            <a:r>
              <a:rPr lang="en-GB" sz="1200" i="1" u="none" dirty="0" err="1" smtClean="0">
                <a:solidFill>
                  <a:srgbClr val="333333"/>
                </a:solidFill>
              </a:rPr>
              <a:t>Modeling</a:t>
            </a:r>
            <a:r>
              <a:rPr lang="en-GB" sz="1200" i="1" u="none" dirty="0" smtClean="0">
                <a:solidFill>
                  <a:srgbClr val="333333"/>
                </a:solidFill>
              </a:rPr>
              <a:t> of Uncertain Hydrological Systems</a:t>
            </a:r>
            <a:r>
              <a:rPr lang="en-GB" sz="1200" u="none" dirty="0" smtClean="0">
                <a:solidFill>
                  <a:srgbClr val="333333"/>
                </a:solidFill>
              </a:rPr>
              <a:t>, WRR 2012</a:t>
            </a:r>
            <a:endParaRPr lang="it-IT" sz="1200"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ext Box 7"/>
          <p:cNvSpPr txBox="1">
            <a:spLocks noChangeArrowheads="1"/>
          </p:cNvSpPr>
          <p:nvPr/>
        </p:nvSpPr>
        <p:spPr bwMode="auto">
          <a:xfrm>
            <a:off x="0" y="1214422"/>
            <a:ext cx="9144000" cy="461665"/>
          </a:xfrm>
          <a:prstGeom prst="rect">
            <a:avLst/>
          </a:prstGeom>
          <a:noFill/>
          <a:ln w="9525">
            <a:noFill/>
            <a:miter lim="800000"/>
            <a:headEnd/>
            <a:tailEnd/>
          </a:ln>
        </p:spPr>
        <p:txBody>
          <a:bodyPr>
            <a:spAutoFit/>
          </a:bodyPr>
          <a:lstStyle/>
          <a:p>
            <a:pPr algn="ctr">
              <a:spcBef>
                <a:spcPct val="50000"/>
              </a:spcBef>
            </a:pPr>
            <a:r>
              <a:rPr lang="en-GB" sz="2400" b="1" u="none" kern="900" dirty="0" smtClean="0">
                <a:ln w="12700">
                  <a:solidFill>
                    <a:schemeClr val="tx2">
                      <a:satMod val="155000"/>
                    </a:schemeClr>
                  </a:solidFill>
                  <a:prstDash val="solid"/>
                </a:ln>
                <a:latin typeface="Arial" pitchFamily="34" charset="0"/>
              </a:rPr>
              <a:t>Some first conclusions</a:t>
            </a:r>
            <a:r>
              <a:rPr lang="en-GB" sz="2400" b="1" u="none" kern="900" dirty="0" smtClean="0">
                <a:ln w="12700">
                  <a:solidFill>
                    <a:schemeClr val="tx2">
                      <a:satMod val="155000"/>
                    </a:schemeClr>
                  </a:solidFill>
                  <a:prstDash val="solid"/>
                </a:ln>
                <a:latin typeface="Arial" pitchFamily="34" charset="0"/>
              </a:rPr>
              <a:t>.....(2)</a:t>
            </a:r>
            <a:endParaRPr lang="en-GB" sz="2400" u="none" dirty="0">
              <a:latin typeface="+mj-lt"/>
            </a:endParaRPr>
          </a:p>
        </p:txBody>
      </p:sp>
      <p:sp>
        <p:nvSpPr>
          <p:cNvPr id="9" name="CasellaDiTesto 8"/>
          <p:cNvSpPr txBox="1"/>
          <p:nvPr/>
        </p:nvSpPr>
        <p:spPr>
          <a:xfrm>
            <a:off x="500034" y="2526282"/>
            <a:ext cx="8358246" cy="2831544"/>
          </a:xfrm>
          <a:prstGeom prst="rect">
            <a:avLst/>
          </a:prstGeom>
          <a:noFill/>
        </p:spPr>
        <p:txBody>
          <a:bodyPr wrap="square" rtlCol="0" anchor="ctr" anchorCtr="0">
            <a:spAutoFit/>
          </a:bodyPr>
          <a:lstStyle/>
          <a:p>
            <a:pPr>
              <a:spcBef>
                <a:spcPts val="600"/>
              </a:spcBef>
            </a:pPr>
            <a:r>
              <a:rPr lang="en-US" sz="1400" u="none" dirty="0" smtClean="0"/>
              <a:t>Hydrological change is a very important issue today. Understanding change, its causes and effects, as well as adaptation strategies, is the challenge for the future.</a:t>
            </a:r>
            <a:endParaRPr lang="en-GB" sz="1400" u="none" dirty="0" smtClean="0"/>
          </a:p>
          <a:p>
            <a:pPr>
              <a:spcBef>
                <a:spcPts val="600"/>
              </a:spcBef>
            </a:pPr>
            <a:endParaRPr lang="en-GB" sz="1400" u="none" dirty="0" smtClean="0"/>
          </a:p>
          <a:p>
            <a:pPr>
              <a:spcBef>
                <a:spcPts val="600"/>
              </a:spcBef>
            </a:pPr>
            <a:r>
              <a:rPr lang="en-GB" sz="1400" u="none" dirty="0" smtClean="0"/>
              <a:t>Nature is for sure changing. There is no reason why it should be unchanging. The history of Nature provides plenty of examples of dramatic changes occurred in the past.</a:t>
            </a:r>
            <a:br>
              <a:rPr lang="en-GB" sz="1400" u="none" dirty="0" smtClean="0"/>
            </a:br>
            <a:r>
              <a:rPr lang="en-GB" sz="1400" u="none" dirty="0" smtClean="0"/>
              <a:t/>
            </a:r>
            <a:br>
              <a:rPr lang="en-GB" sz="1400" u="none" dirty="0" smtClean="0"/>
            </a:br>
            <a:r>
              <a:rPr lang="en-GB" sz="1400" u="none" dirty="0" smtClean="0"/>
              <a:t>Changes may occur for human impact and natural causes (remember: solar activity is the main driver and there is no reason for it not to change). Before embracing the deterministic or stochastic view, we should ask ourselves whether or not changes can occur randomly. This is a very important point.</a:t>
            </a:r>
            <a:r>
              <a:rPr lang="en-US" sz="1400" u="none" dirty="0" smtClean="0"/>
              <a:t/>
            </a:r>
            <a:br>
              <a:rPr lang="en-US" sz="1400" u="none" dirty="0" smtClean="0"/>
            </a:br>
            <a:r>
              <a:rPr lang="en-US" sz="1400" u="none" dirty="0" smtClean="0"/>
              <a:t/>
            </a:r>
            <a:br>
              <a:rPr lang="en-US" sz="1400" u="none" dirty="0" smtClean="0"/>
            </a:br>
            <a:r>
              <a:rPr lang="en-US" sz="1400" u="none" dirty="0" smtClean="0"/>
              <a:t>Changes can have positive effects. The history of humans is a continuous attempt to change Nature to create a more comfortable natural environment.</a:t>
            </a:r>
            <a:endParaRPr lang="en-GB" sz="1400" u="none" dirty="0" smtClean="0"/>
          </a:p>
        </p:txBody>
      </p:sp>
      <p:sp>
        <p:nvSpPr>
          <p:cNvPr id="4" name="CasellaDiTesto 3"/>
          <p:cNvSpPr txBox="1"/>
          <p:nvPr/>
        </p:nvSpPr>
        <p:spPr>
          <a:xfrm>
            <a:off x="428596" y="1643050"/>
            <a:ext cx="8215370" cy="338554"/>
          </a:xfrm>
          <a:prstGeom prst="rect">
            <a:avLst/>
          </a:prstGeom>
          <a:noFill/>
        </p:spPr>
        <p:txBody>
          <a:bodyPr wrap="square" rtlCol="0" anchor="ctr" anchorCtr="0">
            <a:spAutoFit/>
          </a:bodyPr>
          <a:lstStyle/>
          <a:p>
            <a:pPr algn="ctr"/>
            <a:r>
              <a:rPr lang="en-US" sz="1600" b="1" u="none" dirty="0" smtClean="0"/>
              <a:t>On hydrological change and changing Nature</a:t>
            </a:r>
            <a:endParaRPr lang="en-GB" sz="1600" b="1" u="none"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ext Box 7"/>
          <p:cNvSpPr txBox="1">
            <a:spLocks noChangeArrowheads="1"/>
          </p:cNvSpPr>
          <p:nvPr/>
        </p:nvSpPr>
        <p:spPr bwMode="auto">
          <a:xfrm>
            <a:off x="0" y="1214422"/>
            <a:ext cx="9144000" cy="461665"/>
          </a:xfrm>
          <a:prstGeom prst="rect">
            <a:avLst/>
          </a:prstGeom>
          <a:noFill/>
          <a:ln w="9525">
            <a:noFill/>
            <a:miter lim="800000"/>
            <a:headEnd/>
            <a:tailEnd/>
          </a:ln>
        </p:spPr>
        <p:txBody>
          <a:bodyPr>
            <a:spAutoFit/>
          </a:bodyPr>
          <a:lstStyle/>
          <a:p>
            <a:pPr algn="ctr">
              <a:spcBef>
                <a:spcPct val="50000"/>
              </a:spcBef>
            </a:pPr>
            <a:r>
              <a:rPr lang="en-GB" sz="2400" b="1" u="none" kern="900" dirty="0" smtClean="0">
                <a:ln w="12700">
                  <a:solidFill>
                    <a:schemeClr val="tx2">
                      <a:satMod val="155000"/>
                    </a:schemeClr>
                  </a:solidFill>
                  <a:prstDash val="solid"/>
                </a:ln>
                <a:latin typeface="Arial" pitchFamily="34" charset="0"/>
              </a:rPr>
              <a:t>Some first conclusions</a:t>
            </a:r>
            <a:r>
              <a:rPr lang="en-GB" sz="2400" b="1" u="none" kern="900" dirty="0" smtClean="0">
                <a:ln w="12700">
                  <a:solidFill>
                    <a:schemeClr val="tx2">
                      <a:satMod val="155000"/>
                    </a:schemeClr>
                  </a:solidFill>
                  <a:prstDash val="solid"/>
                </a:ln>
                <a:latin typeface="Arial" pitchFamily="34" charset="0"/>
              </a:rPr>
              <a:t>.....(3)</a:t>
            </a:r>
            <a:endParaRPr lang="en-GB" sz="2400" u="none" dirty="0">
              <a:latin typeface="+mj-lt"/>
            </a:endParaRPr>
          </a:p>
        </p:txBody>
      </p:sp>
      <p:sp>
        <p:nvSpPr>
          <p:cNvPr id="9" name="CasellaDiTesto 8"/>
          <p:cNvSpPr txBox="1"/>
          <p:nvPr/>
        </p:nvSpPr>
        <p:spPr>
          <a:xfrm>
            <a:off x="285720" y="1864420"/>
            <a:ext cx="8715436" cy="4493538"/>
          </a:xfrm>
          <a:prstGeom prst="rect">
            <a:avLst/>
          </a:prstGeom>
          <a:noFill/>
        </p:spPr>
        <p:txBody>
          <a:bodyPr wrap="square" rtlCol="0" anchor="ctr" anchorCtr="0">
            <a:spAutoFit/>
          </a:bodyPr>
          <a:lstStyle/>
          <a:p>
            <a:pPr>
              <a:spcBef>
                <a:spcPts val="600"/>
              </a:spcBef>
            </a:pPr>
            <a:r>
              <a:rPr lang="en-GB" sz="1400" u="none" dirty="0" smtClean="0"/>
              <a:t>Some examples of changing natural processes:</a:t>
            </a:r>
          </a:p>
          <a:p>
            <a:pPr marL="342900" indent="-342900">
              <a:spcBef>
                <a:spcPts val="600"/>
              </a:spcBef>
              <a:buAutoNum type="arabicParenR"/>
            </a:pPr>
            <a:r>
              <a:rPr lang="en-GB" sz="1400" u="none" dirty="0" smtClean="0"/>
              <a:t>Glaciations (very far in time)</a:t>
            </a:r>
          </a:p>
          <a:p>
            <a:pPr marL="342900" indent="-342900">
              <a:spcBef>
                <a:spcPts val="600"/>
              </a:spcBef>
              <a:buAutoNum type="arabicParenR"/>
            </a:pPr>
            <a:r>
              <a:rPr lang="en-GB" sz="1400" u="none" dirty="0" smtClean="0"/>
              <a:t>Medieval warm period  (see </a:t>
            </a:r>
            <a:r>
              <a:rPr lang="en-GB" sz="1400" u="none" dirty="0" smtClean="0">
                <a:hlinkClick r:id="rId3"/>
              </a:rPr>
              <a:t>http://en.wikipedia.org/wiki/Medieval_Warm_Period</a:t>
            </a:r>
            <a:r>
              <a:rPr lang="en-GB" sz="1400" u="none" dirty="0" smtClean="0"/>
              <a:t>)</a:t>
            </a:r>
          </a:p>
          <a:p>
            <a:pPr marL="342900" indent="-342900">
              <a:spcBef>
                <a:spcPts val="600"/>
              </a:spcBef>
            </a:pPr>
            <a:endParaRPr lang="en-GB" sz="1400" u="none" dirty="0" smtClean="0"/>
          </a:p>
          <a:p>
            <a:pPr marL="342900" indent="-342900">
              <a:spcBef>
                <a:spcPts val="600"/>
              </a:spcBef>
            </a:pPr>
            <a:r>
              <a:rPr lang="en-GB" sz="1400" u="none" dirty="0" smtClean="0"/>
              <a:t>	Example 1 from </a:t>
            </a:r>
            <a:r>
              <a:rPr lang="en-GB" sz="1400" u="none" dirty="0" smtClean="0">
                <a:hlinkClick r:id="rId4"/>
              </a:rPr>
              <a:t>http://it.wikipedia.org/wiki/Matterhorn</a:t>
            </a:r>
            <a:r>
              <a:rPr lang="en-GB" sz="1400" u="none" dirty="0" smtClean="0"/>
              <a:t> (in Italian): “The Italian name </a:t>
            </a:r>
            <a:r>
              <a:rPr lang="en-GB" sz="1400" u="none" dirty="0" err="1" smtClean="0"/>
              <a:t>Cervino</a:t>
            </a:r>
            <a:r>
              <a:rPr lang="en-GB" sz="1400" u="none" dirty="0" smtClean="0"/>
              <a:t> derives from the French "</a:t>
            </a:r>
            <a:r>
              <a:rPr lang="en-GB" sz="1400" u="none" dirty="0" err="1" smtClean="0"/>
              <a:t>Cervin</a:t>
            </a:r>
            <a:r>
              <a:rPr lang="en-GB" sz="1400" u="none" dirty="0" smtClean="0"/>
              <a:t>", which in turn derives from the Latin "Mons Silvanus", that is, woody mountain. Indeed, in the past centuries the climate over the region was warmer and favoured the growth of  woods up to high altitudes. The warmer climate allowed people to cross alpine passes during most of the year. Such climatic "</a:t>
            </a:r>
            <a:r>
              <a:rPr lang="en-GB" sz="1400" u="none" dirty="0" err="1" smtClean="0"/>
              <a:t>Optimus</a:t>
            </a:r>
            <a:r>
              <a:rPr lang="en-GB" sz="1400" u="none" dirty="0" smtClean="0"/>
              <a:t>" was the reason of the importance of the </a:t>
            </a:r>
            <a:r>
              <a:rPr lang="en-GB" sz="1400" u="none" dirty="0" err="1" smtClean="0"/>
              <a:t>Aosta</a:t>
            </a:r>
            <a:r>
              <a:rPr lang="en-GB" sz="1400" u="none" dirty="0" smtClean="0"/>
              <a:t> Valley during Roman times and favoured the foundation of Augusta </a:t>
            </a:r>
            <a:r>
              <a:rPr lang="en-GB" sz="1400" u="none" dirty="0" err="1" smtClean="0"/>
              <a:t>Prætoria</a:t>
            </a:r>
            <a:r>
              <a:rPr lang="en-GB" sz="1400" u="none" dirty="0" smtClean="0"/>
              <a:t> </a:t>
            </a:r>
            <a:r>
              <a:rPr lang="en-GB" sz="1400" u="none" dirty="0" err="1" smtClean="0"/>
              <a:t>Salassorum</a:t>
            </a:r>
            <a:r>
              <a:rPr lang="en-GB" sz="1400" u="none" dirty="0" smtClean="0"/>
              <a:t>, the contemporary city of </a:t>
            </a:r>
            <a:r>
              <a:rPr lang="en-GB" sz="1400" u="none" dirty="0" err="1" smtClean="0"/>
              <a:t>Aosta</a:t>
            </a:r>
            <a:r>
              <a:rPr lang="en-GB" sz="1400" u="none" dirty="0" smtClean="0"/>
              <a:t>. </a:t>
            </a:r>
            <a:br>
              <a:rPr lang="en-GB" sz="1400" u="none" dirty="0" smtClean="0"/>
            </a:br>
            <a:r>
              <a:rPr lang="en-GB" sz="1400" u="none" dirty="0" smtClean="0"/>
              <a:t/>
            </a:r>
            <a:br>
              <a:rPr lang="en-GB" sz="1400" u="none" dirty="0" smtClean="0"/>
            </a:br>
            <a:r>
              <a:rPr lang="en-GB" sz="1400" u="none" dirty="0" smtClean="0"/>
              <a:t>Example 2 from </a:t>
            </a:r>
            <a:r>
              <a:rPr lang="en-GB" sz="1400" u="none" dirty="0" smtClean="0">
                <a:hlinkClick r:id="rId5"/>
              </a:rPr>
              <a:t>http://it.wikipedia.org/wiki/Leggenda_della_valle_perduta</a:t>
            </a:r>
            <a:r>
              <a:rPr lang="en-GB" sz="1400" u="none" dirty="0" smtClean="0"/>
              <a:t> (in Italian): “</a:t>
            </a:r>
            <a:r>
              <a:rPr lang="en-GB" sz="1400" u="none" dirty="0" err="1" smtClean="0"/>
              <a:t>Walser</a:t>
            </a:r>
            <a:r>
              <a:rPr lang="en-GB" sz="1400" u="none" dirty="0" smtClean="0"/>
              <a:t> people migrated beyond Monte Rosa during the 13th century, during the climatic optimum. The subsequent Little Ice Age prevented the alpine passes to be crossed and therefore the contacts with the original lands were lost. Therefore, the myth of a “lost valley” and a “lost city”, submerged by ice, was originated: the city of </a:t>
            </a:r>
            <a:r>
              <a:rPr lang="en-GB" sz="1400" u="none" dirty="0" err="1" smtClean="0"/>
              <a:t>Felik</a:t>
            </a:r>
            <a:r>
              <a:rPr lang="en-GB" sz="1400" u="none" dirty="0" smtClean="0"/>
              <a:t>, which is still witnessed by the </a:t>
            </a:r>
            <a:r>
              <a:rPr lang="en-GB" sz="1400" u="none" dirty="0" err="1" smtClean="0"/>
              <a:t>toponyms</a:t>
            </a:r>
            <a:r>
              <a:rPr lang="en-GB" sz="1400" u="none" dirty="0" smtClean="0"/>
              <a:t> of the </a:t>
            </a:r>
            <a:r>
              <a:rPr lang="en-GB" sz="1400" u="none" dirty="0" err="1" smtClean="0"/>
              <a:t>Felik</a:t>
            </a:r>
            <a:r>
              <a:rPr lang="en-GB" sz="1400" u="none" dirty="0" smtClean="0"/>
              <a:t> Glacier and the </a:t>
            </a:r>
            <a:r>
              <a:rPr lang="en-GB" sz="1400" u="none" dirty="0" err="1" smtClean="0"/>
              <a:t>Felik</a:t>
            </a:r>
            <a:r>
              <a:rPr lang="en-GB" sz="1400" u="none" dirty="0" smtClean="0"/>
              <a:t> Peak”.</a:t>
            </a:r>
            <a:br>
              <a:rPr lang="en-GB" sz="1400" u="none" dirty="0" smtClean="0"/>
            </a:br>
            <a:r>
              <a:rPr lang="en-GB" sz="1400" u="none" dirty="0" smtClean="0"/>
              <a:t/>
            </a:r>
            <a:br>
              <a:rPr lang="en-GB" sz="1400" u="none" dirty="0" smtClean="0"/>
            </a:br>
            <a:r>
              <a:rPr lang="en-GB" sz="1400" u="none" dirty="0" smtClean="0"/>
              <a:t>Note: from the climatic optimum to the Little Ice Age only 200 years passed. The change was very rapid! The current retreat of glaciers is likely to be occurring at slower pace than the previous advancement.</a:t>
            </a:r>
          </a:p>
        </p:txBody>
      </p:sp>
      <p:sp>
        <p:nvSpPr>
          <p:cNvPr id="4" name="CasellaDiTesto 3"/>
          <p:cNvSpPr txBox="1"/>
          <p:nvPr/>
        </p:nvSpPr>
        <p:spPr>
          <a:xfrm>
            <a:off x="428596" y="1590248"/>
            <a:ext cx="8215370" cy="338554"/>
          </a:xfrm>
          <a:prstGeom prst="rect">
            <a:avLst/>
          </a:prstGeom>
          <a:noFill/>
        </p:spPr>
        <p:txBody>
          <a:bodyPr wrap="square" rtlCol="0" anchor="ctr" anchorCtr="0">
            <a:spAutoFit/>
          </a:bodyPr>
          <a:lstStyle/>
          <a:p>
            <a:pPr algn="ctr"/>
            <a:r>
              <a:rPr lang="en-US" sz="1600" b="1" u="none" dirty="0" smtClean="0"/>
              <a:t>On hydrological change and changing Nature</a:t>
            </a:r>
            <a:endParaRPr lang="en-GB" sz="1600" b="1" u="none"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ext Box 7"/>
          <p:cNvSpPr txBox="1">
            <a:spLocks noChangeArrowheads="1"/>
          </p:cNvSpPr>
          <p:nvPr/>
        </p:nvSpPr>
        <p:spPr bwMode="auto">
          <a:xfrm>
            <a:off x="0" y="1214422"/>
            <a:ext cx="9144000" cy="461665"/>
          </a:xfrm>
          <a:prstGeom prst="rect">
            <a:avLst/>
          </a:prstGeom>
          <a:noFill/>
          <a:ln w="9525">
            <a:noFill/>
            <a:miter lim="800000"/>
            <a:headEnd/>
            <a:tailEnd/>
          </a:ln>
        </p:spPr>
        <p:txBody>
          <a:bodyPr>
            <a:spAutoFit/>
          </a:bodyPr>
          <a:lstStyle/>
          <a:p>
            <a:pPr algn="ctr">
              <a:spcBef>
                <a:spcPct val="50000"/>
              </a:spcBef>
            </a:pPr>
            <a:r>
              <a:rPr lang="en-GB" sz="2400" b="1" u="none" kern="900" dirty="0" smtClean="0">
                <a:ln w="12700">
                  <a:solidFill>
                    <a:schemeClr val="tx2">
                      <a:satMod val="155000"/>
                    </a:schemeClr>
                  </a:solidFill>
                  <a:prstDash val="solid"/>
                </a:ln>
                <a:latin typeface="Arial" pitchFamily="34" charset="0"/>
              </a:rPr>
              <a:t>How can we detect change of statistics along time?</a:t>
            </a:r>
            <a:endParaRPr lang="en-GB" sz="2400" u="none" dirty="0">
              <a:latin typeface="+mj-lt"/>
            </a:endParaRPr>
          </a:p>
        </p:txBody>
      </p:sp>
      <p:sp>
        <p:nvSpPr>
          <p:cNvPr id="9" name="CasellaDiTesto 8"/>
          <p:cNvSpPr txBox="1"/>
          <p:nvPr/>
        </p:nvSpPr>
        <p:spPr>
          <a:xfrm>
            <a:off x="285720" y="1643050"/>
            <a:ext cx="8715436" cy="5032147"/>
          </a:xfrm>
          <a:prstGeom prst="rect">
            <a:avLst/>
          </a:prstGeom>
          <a:noFill/>
        </p:spPr>
        <p:txBody>
          <a:bodyPr wrap="square" rtlCol="0" anchor="ctr" anchorCtr="0">
            <a:spAutoFit/>
          </a:bodyPr>
          <a:lstStyle/>
          <a:p>
            <a:pPr>
              <a:spcBef>
                <a:spcPts val="600"/>
              </a:spcBef>
            </a:pPr>
            <a:r>
              <a:rPr lang="en-GB" sz="1400" u="none" dirty="0" smtClean="0"/>
              <a:t>This is the key question – Remember: change must be deterministically explained.</a:t>
            </a:r>
            <a:br>
              <a:rPr lang="en-GB" sz="1400" u="none" dirty="0" smtClean="0"/>
            </a:br>
            <a:r>
              <a:rPr lang="en-GB" sz="1400" u="none" dirty="0" smtClean="0"/>
              <a:t/>
            </a:r>
            <a:br>
              <a:rPr lang="en-GB" sz="1400" u="none" dirty="0" smtClean="0"/>
            </a:br>
            <a:r>
              <a:rPr lang="en-GB" sz="1400" u="none" dirty="0" smtClean="0"/>
              <a:t>It is necessary to study the progress of statistics along time. This type of analysis, which is apparently easy, has been rarely done systematically (usually researchers focus on single series) for the following reasons:</a:t>
            </a:r>
          </a:p>
          <a:p>
            <a:pPr>
              <a:spcBef>
                <a:spcPts val="600"/>
              </a:spcBef>
            </a:pPr>
            <a:endParaRPr lang="en-GB" sz="1400" u="none" dirty="0" smtClean="0"/>
          </a:p>
          <a:p>
            <a:pPr marL="342900" indent="-342900">
              <a:spcBef>
                <a:spcPts val="600"/>
              </a:spcBef>
              <a:buFont typeface="+mj-lt"/>
              <a:buAutoNum type="arabicPeriod"/>
            </a:pPr>
            <a:r>
              <a:rPr lang="en-GB" sz="1400" u="none" dirty="0" smtClean="0"/>
              <a:t>Availability of computing means was limited till 20 years ago.</a:t>
            </a:r>
          </a:p>
          <a:p>
            <a:pPr marL="342900" indent="-342900">
              <a:spcBef>
                <a:spcPts val="600"/>
              </a:spcBef>
              <a:buFont typeface="+mj-lt"/>
              <a:buAutoNum type="arabicPeriod"/>
            </a:pPr>
            <a:r>
              <a:rPr lang="en-GB" sz="1400" u="none" dirty="0" smtClean="0"/>
              <a:t>Data are scarce (but the situation is significantly improving).</a:t>
            </a:r>
          </a:p>
          <a:p>
            <a:pPr marL="342900" indent="-342900">
              <a:spcBef>
                <a:spcPts val="600"/>
              </a:spcBef>
              <a:buFont typeface="+mj-lt"/>
              <a:buAutoNum type="arabicPeriod"/>
            </a:pPr>
            <a:r>
              <a:rPr lang="en-GB" sz="1400" u="none" dirty="0" smtClean="0"/>
              <a:t>Data are usually not shared – Difficult to implement a comprehensive analysis – People general limit the focus to case studies, which are hardly meaningful.</a:t>
            </a:r>
          </a:p>
          <a:p>
            <a:pPr marL="342900" indent="-342900">
              <a:spcBef>
                <a:spcPts val="600"/>
              </a:spcBef>
              <a:buFont typeface="+mj-lt"/>
              <a:buAutoNum type="arabicPeriod"/>
            </a:pPr>
            <a:r>
              <a:rPr lang="en-GB" sz="1400" u="none" dirty="0" smtClean="0"/>
              <a:t>Data are uncertain – Need to put many data together.</a:t>
            </a:r>
          </a:p>
          <a:p>
            <a:pPr marL="342900" indent="-342900">
              <a:spcBef>
                <a:spcPts val="600"/>
              </a:spcBef>
              <a:buFont typeface="+mj-lt"/>
              <a:buAutoNum type="arabicPeriod"/>
            </a:pPr>
            <a:r>
              <a:rPr lang="en-GB" sz="1400" u="none" dirty="0" smtClean="0"/>
              <a:t>It is problematic to estimate spatially averaged variables, like rainfall and temperature. Local changes can be cancelled out.</a:t>
            </a:r>
          </a:p>
          <a:p>
            <a:pPr marL="342900" indent="-342900">
              <a:spcBef>
                <a:spcPts val="600"/>
              </a:spcBef>
              <a:buFont typeface="+mj-lt"/>
              <a:buAutoNum type="arabicPeriod"/>
            </a:pPr>
            <a:r>
              <a:rPr lang="en-GB" sz="1400" u="none" dirty="0" smtClean="0"/>
              <a:t>There are no codified statistical tests to detect non-</a:t>
            </a:r>
            <a:r>
              <a:rPr lang="en-GB" sz="1400" u="none" dirty="0" err="1" smtClean="0"/>
              <a:t>stationarity</a:t>
            </a:r>
            <a:r>
              <a:rPr lang="en-GB" sz="1400" u="none" dirty="0" smtClean="0"/>
              <a:t> – Need of a close interaction with statisticians.</a:t>
            </a:r>
          </a:p>
          <a:p>
            <a:pPr marL="342900" indent="-342900">
              <a:spcBef>
                <a:spcPts val="600"/>
              </a:spcBef>
              <a:buFont typeface="+mj-lt"/>
              <a:buAutoNum type="arabicPeriod"/>
            </a:pPr>
            <a:r>
              <a:rPr lang="en-GB" sz="1400" u="none" dirty="0" smtClean="0"/>
              <a:t>Natural variables can be affected by local cycles. This fact is well proved but surprisingly it is often ignored (for political reasons).</a:t>
            </a:r>
          </a:p>
          <a:p>
            <a:pPr marL="342900" indent="-342900">
              <a:spcBef>
                <a:spcPts val="600"/>
              </a:spcBef>
            </a:pPr>
            <a:endParaRPr lang="en-GB" sz="1400" u="none" dirty="0" smtClean="0"/>
          </a:p>
          <a:p>
            <a:pPr marL="342900" indent="-342900">
              <a:spcBef>
                <a:spcPts val="600"/>
              </a:spcBef>
            </a:pPr>
            <a:r>
              <a:rPr lang="en-GB" sz="1400" u="none" dirty="0" smtClean="0">
                <a:solidFill>
                  <a:srgbClr val="FF0000"/>
                </a:solidFill>
              </a:rPr>
              <a:t>There is still much to say on the detection of statistical tendencies! We need new tools!</a:t>
            </a:r>
          </a:p>
          <a:p>
            <a:pPr>
              <a:spcBef>
                <a:spcPts val="600"/>
              </a:spcBef>
            </a:pPr>
            <a:endParaRPr lang="en-GB" sz="1400" u="none" dirty="0" smtClean="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ext Box 7"/>
          <p:cNvSpPr txBox="1">
            <a:spLocks noChangeArrowheads="1"/>
          </p:cNvSpPr>
          <p:nvPr/>
        </p:nvSpPr>
        <p:spPr bwMode="auto">
          <a:xfrm>
            <a:off x="0" y="1214422"/>
            <a:ext cx="9144000" cy="830997"/>
          </a:xfrm>
          <a:prstGeom prst="rect">
            <a:avLst/>
          </a:prstGeom>
          <a:noFill/>
          <a:ln w="9525">
            <a:noFill/>
            <a:miter lim="800000"/>
            <a:headEnd/>
            <a:tailEnd/>
          </a:ln>
        </p:spPr>
        <p:txBody>
          <a:bodyPr>
            <a:spAutoFit/>
          </a:bodyPr>
          <a:lstStyle/>
          <a:p>
            <a:pPr algn="ctr">
              <a:spcBef>
                <a:spcPct val="50000"/>
              </a:spcBef>
            </a:pPr>
            <a:r>
              <a:rPr lang="en-GB" sz="2400" b="1" u="none" kern="900" dirty="0" smtClean="0">
                <a:ln w="12700">
                  <a:solidFill>
                    <a:schemeClr val="tx2">
                      <a:satMod val="155000"/>
                    </a:schemeClr>
                  </a:solidFill>
                  <a:prstDash val="solid"/>
                </a:ln>
                <a:latin typeface="Arial" pitchFamily="34" charset="0"/>
              </a:rPr>
              <a:t>How can we detect change of statistics along time?</a:t>
            </a:r>
            <a:r>
              <a:rPr lang="en-GB" sz="2400" b="1" u="none" kern="900" dirty="0">
                <a:ln w="12700">
                  <a:solidFill>
                    <a:schemeClr val="tx2">
                      <a:satMod val="155000"/>
                    </a:schemeClr>
                  </a:solidFill>
                  <a:prstDash val="solid"/>
                </a:ln>
                <a:latin typeface="+mj-lt"/>
              </a:rPr>
              <a:t/>
            </a:r>
            <a:br>
              <a:rPr lang="en-GB" sz="2400" b="1" u="none" kern="900" dirty="0">
                <a:ln w="12700">
                  <a:solidFill>
                    <a:schemeClr val="tx2">
                      <a:satMod val="155000"/>
                    </a:schemeClr>
                  </a:solidFill>
                  <a:prstDash val="solid"/>
                </a:ln>
                <a:latin typeface="+mj-lt"/>
              </a:rPr>
            </a:br>
            <a:r>
              <a:rPr lang="en-GB" sz="2400" b="1" u="none" kern="900" dirty="0" smtClean="0">
                <a:ln w="12700">
                  <a:solidFill>
                    <a:schemeClr val="tx2">
                      <a:satMod val="155000"/>
                    </a:schemeClr>
                  </a:solidFill>
                  <a:prstDash val="solid"/>
                </a:ln>
                <a:latin typeface="+mj-lt"/>
              </a:rPr>
              <a:t>Some hints for discussion</a:t>
            </a:r>
            <a:endParaRPr lang="en-GB" sz="2400" b="1" u="none" kern="900" dirty="0" smtClean="0">
              <a:ln w="12700">
                <a:solidFill>
                  <a:schemeClr val="tx2">
                    <a:satMod val="155000"/>
                  </a:schemeClr>
                </a:solidFill>
                <a:prstDash val="solid"/>
              </a:ln>
              <a:latin typeface="Arial" pitchFamily="34" charset="0"/>
            </a:endParaRPr>
          </a:p>
        </p:txBody>
      </p:sp>
      <p:sp>
        <p:nvSpPr>
          <p:cNvPr id="9" name="CasellaDiTesto 8"/>
          <p:cNvSpPr txBox="1"/>
          <p:nvPr/>
        </p:nvSpPr>
        <p:spPr>
          <a:xfrm>
            <a:off x="285720" y="2583460"/>
            <a:ext cx="8715436" cy="2631490"/>
          </a:xfrm>
          <a:prstGeom prst="rect">
            <a:avLst/>
          </a:prstGeom>
          <a:noFill/>
        </p:spPr>
        <p:txBody>
          <a:bodyPr wrap="square" rtlCol="0" anchor="ctr" anchorCtr="0">
            <a:spAutoFit/>
          </a:bodyPr>
          <a:lstStyle/>
          <a:p>
            <a:pPr marL="342900" indent="-342900">
              <a:spcBef>
                <a:spcPts val="600"/>
              </a:spcBef>
              <a:buFont typeface="+mj-lt"/>
              <a:buAutoNum type="arabicPeriod"/>
            </a:pPr>
            <a:r>
              <a:rPr lang="en-GB" sz="1400" u="none" dirty="0" smtClean="0"/>
              <a:t>Refer to large areas – Do not limit the attention to single case studies or single countries. Look for collaborations.</a:t>
            </a:r>
          </a:p>
          <a:p>
            <a:pPr marL="342900" indent="-342900">
              <a:spcBef>
                <a:spcPts val="600"/>
              </a:spcBef>
              <a:buFont typeface="+mj-lt"/>
              <a:buAutoNum type="arabicPeriod"/>
            </a:pPr>
            <a:r>
              <a:rPr lang="en-GB" sz="1400" u="none" dirty="0" smtClean="0"/>
              <a:t>Do not focus on river discharge only. Climatic variables are our drivers. It is a problem to obtain spatially averaged information. Focus on the estimation of spatially averaged values.</a:t>
            </a:r>
          </a:p>
          <a:p>
            <a:pPr marL="342900" indent="-342900">
              <a:spcBef>
                <a:spcPts val="600"/>
              </a:spcBef>
              <a:buFont typeface="+mj-lt"/>
              <a:buAutoNum type="arabicPeriod"/>
            </a:pPr>
            <a:r>
              <a:rPr lang="en-GB" sz="1400" u="none" dirty="0" smtClean="0"/>
              <a:t>Do not limit the attention to extremes. We need to analyse all data!</a:t>
            </a:r>
          </a:p>
          <a:p>
            <a:pPr marL="342900" indent="-342900">
              <a:spcBef>
                <a:spcPts val="600"/>
              </a:spcBef>
              <a:buFont typeface="+mj-lt"/>
              <a:buAutoNum type="arabicPeriod"/>
            </a:pPr>
            <a:r>
              <a:rPr lang="en-GB" sz="1400" u="none" dirty="0" smtClean="0"/>
              <a:t>Do consider uncertainty. It is not a limitation, but rather an intrinsic behaviour.</a:t>
            </a:r>
          </a:p>
          <a:p>
            <a:pPr marL="342900" indent="-342900">
              <a:spcBef>
                <a:spcPts val="600"/>
              </a:spcBef>
              <a:buFont typeface="+mj-lt"/>
              <a:buAutoNum type="arabicPeriod"/>
            </a:pPr>
            <a:r>
              <a:rPr lang="en-GB" sz="1400" u="none" dirty="0" smtClean="0"/>
              <a:t>Do consider graphical techniques. A graphical representation is potentially able to tell us (and others) a lot of information.</a:t>
            </a:r>
          </a:p>
          <a:p>
            <a:pPr marL="342900" indent="-342900">
              <a:spcBef>
                <a:spcPts val="600"/>
              </a:spcBef>
              <a:buFont typeface="+mj-lt"/>
              <a:buAutoNum type="arabicPeriod"/>
            </a:pPr>
            <a:r>
              <a:rPr lang="en-GB" sz="1400" u="none" dirty="0" smtClean="0"/>
              <a:t>Do consider the possible occurrence of local cycles (the Little Ice Age?). They are as important as permanent changes.</a:t>
            </a: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asellaDiTesto 2"/>
          <p:cNvSpPr txBox="1"/>
          <p:nvPr/>
        </p:nvSpPr>
        <p:spPr>
          <a:xfrm>
            <a:off x="214282" y="2161752"/>
            <a:ext cx="8215370" cy="338554"/>
          </a:xfrm>
          <a:prstGeom prst="rect">
            <a:avLst/>
          </a:prstGeom>
          <a:noFill/>
        </p:spPr>
        <p:txBody>
          <a:bodyPr wrap="square" rtlCol="0" anchor="ctr" anchorCtr="0">
            <a:spAutoFit/>
          </a:bodyPr>
          <a:lstStyle/>
          <a:p>
            <a:r>
              <a:rPr lang="en-GB" sz="1600" u="none" dirty="0" smtClean="0"/>
              <a:t>The Po River is the longest water course that is entirely included in Italy</a:t>
            </a:r>
            <a:endParaRPr lang="en-GB" sz="1600" u="none" dirty="0"/>
          </a:p>
        </p:txBody>
      </p:sp>
      <p:pic>
        <p:nvPicPr>
          <p:cNvPr id="24579" name="Picture 3"/>
          <p:cNvPicPr>
            <a:picLocks noChangeAspect="1" noChangeArrowheads="1"/>
          </p:cNvPicPr>
          <p:nvPr/>
        </p:nvPicPr>
        <p:blipFill>
          <a:blip r:embed="rId3" cstate="print"/>
          <a:srcRect/>
          <a:stretch>
            <a:fillRect/>
          </a:stretch>
        </p:blipFill>
        <p:spPr bwMode="auto">
          <a:xfrm>
            <a:off x="321439" y="2704312"/>
            <a:ext cx="3750495" cy="2857520"/>
          </a:xfrm>
          <a:prstGeom prst="rect">
            <a:avLst/>
          </a:prstGeom>
          <a:noFill/>
        </p:spPr>
      </p:pic>
      <p:sp>
        <p:nvSpPr>
          <p:cNvPr id="6" name="CasellaDiTesto 5"/>
          <p:cNvSpPr txBox="1"/>
          <p:nvPr/>
        </p:nvSpPr>
        <p:spPr>
          <a:xfrm>
            <a:off x="4143372" y="3204378"/>
            <a:ext cx="5000628" cy="1785104"/>
          </a:xfrm>
          <a:prstGeom prst="rect">
            <a:avLst/>
          </a:prstGeom>
          <a:noFill/>
        </p:spPr>
        <p:txBody>
          <a:bodyPr wrap="square" rtlCol="0" anchor="ctr" anchorCtr="0">
            <a:spAutoFit/>
          </a:bodyPr>
          <a:lstStyle/>
          <a:p>
            <a:pPr marL="85725" indent="-85725">
              <a:spcBef>
                <a:spcPts val="1200"/>
              </a:spcBef>
              <a:buFont typeface="Arial" pitchFamily="34" charset="0"/>
              <a:buChar char="•"/>
            </a:pPr>
            <a:r>
              <a:rPr lang="en-GB" sz="1400" u="none" dirty="0" smtClean="0"/>
              <a:t>Main stream length: 652 km</a:t>
            </a:r>
          </a:p>
          <a:p>
            <a:pPr marL="85725" indent="-85725">
              <a:spcBef>
                <a:spcPts val="1200"/>
              </a:spcBef>
              <a:buFont typeface="Arial" pitchFamily="34" charset="0"/>
              <a:buChar char="•"/>
            </a:pPr>
            <a:r>
              <a:rPr lang="en-GB" sz="1400" u="none" dirty="0" smtClean="0"/>
              <a:t>Length of the natural stream network: about 7000 km</a:t>
            </a:r>
          </a:p>
          <a:p>
            <a:pPr marL="85725" indent="-85725">
              <a:spcBef>
                <a:spcPts val="1200"/>
              </a:spcBef>
              <a:buFont typeface="Arial" pitchFamily="34" charset="0"/>
              <a:buChar char="•"/>
            </a:pPr>
            <a:r>
              <a:rPr lang="en-GB" sz="1400" u="none" dirty="0" smtClean="0"/>
              <a:t>Basin area: 71.000 km</a:t>
            </a:r>
            <a:r>
              <a:rPr lang="en-GB" sz="1400" u="none" baseline="30000" dirty="0" smtClean="0"/>
              <a:t>2</a:t>
            </a:r>
            <a:endParaRPr lang="en-GB" sz="1400" u="none" dirty="0" smtClean="0"/>
          </a:p>
          <a:p>
            <a:pPr marL="85725" indent="-85725">
              <a:spcBef>
                <a:spcPts val="1200"/>
              </a:spcBef>
              <a:buFont typeface="Arial" pitchFamily="34" charset="0"/>
              <a:buChar char="•"/>
            </a:pPr>
            <a:r>
              <a:rPr lang="en-GB" sz="1400" u="none" dirty="0" smtClean="0"/>
              <a:t>Main tributaries: 141 (with min length of 20 km)</a:t>
            </a:r>
          </a:p>
          <a:p>
            <a:pPr marL="85725" indent="-85725">
              <a:spcBef>
                <a:spcPts val="1200"/>
              </a:spcBef>
              <a:buFont typeface="Arial" pitchFamily="34" charset="0"/>
              <a:buChar char="•"/>
            </a:pPr>
            <a:r>
              <a:rPr lang="en-GB" sz="1400" u="none" dirty="0" smtClean="0"/>
              <a:t>450 lakes – Regulation volume is about 1.3 km</a:t>
            </a:r>
            <a:r>
              <a:rPr lang="en-GB" sz="1400" u="none" baseline="30000" dirty="0" smtClean="0"/>
              <a:t>3</a:t>
            </a:r>
            <a:endParaRPr lang="en-GB" sz="1400" u="none" dirty="0" smtClean="0"/>
          </a:p>
        </p:txBody>
      </p:sp>
      <p:sp>
        <p:nvSpPr>
          <p:cNvPr id="8" name="CasellaDiTesto 7"/>
          <p:cNvSpPr txBox="1"/>
          <p:nvPr/>
        </p:nvSpPr>
        <p:spPr>
          <a:xfrm>
            <a:off x="4143372" y="3205542"/>
            <a:ext cx="5000628" cy="1785104"/>
          </a:xfrm>
          <a:prstGeom prst="rect">
            <a:avLst/>
          </a:prstGeom>
          <a:noFill/>
        </p:spPr>
        <p:txBody>
          <a:bodyPr wrap="square" rtlCol="0" anchor="ctr" anchorCtr="0">
            <a:spAutoFit/>
          </a:bodyPr>
          <a:lstStyle/>
          <a:p>
            <a:pPr marL="85725" indent="-85725">
              <a:spcBef>
                <a:spcPts val="1200"/>
              </a:spcBef>
              <a:buFont typeface="Arial" pitchFamily="34" charset="0"/>
              <a:buChar char="•"/>
            </a:pPr>
            <a:r>
              <a:rPr lang="en-GB" sz="1400" u="none" dirty="0" smtClean="0"/>
              <a:t>Precipitation volume: about 78 km</a:t>
            </a:r>
            <a:r>
              <a:rPr lang="en-GB" sz="1400" u="none" baseline="30000" dirty="0" smtClean="0"/>
              <a:t>3</a:t>
            </a:r>
            <a:endParaRPr lang="en-GB" sz="1400" u="none" dirty="0" smtClean="0"/>
          </a:p>
          <a:p>
            <a:pPr marL="85725" indent="-85725">
              <a:spcBef>
                <a:spcPts val="1200"/>
              </a:spcBef>
              <a:buFont typeface="Arial" pitchFamily="34" charset="0"/>
              <a:buChar char="•"/>
            </a:pPr>
            <a:r>
              <a:rPr lang="en-GB" sz="1400" u="none" dirty="0" smtClean="0"/>
              <a:t>Discharge volume at the sea: 60% of precipitation</a:t>
            </a:r>
          </a:p>
          <a:p>
            <a:pPr marL="85725" indent="-85725">
              <a:spcBef>
                <a:spcPts val="1200"/>
              </a:spcBef>
              <a:buFont typeface="Arial" pitchFamily="34" charset="0"/>
              <a:buChar char="•"/>
            </a:pPr>
            <a:r>
              <a:rPr lang="en-GB" sz="1400" u="none" dirty="0" smtClean="0"/>
              <a:t>Max river flow at the closure: about10.300 m</a:t>
            </a:r>
            <a:r>
              <a:rPr lang="en-GB" sz="1400" u="none" baseline="30000" dirty="0" smtClean="0"/>
              <a:t>3</a:t>
            </a:r>
            <a:r>
              <a:rPr lang="en-GB" sz="1400" u="none" dirty="0" smtClean="0"/>
              <a:t>/s</a:t>
            </a:r>
          </a:p>
          <a:p>
            <a:pPr marL="85725" indent="-85725">
              <a:spcBef>
                <a:spcPts val="1200"/>
              </a:spcBef>
              <a:buFont typeface="Arial" pitchFamily="34" charset="0"/>
              <a:buChar char="•"/>
            </a:pPr>
            <a:r>
              <a:rPr lang="en-GB" sz="1400" u="none" dirty="0" smtClean="0"/>
              <a:t>Average river flow at the closure: about 1470 m</a:t>
            </a:r>
            <a:r>
              <a:rPr lang="en-GB" sz="1400" u="none" baseline="30000" dirty="0" smtClean="0"/>
              <a:t>3</a:t>
            </a:r>
            <a:r>
              <a:rPr lang="en-GB" sz="1400" u="none" dirty="0" smtClean="0"/>
              <a:t>/s</a:t>
            </a:r>
          </a:p>
          <a:p>
            <a:pPr marL="85725" indent="-85725">
              <a:spcBef>
                <a:spcPts val="1200"/>
              </a:spcBef>
              <a:buFont typeface="Arial" pitchFamily="34" charset="0"/>
              <a:buChar char="•"/>
            </a:pPr>
            <a:endParaRPr lang="en-GB" sz="1400" u="none" dirty="0" smtClean="0"/>
          </a:p>
        </p:txBody>
      </p:sp>
      <p:sp>
        <p:nvSpPr>
          <p:cNvPr id="9" name="CasellaDiTesto 8"/>
          <p:cNvSpPr txBox="1"/>
          <p:nvPr/>
        </p:nvSpPr>
        <p:spPr>
          <a:xfrm>
            <a:off x="266670" y="5572140"/>
            <a:ext cx="3857652" cy="276999"/>
          </a:xfrm>
          <a:prstGeom prst="rect">
            <a:avLst/>
          </a:prstGeom>
          <a:noFill/>
        </p:spPr>
        <p:txBody>
          <a:bodyPr wrap="square" rtlCol="0" anchor="ctr" anchorCtr="0">
            <a:spAutoFit/>
          </a:bodyPr>
          <a:lstStyle/>
          <a:p>
            <a:pPr algn="ctr"/>
            <a:r>
              <a:rPr lang="en-GB" sz="1200" u="none" smtClean="0"/>
              <a:t>The Po River Basin. Source: Wikipedia</a:t>
            </a:r>
            <a:endParaRPr lang="en-GB" sz="1200" u="none"/>
          </a:p>
        </p:txBody>
      </p:sp>
      <p:sp>
        <p:nvSpPr>
          <p:cNvPr id="10" name="Text Box 7"/>
          <p:cNvSpPr txBox="1">
            <a:spLocks noChangeArrowheads="1"/>
          </p:cNvSpPr>
          <p:nvPr/>
        </p:nvSpPr>
        <p:spPr bwMode="auto">
          <a:xfrm>
            <a:off x="0" y="1285860"/>
            <a:ext cx="9144000" cy="461665"/>
          </a:xfrm>
          <a:prstGeom prst="rect">
            <a:avLst/>
          </a:prstGeom>
          <a:noFill/>
          <a:ln w="9525">
            <a:noFill/>
            <a:miter lim="800000"/>
            <a:headEnd/>
            <a:tailEnd/>
          </a:ln>
        </p:spPr>
        <p:txBody>
          <a:bodyPr>
            <a:spAutoFit/>
          </a:bodyPr>
          <a:lstStyle/>
          <a:p>
            <a:pPr algn="ctr">
              <a:spcBef>
                <a:spcPct val="50000"/>
              </a:spcBef>
            </a:pPr>
            <a:r>
              <a:rPr lang="en-GB" sz="2400" b="1" u="none" kern="900" dirty="0" smtClean="0">
                <a:ln w="12700">
                  <a:solidFill>
                    <a:schemeClr val="tx2">
                      <a:satMod val="155000"/>
                    </a:schemeClr>
                  </a:solidFill>
                  <a:prstDash val="solid"/>
                </a:ln>
                <a:latin typeface="Arial" pitchFamily="34" charset="0"/>
              </a:rPr>
              <a:t>The Po River example</a:t>
            </a:r>
            <a:endParaRPr lang="en-GB" sz="2400" u="none" dirty="0">
              <a:latin typeface="+mj-lt"/>
            </a:endParaRPr>
          </a:p>
        </p:txBody>
      </p:sp>
      <p:sp>
        <p:nvSpPr>
          <p:cNvPr id="12" name="CasellaDiTesto 11"/>
          <p:cNvSpPr txBox="1"/>
          <p:nvPr/>
        </p:nvSpPr>
        <p:spPr>
          <a:xfrm>
            <a:off x="428596" y="1643050"/>
            <a:ext cx="8215370" cy="276999"/>
          </a:xfrm>
          <a:prstGeom prst="rect">
            <a:avLst/>
          </a:prstGeom>
          <a:noFill/>
        </p:spPr>
        <p:txBody>
          <a:bodyPr wrap="square" rtlCol="0" anchor="ctr" anchorCtr="0">
            <a:spAutoFit/>
          </a:bodyPr>
          <a:lstStyle/>
          <a:p>
            <a:pPr algn="ctr"/>
            <a:r>
              <a:rPr lang="en-US" sz="1200" u="none" dirty="0" err="1" smtClean="0"/>
              <a:t>Montanari</a:t>
            </a:r>
            <a:r>
              <a:rPr lang="en-US" sz="1200" u="none" dirty="0" smtClean="0"/>
              <a:t>, A.: Hydrology of the Po River: Looking for Changing Patterns in River Discharge - HESSD</a:t>
            </a:r>
            <a:endParaRPr lang="en-GB" sz="1200" u="none"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xit" presetSubtype="0" fill="hold" grpId="0" nodeType="clickEffect">
                                  <p:stCondLst>
                                    <p:cond delay="0"/>
                                  </p:stCondLst>
                                  <p:childTnLst>
                                    <p:animEffect transition="out" filter="dissolve">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ext Box 7"/>
          <p:cNvSpPr txBox="1">
            <a:spLocks noChangeArrowheads="1"/>
          </p:cNvSpPr>
          <p:nvPr/>
        </p:nvSpPr>
        <p:spPr bwMode="auto">
          <a:xfrm>
            <a:off x="0" y="1285860"/>
            <a:ext cx="9144000" cy="461665"/>
          </a:xfrm>
          <a:prstGeom prst="rect">
            <a:avLst/>
          </a:prstGeom>
          <a:noFill/>
          <a:ln w="9525">
            <a:noFill/>
            <a:miter lim="800000"/>
            <a:headEnd/>
            <a:tailEnd/>
          </a:ln>
        </p:spPr>
        <p:txBody>
          <a:bodyPr>
            <a:spAutoFit/>
          </a:bodyPr>
          <a:lstStyle/>
          <a:p>
            <a:pPr algn="ctr">
              <a:spcBef>
                <a:spcPct val="50000"/>
              </a:spcBef>
            </a:pPr>
            <a:r>
              <a:rPr lang="en-GB" sz="2400" b="1" u="none" kern="900" smtClean="0">
                <a:ln w="12700">
                  <a:solidFill>
                    <a:schemeClr val="tx2">
                      <a:satMod val="155000"/>
                    </a:schemeClr>
                  </a:solidFill>
                  <a:prstDash val="solid"/>
                </a:ln>
                <a:latin typeface="Arial" pitchFamily="34" charset="0"/>
              </a:rPr>
              <a:t>Temporal variability of river flows</a:t>
            </a:r>
            <a:endParaRPr lang="en-GB" sz="2400" u="none">
              <a:latin typeface="+mj-lt"/>
            </a:endParaRPr>
          </a:p>
        </p:txBody>
      </p:sp>
      <p:sp>
        <p:nvSpPr>
          <p:cNvPr id="11" name="CasellaDiTesto 10"/>
          <p:cNvSpPr txBox="1"/>
          <p:nvPr/>
        </p:nvSpPr>
        <p:spPr>
          <a:xfrm>
            <a:off x="323528" y="1717735"/>
            <a:ext cx="8568952" cy="338554"/>
          </a:xfrm>
          <a:prstGeom prst="rect">
            <a:avLst/>
          </a:prstGeom>
          <a:noFill/>
        </p:spPr>
        <p:txBody>
          <a:bodyPr wrap="square" rtlCol="0" anchor="ctr" anchorCtr="0">
            <a:spAutoFit/>
          </a:bodyPr>
          <a:lstStyle/>
          <a:p>
            <a:pPr marL="85725" indent="-85725" algn="ctr">
              <a:spcBef>
                <a:spcPts val="600"/>
              </a:spcBef>
            </a:pPr>
            <a:r>
              <a:rPr lang="it-IT" sz="1600" b="1" u="none" dirty="0" err="1" smtClean="0"/>
              <a:t>Trends</a:t>
            </a:r>
            <a:r>
              <a:rPr lang="it-IT" sz="1600" b="1" u="none" dirty="0" smtClean="0"/>
              <a:t> in </a:t>
            </a:r>
            <a:r>
              <a:rPr lang="it-IT" sz="1600" b="1" u="none" dirty="0" err="1" smtClean="0"/>
              <a:t>annual</a:t>
            </a:r>
            <a:r>
              <a:rPr lang="it-IT" sz="1600" b="1" u="none" dirty="0" smtClean="0"/>
              <a:t> </a:t>
            </a:r>
            <a:r>
              <a:rPr lang="it-IT" sz="1600" b="1" u="none" dirty="0" err="1" smtClean="0"/>
              <a:t>maxima</a:t>
            </a:r>
            <a:r>
              <a:rPr lang="it-IT" sz="1600" b="1" u="none" dirty="0" smtClean="0"/>
              <a:t> and minima – </a:t>
            </a:r>
            <a:r>
              <a:rPr lang="it-IT" sz="1600" b="1" u="none" dirty="0" err="1" smtClean="0"/>
              <a:t>Pontelagoscuro</a:t>
            </a:r>
            <a:r>
              <a:rPr lang="it-IT" sz="1600" b="1" u="none" dirty="0" smtClean="0"/>
              <a:t> 1920-2009</a:t>
            </a:r>
          </a:p>
        </p:txBody>
      </p:sp>
      <p:sp>
        <p:nvSpPr>
          <p:cNvPr id="12" name="CasellaDiTesto 11"/>
          <p:cNvSpPr txBox="1"/>
          <p:nvPr/>
        </p:nvSpPr>
        <p:spPr>
          <a:xfrm>
            <a:off x="467544" y="6080959"/>
            <a:ext cx="8208912" cy="276999"/>
          </a:xfrm>
          <a:prstGeom prst="rect">
            <a:avLst/>
          </a:prstGeom>
          <a:noFill/>
        </p:spPr>
        <p:txBody>
          <a:bodyPr wrap="square" rtlCol="0" anchor="ctr" anchorCtr="0">
            <a:spAutoFit/>
          </a:bodyPr>
          <a:lstStyle/>
          <a:p>
            <a:pPr marL="85725" indent="-85725" algn="ctr">
              <a:spcBef>
                <a:spcPts val="600"/>
              </a:spcBef>
            </a:pPr>
            <a:r>
              <a:rPr lang="it-IT" sz="1200" u="none" dirty="0" err="1" smtClean="0"/>
              <a:t>Regression</a:t>
            </a:r>
            <a:r>
              <a:rPr lang="it-IT" sz="1200" u="none" dirty="0" smtClean="0"/>
              <a:t> </a:t>
            </a:r>
            <a:r>
              <a:rPr lang="it-IT" sz="1200" u="none" dirty="0" err="1" smtClean="0"/>
              <a:t>line</a:t>
            </a:r>
            <a:r>
              <a:rPr lang="it-IT" sz="1200" u="none" dirty="0" smtClean="0"/>
              <a:t> (</a:t>
            </a:r>
            <a:r>
              <a:rPr lang="it-IT" sz="1200" u="none" dirty="0" err="1" smtClean="0"/>
              <a:t>with</a:t>
            </a:r>
            <a:r>
              <a:rPr lang="it-IT" sz="1200" u="none" dirty="0" smtClean="0"/>
              <a:t> </a:t>
            </a:r>
            <a:r>
              <a:rPr lang="it-IT" sz="1200" u="none" dirty="0" smtClean="0">
                <a:solidFill>
                  <a:srgbClr val="0070C0"/>
                </a:solidFill>
              </a:rPr>
              <a:t>positive</a:t>
            </a:r>
            <a:r>
              <a:rPr lang="it-IT" sz="1200" u="none" dirty="0" smtClean="0"/>
              <a:t> or </a:t>
            </a:r>
            <a:r>
              <a:rPr lang="it-IT" sz="1200" u="none" dirty="0" smtClean="0">
                <a:solidFill>
                  <a:srgbClr val="FF3300"/>
                </a:solidFill>
              </a:rPr>
              <a:t>negative </a:t>
            </a:r>
            <a:r>
              <a:rPr lang="it-IT" sz="1200" u="none" dirty="0" err="1" smtClean="0"/>
              <a:t>slope</a:t>
            </a:r>
            <a:r>
              <a:rPr lang="it-IT" sz="1200" u="none" dirty="0" smtClean="0"/>
              <a:t>) </a:t>
            </a:r>
            <a:r>
              <a:rPr lang="it-IT" sz="1200" u="none" dirty="0" err="1" smtClean="0"/>
              <a:t>over</a:t>
            </a:r>
            <a:r>
              <a:rPr lang="it-IT" sz="1200" u="none" dirty="0" smtClean="0"/>
              <a:t> a 50-year wide </a:t>
            </a:r>
            <a:r>
              <a:rPr lang="it-IT" sz="1200" u="none" dirty="0" err="1" smtClean="0"/>
              <a:t>temporal</a:t>
            </a:r>
            <a:r>
              <a:rPr lang="it-IT" sz="1200" u="none" dirty="0" smtClean="0"/>
              <a:t> </a:t>
            </a:r>
            <a:r>
              <a:rPr lang="it-IT" sz="1200" u="none" dirty="0" err="1" smtClean="0"/>
              <a:t>window</a:t>
            </a:r>
            <a:r>
              <a:rPr lang="it-IT" sz="1200" u="none" dirty="0" smtClean="0"/>
              <a:t>, </a:t>
            </a:r>
            <a:r>
              <a:rPr lang="it-IT" sz="1200" u="none" dirty="0" err="1" smtClean="0"/>
              <a:t>starting</a:t>
            </a:r>
            <a:r>
              <a:rPr lang="it-IT" sz="1200" u="none" dirty="0" smtClean="0"/>
              <a:t> </a:t>
            </a:r>
            <a:r>
              <a:rPr lang="it-IT" sz="1200" u="none" dirty="0" err="1" smtClean="0"/>
              <a:t>from</a:t>
            </a:r>
            <a:r>
              <a:rPr lang="it-IT" sz="1200" u="none" dirty="0" smtClean="0"/>
              <a:t> 1920</a:t>
            </a:r>
          </a:p>
        </p:txBody>
      </p:sp>
      <p:pic>
        <p:nvPicPr>
          <p:cNvPr id="9" name="Immagine 8" descr="regression-maxima.gif"/>
          <p:cNvPicPr>
            <a:picLocks noChangeAspect="1"/>
          </p:cNvPicPr>
          <p:nvPr/>
        </p:nvPicPr>
        <p:blipFill>
          <a:blip r:embed="rId3" cstate="print"/>
          <a:stretch>
            <a:fillRect/>
          </a:stretch>
        </p:blipFill>
        <p:spPr>
          <a:xfrm>
            <a:off x="1404942" y="1995495"/>
            <a:ext cx="6381768" cy="4148149"/>
          </a:xfrm>
          <a:prstGeom prst="rect">
            <a:avLst/>
          </a:prstGeom>
        </p:spPr>
      </p:pic>
      <p:pic>
        <p:nvPicPr>
          <p:cNvPr id="19" name="Immagine 18" descr="regression-minima.gif"/>
          <p:cNvPicPr>
            <a:picLocks noChangeAspect="1"/>
          </p:cNvPicPr>
          <p:nvPr/>
        </p:nvPicPr>
        <p:blipFill>
          <a:blip r:embed="rId4" cstate="print"/>
          <a:stretch>
            <a:fillRect/>
          </a:stretch>
        </p:blipFill>
        <p:spPr>
          <a:xfrm>
            <a:off x="1527940" y="1995495"/>
            <a:ext cx="6096000" cy="3962400"/>
          </a:xfrm>
          <a:prstGeom prst="rect">
            <a:avLst/>
          </a:prstGeom>
        </p:spPr>
      </p:pic>
      <p:pic>
        <p:nvPicPr>
          <p:cNvPr id="21" name="Immagine 20" descr="regr-min-eng.jpg"/>
          <p:cNvPicPr>
            <a:picLocks noChangeAspect="1"/>
          </p:cNvPicPr>
          <p:nvPr/>
        </p:nvPicPr>
        <p:blipFill>
          <a:blip r:embed="rId5" cstate="print"/>
          <a:stretch>
            <a:fillRect/>
          </a:stretch>
        </p:blipFill>
        <p:spPr>
          <a:xfrm>
            <a:off x="1343048" y="2071678"/>
            <a:ext cx="6515100" cy="3346450"/>
          </a:xfrm>
          <a:prstGeom prst="rect">
            <a:avLst/>
          </a:prstGeom>
        </p:spPr>
      </p:pic>
      <p:pic>
        <p:nvPicPr>
          <p:cNvPr id="20" name="Immagine 19" descr="regr-max-eng.jpg"/>
          <p:cNvPicPr>
            <a:picLocks noChangeAspect="1"/>
          </p:cNvPicPr>
          <p:nvPr/>
        </p:nvPicPr>
        <p:blipFill>
          <a:blip r:embed="rId6" cstate="print"/>
          <a:stretch>
            <a:fillRect/>
          </a:stretch>
        </p:blipFill>
        <p:spPr>
          <a:xfrm>
            <a:off x="1357290" y="2143116"/>
            <a:ext cx="6515100" cy="334645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2000"/>
                                        <p:tgtEl>
                                          <p:spTgt spid="20"/>
                                        </p:tgtEl>
                                      </p:cBhvr>
                                    </p:animEffect>
                                  </p:childTnLst>
                                  <p:subTnLst>
                                    <p:set>
                                      <p:cBhvr override="childStyle">
                                        <p:cTn dur="1" fill="hold" display="0" masterRel="nextClick" afterEffect="1"/>
                                        <p:tgtEl>
                                          <p:spTgt spid="20"/>
                                        </p:tgtEl>
                                        <p:attrNameLst>
                                          <p:attrName>style.visibility</p:attrName>
                                        </p:attrNameLst>
                                      </p:cBhvr>
                                      <p:to>
                                        <p:strVal val="hidden"/>
                                      </p:to>
                                    </p:set>
                                  </p:sub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fade">
                                      <p:cBhvr>
                                        <p:cTn id="12" dur="2000"/>
                                        <p:tgtEl>
                                          <p:spTgt spid="21"/>
                                        </p:tgtEl>
                                      </p:cBhvr>
                                    </p:animEffect>
                                  </p:childTnLst>
                                  <p:subTnLst>
                                    <p:set>
                                      <p:cBhvr override="childStyle">
                                        <p:cTn dur="1" fill="hold" display="0" masterRel="nextClick" afterEffect="1"/>
                                        <p:tgtEl>
                                          <p:spTgt spid="21"/>
                                        </p:tgtEl>
                                        <p:attrNameLst>
                                          <p:attrName>style.visibility</p:attrName>
                                        </p:attrNameLst>
                                      </p:cBhvr>
                                      <p:to>
                                        <p:strVal val="hidden"/>
                                      </p:to>
                                    </p:set>
                                  </p:sub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fade">
                                      <p:cBhvr>
                                        <p:cTn id="17" dur="2000"/>
                                        <p:tgtEl>
                                          <p:spTgt spid="19"/>
                                        </p:tgtEl>
                                      </p:cBhvr>
                                    </p:animEffect>
                                  </p:childTnLst>
                                  <p:subTnLst>
                                    <p:set>
                                      <p:cBhvr override="childStyle">
                                        <p:cTn dur="1" fill="hold" display="0" masterRel="nextClick" afterEffect="1"/>
                                        <p:tgtEl>
                                          <p:spTgt spid="19"/>
                                        </p:tgtEl>
                                        <p:attrNameLst>
                                          <p:attrName>style.visibility</p:attrName>
                                        </p:attrNameLst>
                                      </p:cBhvr>
                                      <p:to>
                                        <p:strVal val="hidden"/>
                                      </p:to>
                                    </p:set>
                                  </p:subTnLst>
                                </p:cTn>
                              </p:par>
                              <p:par>
                                <p:cTn id="18" presetID="10" presetClass="entr" presetSubtype="0" fill="hold" grpId="0" nodeType="withEffect">
                                  <p:stCondLst>
                                    <p:cond delay="0"/>
                                  </p:stCondLst>
                                  <p:childTnLst>
                                    <p:set>
                                      <p:cBhvr>
                                        <p:cTn id="19" dur="1" fill="hold">
                                          <p:stCondLst>
                                            <p:cond delay="0"/>
                                          </p:stCondLst>
                                        </p:cTn>
                                        <p:tgtEl>
                                          <p:spTgt spid="12"/>
                                        </p:tgtEl>
                                        <p:attrNameLst>
                                          <p:attrName>style.visibility</p:attrName>
                                        </p:attrNameLst>
                                      </p:cBhvr>
                                      <p:to>
                                        <p:strVal val="visible"/>
                                      </p:to>
                                    </p:set>
                                    <p:animEffect transition="in" filter="fade">
                                      <p:cBhvr>
                                        <p:cTn id="20" dur="2000"/>
                                        <p:tgtEl>
                                          <p:spTgt spid="12"/>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fade">
                                      <p:cBhvr>
                                        <p:cTn id="25"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asellaDiTesto 6"/>
          <p:cNvSpPr txBox="1"/>
          <p:nvPr/>
        </p:nvSpPr>
        <p:spPr>
          <a:xfrm>
            <a:off x="5643570" y="2671417"/>
            <a:ext cx="3143272" cy="2400657"/>
          </a:xfrm>
          <a:prstGeom prst="rect">
            <a:avLst/>
          </a:prstGeom>
          <a:noFill/>
        </p:spPr>
        <p:txBody>
          <a:bodyPr wrap="square" rtlCol="0" anchor="ctr" anchorCtr="0">
            <a:spAutoFit/>
          </a:bodyPr>
          <a:lstStyle/>
          <a:p>
            <a:pPr marL="85725" indent="-85725">
              <a:spcBef>
                <a:spcPts val="600"/>
              </a:spcBef>
              <a:buFont typeface="Arial" pitchFamily="34" charset="0"/>
              <a:buChar char="•"/>
            </a:pPr>
            <a:r>
              <a:rPr lang="en-GB" sz="1400" u="none" dirty="0" smtClean="0"/>
              <a:t>3D visualisation of the complete Po River daily discharge series at </a:t>
            </a:r>
            <a:r>
              <a:rPr lang="en-GB" sz="1400" u="none" dirty="0" err="1" smtClean="0"/>
              <a:t>Pontelagoscuro</a:t>
            </a:r>
            <a:r>
              <a:rPr lang="en-GB" sz="1400" u="none" dirty="0" smtClean="0"/>
              <a:t> (1920-2009)</a:t>
            </a:r>
          </a:p>
          <a:p>
            <a:pPr marL="85725" indent="-85725">
              <a:spcBef>
                <a:spcPts val="600"/>
              </a:spcBef>
              <a:buFont typeface="Arial" pitchFamily="34" charset="0"/>
              <a:buChar char="•"/>
            </a:pPr>
            <a:r>
              <a:rPr lang="en-GB" sz="1400" u="none" dirty="0" smtClean="0"/>
              <a:t>It is necessary to apply a filter to facilitate readability</a:t>
            </a:r>
          </a:p>
          <a:p>
            <a:pPr marL="85725" indent="-85725">
              <a:spcBef>
                <a:spcPts val="600"/>
              </a:spcBef>
              <a:buFont typeface="Arial" pitchFamily="34" charset="0"/>
              <a:buChar char="•"/>
            </a:pPr>
            <a:r>
              <a:rPr lang="en-GB" sz="1400" u="none" dirty="0" smtClean="0"/>
              <a:t>Application of a moving average filter with width of 21 days along each year and 11 years along each day. A Gaussian filter is further applied with the same widths.</a:t>
            </a:r>
          </a:p>
        </p:txBody>
      </p:sp>
      <p:sp>
        <p:nvSpPr>
          <p:cNvPr id="6" name="Text Box 7"/>
          <p:cNvSpPr txBox="1">
            <a:spLocks noChangeArrowheads="1"/>
          </p:cNvSpPr>
          <p:nvPr/>
        </p:nvSpPr>
        <p:spPr bwMode="auto">
          <a:xfrm>
            <a:off x="0" y="1285860"/>
            <a:ext cx="9144000" cy="461665"/>
          </a:xfrm>
          <a:prstGeom prst="rect">
            <a:avLst/>
          </a:prstGeom>
          <a:noFill/>
          <a:ln w="9525">
            <a:noFill/>
            <a:miter lim="800000"/>
            <a:headEnd/>
            <a:tailEnd/>
          </a:ln>
        </p:spPr>
        <p:txBody>
          <a:bodyPr>
            <a:spAutoFit/>
          </a:bodyPr>
          <a:lstStyle/>
          <a:p>
            <a:pPr algn="ctr">
              <a:spcBef>
                <a:spcPct val="50000"/>
              </a:spcBef>
            </a:pPr>
            <a:r>
              <a:rPr lang="en-GB" sz="2400" b="1" u="none" kern="900" smtClean="0">
                <a:ln w="12700">
                  <a:solidFill>
                    <a:schemeClr val="tx2">
                      <a:satMod val="155000"/>
                    </a:schemeClr>
                  </a:solidFill>
                  <a:prstDash val="solid"/>
                </a:ln>
                <a:latin typeface="Arial" pitchFamily="34" charset="0"/>
              </a:rPr>
              <a:t>Temporal variability of river flows</a:t>
            </a:r>
            <a:endParaRPr lang="en-GB" sz="2400" u="none">
              <a:latin typeface="+mj-lt"/>
            </a:endParaRPr>
          </a:p>
        </p:txBody>
      </p:sp>
      <p:sp>
        <p:nvSpPr>
          <p:cNvPr id="9" name="CasellaDiTesto 8"/>
          <p:cNvSpPr txBox="1"/>
          <p:nvPr/>
        </p:nvSpPr>
        <p:spPr>
          <a:xfrm>
            <a:off x="1142976" y="1643050"/>
            <a:ext cx="6858048" cy="338554"/>
          </a:xfrm>
          <a:prstGeom prst="rect">
            <a:avLst/>
          </a:prstGeom>
          <a:noFill/>
        </p:spPr>
        <p:txBody>
          <a:bodyPr wrap="square" rtlCol="0" anchor="ctr" anchorCtr="0">
            <a:spAutoFit/>
          </a:bodyPr>
          <a:lstStyle/>
          <a:p>
            <a:pPr marL="85725" indent="-85725" algn="ctr">
              <a:spcBef>
                <a:spcPts val="600"/>
              </a:spcBef>
            </a:pPr>
            <a:r>
              <a:rPr lang="en-GB" sz="1600" b="1" u="none" dirty="0" smtClean="0"/>
              <a:t>Detailed analysis of the whole time series</a:t>
            </a:r>
          </a:p>
        </p:txBody>
      </p:sp>
      <p:pic>
        <p:nvPicPr>
          <p:cNvPr id="1026" name="Picture 2"/>
          <p:cNvPicPr>
            <a:picLocks noChangeAspect="1" noChangeArrowheads="1"/>
          </p:cNvPicPr>
          <p:nvPr/>
        </p:nvPicPr>
        <p:blipFill>
          <a:blip r:embed="rId3" cstate="print"/>
          <a:srcRect/>
          <a:stretch>
            <a:fillRect/>
          </a:stretch>
        </p:blipFill>
        <p:spPr bwMode="auto">
          <a:xfrm>
            <a:off x="928662" y="2000240"/>
            <a:ext cx="4243285" cy="4237045"/>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CasellaDiTesto 10"/>
          <p:cNvSpPr txBox="1"/>
          <p:nvPr/>
        </p:nvSpPr>
        <p:spPr>
          <a:xfrm>
            <a:off x="5857884" y="3023242"/>
            <a:ext cx="2428892" cy="1246495"/>
          </a:xfrm>
          <a:prstGeom prst="rect">
            <a:avLst/>
          </a:prstGeom>
          <a:noFill/>
          <a:ln w="15875">
            <a:solidFill>
              <a:schemeClr val="tx1"/>
            </a:solidFill>
          </a:ln>
          <a:effectLst>
            <a:outerShdw blurRad="50800" dist="38100" dir="2700000" algn="tl" rotWithShape="0">
              <a:prstClr val="black">
                <a:alpha val="40000"/>
              </a:prstClr>
            </a:outerShdw>
          </a:effectLst>
        </p:spPr>
        <p:txBody>
          <a:bodyPr wrap="square" rtlCol="0" anchor="ctr" anchorCtr="0">
            <a:spAutoFit/>
          </a:bodyPr>
          <a:lstStyle/>
          <a:p>
            <a:pPr marL="85725" indent="-85725" algn="ctr">
              <a:spcBef>
                <a:spcPts val="600"/>
              </a:spcBef>
            </a:pPr>
            <a:r>
              <a:rPr lang="en-GB" sz="1400" b="1" u="none" smtClean="0"/>
              <a:t>Detailed analysis if the whole time series</a:t>
            </a:r>
            <a:br>
              <a:rPr lang="en-GB" sz="1400" b="1" u="none" smtClean="0"/>
            </a:br>
            <a:r>
              <a:rPr lang="en-GB" sz="1400" b="1" u="none" smtClean="0"/>
              <a:t>3D visualisation</a:t>
            </a:r>
          </a:p>
          <a:p>
            <a:pPr marL="85725" indent="-85725" algn="ctr">
              <a:spcBef>
                <a:spcPts val="600"/>
              </a:spcBef>
            </a:pPr>
            <a:r>
              <a:rPr lang="en-GB" sz="1400" b="1" u="none" smtClean="0"/>
              <a:t>Moving average and Gaussian filter</a:t>
            </a:r>
          </a:p>
        </p:txBody>
      </p:sp>
      <p:sp>
        <p:nvSpPr>
          <p:cNvPr id="5" name="Text Box 7"/>
          <p:cNvSpPr txBox="1">
            <a:spLocks noChangeArrowheads="1"/>
          </p:cNvSpPr>
          <p:nvPr/>
        </p:nvSpPr>
        <p:spPr bwMode="auto">
          <a:xfrm>
            <a:off x="0" y="1285860"/>
            <a:ext cx="9144000" cy="461665"/>
          </a:xfrm>
          <a:prstGeom prst="rect">
            <a:avLst/>
          </a:prstGeom>
          <a:noFill/>
          <a:ln w="9525">
            <a:noFill/>
            <a:miter lim="800000"/>
            <a:headEnd/>
            <a:tailEnd/>
          </a:ln>
        </p:spPr>
        <p:txBody>
          <a:bodyPr>
            <a:spAutoFit/>
          </a:bodyPr>
          <a:lstStyle/>
          <a:p>
            <a:pPr algn="ctr">
              <a:spcBef>
                <a:spcPct val="50000"/>
              </a:spcBef>
            </a:pPr>
            <a:r>
              <a:rPr lang="en-GB" sz="2400" b="1" u="none" kern="900" smtClean="0">
                <a:ln w="12700">
                  <a:solidFill>
                    <a:schemeClr val="tx2">
                      <a:satMod val="155000"/>
                    </a:schemeClr>
                  </a:solidFill>
                  <a:prstDash val="solid"/>
                </a:ln>
                <a:latin typeface="Arial" pitchFamily="34" charset="0"/>
              </a:rPr>
              <a:t>Temporal variability of river flows</a:t>
            </a:r>
            <a:endParaRPr lang="en-GB" sz="2400" u="none">
              <a:latin typeface="+mj-lt"/>
            </a:endParaRPr>
          </a:p>
        </p:txBody>
      </p:sp>
      <p:pic>
        <p:nvPicPr>
          <p:cNvPr id="6" name="Immagine 5" descr="perspective-discharge.gif"/>
          <p:cNvPicPr>
            <a:picLocks noChangeAspect="1"/>
          </p:cNvPicPr>
          <p:nvPr/>
        </p:nvPicPr>
        <p:blipFill>
          <a:blip r:embed="rId3" cstate="print"/>
          <a:stretch>
            <a:fillRect/>
          </a:stretch>
        </p:blipFill>
        <p:spPr>
          <a:xfrm>
            <a:off x="857224" y="1714488"/>
            <a:ext cx="4643470" cy="4643470"/>
          </a:xfrm>
          <a:prstGeom prst="rect">
            <a:avLst/>
          </a:prstGeom>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1" name="Picture 28" descr="LOGO UNIBO"/>
          <p:cNvPicPr>
            <a:picLocks noChangeAspect="1" noChangeArrowheads="1"/>
          </p:cNvPicPr>
          <p:nvPr/>
        </p:nvPicPr>
        <p:blipFill>
          <a:blip r:embed="rId2" cstate="print"/>
          <a:srcRect/>
          <a:stretch>
            <a:fillRect/>
          </a:stretch>
        </p:blipFill>
        <p:spPr bwMode="auto">
          <a:xfrm>
            <a:off x="7271066" y="5072722"/>
            <a:ext cx="1765430" cy="1164590"/>
          </a:xfrm>
          <a:prstGeom prst="rect">
            <a:avLst/>
          </a:prstGeom>
          <a:noFill/>
          <a:ln w="9525">
            <a:noFill/>
            <a:miter lim="800000"/>
            <a:headEnd/>
            <a:tailEnd/>
          </a:ln>
        </p:spPr>
      </p:pic>
      <p:sp>
        <p:nvSpPr>
          <p:cNvPr id="7" name="Text Box 7"/>
          <p:cNvSpPr txBox="1">
            <a:spLocks noChangeArrowheads="1"/>
          </p:cNvSpPr>
          <p:nvPr/>
        </p:nvSpPr>
        <p:spPr bwMode="auto">
          <a:xfrm>
            <a:off x="0" y="1262706"/>
            <a:ext cx="9358346" cy="523220"/>
          </a:xfrm>
          <a:prstGeom prst="rect">
            <a:avLst/>
          </a:prstGeom>
          <a:noFill/>
          <a:ln w="9525">
            <a:noFill/>
            <a:miter lim="800000"/>
            <a:headEnd/>
            <a:tailEnd/>
          </a:ln>
        </p:spPr>
        <p:txBody>
          <a:bodyPr wrap="square">
            <a:spAutoFit/>
          </a:bodyPr>
          <a:lstStyle/>
          <a:p>
            <a:pPr algn="ctr">
              <a:spcBef>
                <a:spcPct val="50000"/>
              </a:spcBef>
            </a:pPr>
            <a:r>
              <a:rPr lang="en-GB" sz="2800" b="1" u="none" kern="900" dirty="0" smtClean="0">
                <a:ln w="12700">
                  <a:solidFill>
                    <a:schemeClr val="tx2">
                      <a:satMod val="155000"/>
                    </a:schemeClr>
                  </a:solidFill>
                  <a:prstDash val="solid"/>
                </a:ln>
                <a:latin typeface="Arial" pitchFamily="34" charset="0"/>
              </a:rPr>
              <a:t>Conclusions</a:t>
            </a:r>
            <a:endParaRPr lang="en-GB" sz="2800" u="none" dirty="0">
              <a:latin typeface="+mj-lt"/>
            </a:endParaRPr>
          </a:p>
        </p:txBody>
      </p:sp>
      <p:sp>
        <p:nvSpPr>
          <p:cNvPr id="8" name="CasellaDiTesto 7"/>
          <p:cNvSpPr txBox="1"/>
          <p:nvPr/>
        </p:nvSpPr>
        <p:spPr>
          <a:xfrm>
            <a:off x="357158" y="1854679"/>
            <a:ext cx="7786742" cy="3431709"/>
          </a:xfrm>
          <a:prstGeom prst="rect">
            <a:avLst/>
          </a:prstGeom>
          <a:noFill/>
        </p:spPr>
        <p:txBody>
          <a:bodyPr wrap="square" rtlCol="0" anchor="ctr" anchorCtr="0">
            <a:spAutoFit/>
          </a:bodyPr>
          <a:lstStyle/>
          <a:p>
            <a:pPr marL="85725" indent="-85725">
              <a:spcBef>
                <a:spcPts val="600"/>
              </a:spcBef>
              <a:buFont typeface="Arial" pitchFamily="34" charset="0"/>
              <a:buChar char="•"/>
            </a:pPr>
            <a:r>
              <a:rPr lang="en-GB" sz="1400" u="none" smtClean="0"/>
              <a:t>To assess and model hydrological change it is necessary to identify deterministic changes of the (statistics of the) involved variables.</a:t>
            </a:r>
          </a:p>
          <a:p>
            <a:pPr marL="85725" indent="-85725">
              <a:spcBef>
                <a:spcPts val="600"/>
              </a:spcBef>
              <a:buFont typeface="Arial" pitchFamily="34" charset="0"/>
              <a:buChar char="•"/>
            </a:pPr>
            <a:r>
              <a:rPr lang="en-GB" sz="1400" u="none" smtClean="0"/>
              <a:t>To this end, refined techniques must be used to analyse the data, by considering the whole information that is available.</a:t>
            </a:r>
          </a:p>
          <a:p>
            <a:pPr marL="85725" indent="-85725">
              <a:spcBef>
                <a:spcPts val="600"/>
              </a:spcBef>
              <a:buFont typeface="Arial" pitchFamily="34" charset="0"/>
              <a:buChar char="•"/>
            </a:pPr>
            <a:r>
              <a:rPr lang="en-GB" sz="1400" u="none" smtClean="0"/>
              <a:t>It is necessary to focus on extended data bases covering wide geographical regions. Let’s forget single case studies.</a:t>
            </a:r>
          </a:p>
          <a:p>
            <a:pPr marL="85725" indent="-85725">
              <a:spcBef>
                <a:spcPts val="600"/>
              </a:spcBef>
              <a:buFont typeface="Arial" pitchFamily="34" charset="0"/>
              <a:buChar char="•"/>
            </a:pPr>
            <a:r>
              <a:rPr lang="en-GB" sz="1400" u="none" smtClean="0"/>
              <a:t>It is necessary to focus on the spatially averaged values of climatic variables.</a:t>
            </a:r>
          </a:p>
          <a:p>
            <a:pPr marL="85725" indent="-85725">
              <a:spcBef>
                <a:spcPts val="600"/>
              </a:spcBef>
              <a:buFont typeface="Arial" pitchFamily="34" charset="0"/>
              <a:buChar char="•"/>
            </a:pPr>
            <a:r>
              <a:rPr lang="en-GB" sz="1400" u="none" smtClean="0"/>
              <a:t>Long term cycles are the real mistery. They are well known but not yet explained. They deserve particular attention.</a:t>
            </a:r>
          </a:p>
          <a:p>
            <a:pPr marL="85725" indent="-85725">
              <a:spcBef>
                <a:spcPts val="600"/>
              </a:spcBef>
              <a:buFont typeface="Arial" pitchFamily="34" charset="0"/>
              <a:buChar char="•"/>
            </a:pPr>
            <a:r>
              <a:rPr lang="en-GB" sz="1400" u="none" smtClean="0"/>
              <a:t>Let’s embrace the stochastic representation to better understand hydrology. Deterministic representations prevent getting a complete picture of the underlying processes.</a:t>
            </a:r>
          </a:p>
          <a:p>
            <a:pPr marL="85725" indent="-85725">
              <a:spcBef>
                <a:spcPts val="600"/>
              </a:spcBef>
              <a:buFont typeface="Arial" pitchFamily="34" charset="0"/>
              <a:buChar char="•"/>
            </a:pPr>
            <a:endParaRPr lang="en-GB" sz="1400" u="none" smtClean="0"/>
          </a:p>
          <a:p>
            <a:pPr marL="85725" indent="-85725">
              <a:spcBef>
                <a:spcPts val="600"/>
              </a:spcBef>
              <a:buFont typeface="Arial" pitchFamily="34" charset="0"/>
              <a:buChar char="•"/>
            </a:pPr>
            <a:r>
              <a:rPr lang="en-GB" sz="1400" u="none" smtClean="0"/>
              <a:t>Good luck!</a:t>
            </a: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cstate="print"/>
          <a:srcRect/>
          <a:stretch>
            <a:fillRect/>
          </a:stretch>
        </p:blipFill>
        <p:spPr bwMode="auto">
          <a:xfrm>
            <a:off x="0" y="1142984"/>
            <a:ext cx="9144000" cy="5286412"/>
          </a:xfrm>
          <a:prstGeom prst="rect">
            <a:avLst/>
          </a:prstGeom>
          <a:noFill/>
          <a:ln w="9525">
            <a:noFill/>
            <a:miter lim="800000"/>
            <a:headEnd/>
            <a:tailEnd/>
          </a:ln>
          <a:effectLst/>
        </p:spPr>
      </p:pic>
      <p:sp>
        <p:nvSpPr>
          <p:cNvPr id="7" name="Text Box 7"/>
          <p:cNvSpPr txBox="1">
            <a:spLocks noChangeArrowheads="1"/>
          </p:cNvSpPr>
          <p:nvPr/>
        </p:nvSpPr>
        <p:spPr bwMode="auto">
          <a:xfrm>
            <a:off x="0" y="3425611"/>
            <a:ext cx="9358346" cy="769441"/>
          </a:xfrm>
          <a:prstGeom prst="rect">
            <a:avLst/>
          </a:prstGeom>
          <a:noFill/>
          <a:ln w="9525">
            <a:noFill/>
            <a:miter lim="800000"/>
            <a:headEnd/>
            <a:tailEnd/>
          </a:ln>
        </p:spPr>
        <p:txBody>
          <a:bodyPr wrap="square">
            <a:spAutoFit/>
          </a:bodyPr>
          <a:lstStyle/>
          <a:p>
            <a:pPr algn="ctr">
              <a:spcBef>
                <a:spcPct val="50000"/>
              </a:spcBef>
            </a:pPr>
            <a:r>
              <a:rPr lang="it-IT" sz="4400" u="none" kern="900" dirty="0" err="1" smtClean="0">
                <a:ln w="18415" cmpd="sng">
                  <a:solidFill>
                    <a:srgbClr val="FFFFFF"/>
                  </a:solidFill>
                  <a:prstDash val="solid"/>
                </a:ln>
                <a:solidFill>
                  <a:srgbClr val="FFFFFF"/>
                </a:solidFill>
                <a:effectLst>
                  <a:outerShdw blurRad="63500" dir="3600000" algn="tl" rotWithShape="0">
                    <a:srgbClr val="000000">
                      <a:alpha val="70000"/>
                    </a:srgbClr>
                  </a:outerShdw>
                  <a:reflection blurRad="6350" stA="60000" endA="900" endPos="58000" dir="5400000" sy="-100000" algn="bl" rotWithShape="0"/>
                </a:effectLst>
                <a:latin typeface="Arial" pitchFamily="34" charset="0"/>
              </a:rPr>
              <a:t>Thank</a:t>
            </a:r>
            <a:r>
              <a:rPr lang="it-IT" sz="4400" u="none" kern="900" dirty="0" smtClean="0">
                <a:ln w="18415" cmpd="sng">
                  <a:solidFill>
                    <a:srgbClr val="FFFFFF"/>
                  </a:solidFill>
                  <a:prstDash val="solid"/>
                </a:ln>
                <a:solidFill>
                  <a:srgbClr val="FFFFFF"/>
                </a:solidFill>
                <a:effectLst>
                  <a:outerShdw blurRad="63500" dir="3600000" algn="tl" rotWithShape="0">
                    <a:srgbClr val="000000">
                      <a:alpha val="70000"/>
                    </a:srgbClr>
                  </a:outerShdw>
                  <a:reflection blurRad="6350" stA="60000" endA="900" endPos="58000" dir="5400000" sy="-100000" algn="bl" rotWithShape="0"/>
                </a:effectLst>
                <a:latin typeface="Arial" pitchFamily="34" charset="0"/>
              </a:rPr>
              <a:t> </a:t>
            </a:r>
            <a:r>
              <a:rPr lang="it-IT" sz="4400" u="none" kern="900" dirty="0" err="1" smtClean="0">
                <a:ln w="18415" cmpd="sng">
                  <a:solidFill>
                    <a:srgbClr val="FFFFFF"/>
                  </a:solidFill>
                  <a:prstDash val="solid"/>
                </a:ln>
                <a:solidFill>
                  <a:srgbClr val="FFFFFF"/>
                </a:solidFill>
                <a:effectLst>
                  <a:outerShdw blurRad="63500" dir="3600000" algn="tl" rotWithShape="0">
                    <a:srgbClr val="000000">
                      <a:alpha val="70000"/>
                    </a:srgbClr>
                  </a:outerShdw>
                  <a:reflection blurRad="6350" stA="60000" endA="900" endPos="58000" dir="5400000" sy="-100000" algn="bl" rotWithShape="0"/>
                </a:effectLst>
                <a:latin typeface="Arial" pitchFamily="34" charset="0"/>
              </a:rPr>
              <a:t>you</a:t>
            </a:r>
            <a:r>
              <a:rPr lang="it-IT" sz="4400" u="none" kern="900" dirty="0" smtClean="0">
                <a:ln w="18415" cmpd="sng">
                  <a:solidFill>
                    <a:srgbClr val="FFFFFF"/>
                  </a:solidFill>
                  <a:prstDash val="solid"/>
                </a:ln>
                <a:solidFill>
                  <a:srgbClr val="FFFFFF"/>
                </a:solidFill>
                <a:effectLst>
                  <a:outerShdw blurRad="63500" dir="3600000" algn="tl" rotWithShape="0">
                    <a:srgbClr val="000000">
                      <a:alpha val="70000"/>
                    </a:srgbClr>
                  </a:outerShdw>
                  <a:reflection blurRad="6350" stA="60000" endA="900" endPos="58000" dir="5400000" sy="-100000" algn="bl" rotWithShape="0"/>
                </a:effectLst>
                <a:latin typeface="Arial" pitchFamily="34" charset="0"/>
              </a:rPr>
              <a:t>!</a:t>
            </a:r>
            <a:endParaRPr lang="it-IT" sz="4400" u="none" dirty="0">
              <a:ln w="18415" cmpd="sng">
                <a:solidFill>
                  <a:srgbClr val="FFFFFF"/>
                </a:solidFill>
                <a:prstDash val="solid"/>
              </a:ln>
              <a:solidFill>
                <a:srgbClr val="FFFFFF"/>
              </a:solidFill>
              <a:effectLst>
                <a:outerShdw blurRad="63500" dir="3600000" algn="tl" rotWithShape="0">
                  <a:srgbClr val="000000">
                    <a:alpha val="70000"/>
                  </a:srgbClr>
                </a:outerShdw>
                <a:reflection blurRad="6350" stA="60000" endA="900" endPos="58000" dir="5400000" sy="-100000" algn="bl" rotWithShape="0"/>
              </a:effectLst>
              <a:latin typeface="+mj-lt"/>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Immagine 7" descr="po1.jpg"/>
          <p:cNvPicPr>
            <a:picLocks noChangeAspect="1"/>
          </p:cNvPicPr>
          <p:nvPr/>
        </p:nvPicPr>
        <p:blipFill>
          <a:blip r:embed="rId3" cstate="print"/>
          <a:stretch>
            <a:fillRect/>
          </a:stretch>
        </p:blipFill>
        <p:spPr>
          <a:xfrm>
            <a:off x="-32" y="1162034"/>
            <a:ext cx="9144032" cy="5267362"/>
          </a:xfrm>
          <a:prstGeom prst="rect">
            <a:avLst/>
          </a:prstGeom>
        </p:spPr>
      </p:pic>
      <p:sp>
        <p:nvSpPr>
          <p:cNvPr id="4098" name="Text Box 7"/>
          <p:cNvSpPr txBox="1">
            <a:spLocks noChangeArrowheads="1"/>
          </p:cNvSpPr>
          <p:nvPr/>
        </p:nvSpPr>
        <p:spPr bwMode="auto">
          <a:xfrm>
            <a:off x="428660" y="1142984"/>
            <a:ext cx="9144000" cy="461665"/>
          </a:xfrm>
          <a:prstGeom prst="rect">
            <a:avLst/>
          </a:prstGeom>
          <a:noFill/>
          <a:ln w="9525">
            <a:noFill/>
            <a:miter lim="800000"/>
            <a:headEnd/>
            <a:tailEnd/>
          </a:ln>
        </p:spPr>
        <p:txBody>
          <a:bodyPr>
            <a:spAutoFit/>
          </a:bodyPr>
          <a:lstStyle/>
          <a:p>
            <a:pPr algn="ctr">
              <a:spcBef>
                <a:spcPct val="50000"/>
              </a:spcBef>
            </a:pPr>
            <a:r>
              <a:rPr lang="en-GB" sz="2400" b="1" u="none" kern="900" dirty="0" err="1" smtClean="0">
                <a:ln w="12700">
                  <a:solidFill>
                    <a:schemeClr val="tx2">
                      <a:satMod val="155000"/>
                    </a:schemeClr>
                  </a:solidFill>
                  <a:prstDash val="solid"/>
                </a:ln>
                <a:latin typeface="Arial" pitchFamily="34" charset="0"/>
              </a:rPr>
              <a:t>Sommary</a:t>
            </a:r>
            <a:r>
              <a:rPr lang="en-GB" sz="2400" b="1" u="none" kern="900" dirty="0" smtClean="0">
                <a:ln w="12700">
                  <a:solidFill>
                    <a:schemeClr val="tx2">
                      <a:satMod val="155000"/>
                    </a:schemeClr>
                  </a:solidFill>
                  <a:prstDash val="solid"/>
                </a:ln>
                <a:latin typeface="Arial" pitchFamily="34" charset="0"/>
              </a:rPr>
              <a:t> of the talk</a:t>
            </a:r>
            <a:endParaRPr lang="en-GB" sz="2400" b="1" u="none" kern="900" dirty="0">
              <a:ln w="12700">
                <a:solidFill>
                  <a:schemeClr val="tx2">
                    <a:satMod val="155000"/>
                  </a:schemeClr>
                </a:solidFill>
                <a:prstDash val="solid"/>
              </a:ln>
              <a:latin typeface="Arial" pitchFamily="34" charset="0"/>
            </a:endParaRPr>
          </a:p>
        </p:txBody>
      </p:sp>
      <p:sp>
        <p:nvSpPr>
          <p:cNvPr id="10" name="CasellaDiTesto 9"/>
          <p:cNvSpPr txBox="1"/>
          <p:nvPr/>
        </p:nvSpPr>
        <p:spPr>
          <a:xfrm>
            <a:off x="500034" y="5703639"/>
            <a:ext cx="8136904" cy="461665"/>
          </a:xfrm>
          <a:prstGeom prst="rect">
            <a:avLst/>
          </a:prstGeom>
          <a:solidFill>
            <a:schemeClr val="bg1">
              <a:lumMod val="75000"/>
            </a:schemeClr>
          </a:solidFill>
          <a:ln w="15875">
            <a:solidFill>
              <a:schemeClr val="tx1"/>
            </a:solidFill>
          </a:ln>
        </p:spPr>
        <p:txBody>
          <a:bodyPr wrap="square" rtlCol="0">
            <a:spAutoFit/>
          </a:bodyPr>
          <a:lstStyle/>
          <a:p>
            <a:pPr algn="ctr"/>
            <a:r>
              <a:rPr lang="en-GB" sz="1200" u="none" dirty="0" smtClean="0"/>
              <a:t>Po River flood event occurred in 2000: the picture was personally taken at </a:t>
            </a:r>
            <a:r>
              <a:rPr lang="en-GB" sz="1200" u="none" dirty="0" err="1" smtClean="0"/>
              <a:t>Polesine</a:t>
            </a:r>
            <a:r>
              <a:rPr lang="en-GB" sz="1200" u="none" dirty="0" smtClean="0"/>
              <a:t> </a:t>
            </a:r>
            <a:r>
              <a:rPr lang="en-GB" sz="1200" u="none" dirty="0" err="1" smtClean="0"/>
              <a:t>Parmense</a:t>
            </a:r>
            <a:r>
              <a:rPr lang="en-GB" sz="1200" u="none" dirty="0" smtClean="0"/>
              <a:t> </a:t>
            </a:r>
            <a:r>
              <a:rPr lang="en-GB" sz="1200" u="none" dirty="0" smtClean="0"/>
              <a:t>when the river stage peaked. Water reached </a:t>
            </a:r>
            <a:r>
              <a:rPr lang="en-GB" sz="1200" u="none" dirty="0" smtClean="0"/>
              <a:t>the top of the </a:t>
            </a:r>
            <a:r>
              <a:rPr lang="en-GB" sz="1200" u="none" dirty="0" smtClean="0"/>
              <a:t>levee which was protected with sandbags</a:t>
            </a:r>
            <a:endParaRPr lang="en-GB" sz="1200" u="none" dirty="0" smtClean="0"/>
          </a:p>
        </p:txBody>
      </p:sp>
      <p:sp>
        <p:nvSpPr>
          <p:cNvPr id="6" name="CasellaDiTesto 5"/>
          <p:cNvSpPr txBox="1"/>
          <p:nvPr/>
        </p:nvSpPr>
        <p:spPr>
          <a:xfrm>
            <a:off x="2357422" y="1829691"/>
            <a:ext cx="6572296" cy="1169551"/>
          </a:xfrm>
          <a:prstGeom prst="rect">
            <a:avLst/>
          </a:prstGeom>
          <a:solidFill>
            <a:schemeClr val="bg1">
              <a:lumMod val="85000"/>
              <a:alpha val="56000"/>
            </a:schemeClr>
          </a:solidFill>
          <a:ln w="15875">
            <a:noFill/>
          </a:ln>
        </p:spPr>
        <p:txBody>
          <a:bodyPr wrap="square" rtlCol="0">
            <a:spAutoFit/>
          </a:bodyPr>
          <a:lstStyle/>
          <a:p>
            <a:pPr marL="85725" indent="-85725">
              <a:buFont typeface="Arial" pitchFamily="34" charset="0"/>
              <a:buChar char="•"/>
            </a:pPr>
            <a:r>
              <a:rPr lang="en-GB" sz="1400" b="1" u="none" dirty="0" smtClean="0"/>
              <a:t>What is flood change? Does the term “non-</a:t>
            </a:r>
            <a:r>
              <a:rPr lang="en-GB" sz="1400" b="1" u="none" dirty="0" err="1" smtClean="0"/>
              <a:t>stationarity</a:t>
            </a:r>
            <a:r>
              <a:rPr lang="en-GB" sz="1400" b="1" u="none" dirty="0" smtClean="0"/>
              <a:t>” describe flood change?</a:t>
            </a:r>
          </a:p>
          <a:p>
            <a:pPr marL="85725" indent="-85725">
              <a:buFont typeface="Arial" pitchFamily="34" charset="0"/>
              <a:buChar char="•"/>
            </a:pPr>
            <a:r>
              <a:rPr lang="en-GB" sz="1400" b="1" u="none" dirty="0" smtClean="0"/>
              <a:t>How can be flood change assessed and </a:t>
            </a:r>
            <a:r>
              <a:rPr lang="en-GB" sz="1400" b="1" u="none" dirty="0" err="1" smtClean="0"/>
              <a:t>modeled</a:t>
            </a:r>
            <a:r>
              <a:rPr lang="en-GB" sz="1400" b="1" u="none" dirty="0" smtClean="0"/>
              <a:t>?</a:t>
            </a:r>
          </a:p>
          <a:p>
            <a:pPr marL="85725" indent="-85725">
              <a:buFont typeface="Arial" pitchFamily="34" charset="0"/>
              <a:buChar char="•"/>
            </a:pPr>
            <a:r>
              <a:rPr lang="en-GB" sz="1400" b="1" u="none" dirty="0" smtClean="0"/>
              <a:t>The example of the Po River.</a:t>
            </a:r>
          </a:p>
          <a:p>
            <a:pPr marL="85725" indent="-85725">
              <a:buFont typeface="Arial" pitchFamily="34" charset="0"/>
              <a:buChar char="•"/>
            </a:pPr>
            <a:r>
              <a:rPr lang="en-GB" sz="1400" b="1" u="none" dirty="0" smtClean="0"/>
              <a:t>Conclusions</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ext Box 7"/>
          <p:cNvSpPr txBox="1">
            <a:spLocks noChangeArrowheads="1"/>
          </p:cNvSpPr>
          <p:nvPr/>
        </p:nvSpPr>
        <p:spPr bwMode="auto">
          <a:xfrm>
            <a:off x="0" y="1214422"/>
            <a:ext cx="9144000" cy="461665"/>
          </a:xfrm>
          <a:prstGeom prst="rect">
            <a:avLst/>
          </a:prstGeom>
          <a:noFill/>
          <a:ln w="9525">
            <a:noFill/>
            <a:miter lim="800000"/>
            <a:headEnd/>
            <a:tailEnd/>
          </a:ln>
        </p:spPr>
        <p:txBody>
          <a:bodyPr>
            <a:spAutoFit/>
          </a:bodyPr>
          <a:lstStyle/>
          <a:p>
            <a:pPr algn="ctr">
              <a:spcBef>
                <a:spcPct val="50000"/>
              </a:spcBef>
            </a:pPr>
            <a:r>
              <a:rPr lang="en-GB" sz="2400" b="1" u="none" kern="900" dirty="0" smtClean="0">
                <a:ln w="12700">
                  <a:solidFill>
                    <a:schemeClr val="tx2">
                      <a:satMod val="155000"/>
                    </a:schemeClr>
                  </a:solidFill>
                  <a:prstDash val="solid"/>
                </a:ln>
                <a:latin typeface="Arial" pitchFamily="34" charset="0"/>
              </a:rPr>
              <a:t>What is flood change?</a:t>
            </a:r>
            <a:endParaRPr lang="en-GB" sz="2400" u="none" dirty="0">
              <a:latin typeface="+mj-lt"/>
            </a:endParaRPr>
          </a:p>
        </p:txBody>
      </p:sp>
      <p:sp>
        <p:nvSpPr>
          <p:cNvPr id="9" name="CasellaDiTesto 8"/>
          <p:cNvSpPr txBox="1"/>
          <p:nvPr/>
        </p:nvSpPr>
        <p:spPr>
          <a:xfrm>
            <a:off x="500034" y="1714488"/>
            <a:ext cx="8358246" cy="4585871"/>
          </a:xfrm>
          <a:prstGeom prst="rect">
            <a:avLst/>
          </a:prstGeom>
          <a:noFill/>
        </p:spPr>
        <p:txBody>
          <a:bodyPr wrap="square" rtlCol="0" anchor="ctr" anchorCtr="0">
            <a:spAutoFit/>
          </a:bodyPr>
          <a:lstStyle/>
          <a:p>
            <a:pPr>
              <a:spcBef>
                <a:spcPts val="600"/>
              </a:spcBef>
            </a:pPr>
            <a:r>
              <a:rPr lang="en-GB" sz="1400" u="none" dirty="0" smtClean="0"/>
              <a:t>To assess flood change, let us refer to the continuous real variable “river flow” which we indicate with the symbol Q.</a:t>
            </a:r>
          </a:p>
          <a:p>
            <a:pPr>
              <a:spcBef>
                <a:spcPts val="600"/>
              </a:spcBef>
            </a:pPr>
            <a:r>
              <a:rPr lang="en-GB" sz="1400" u="none" dirty="0" smtClean="0"/>
              <a:t>We have two alternative options to treat the variable Q:</a:t>
            </a:r>
          </a:p>
          <a:p>
            <a:pPr>
              <a:spcBef>
                <a:spcPts val="600"/>
              </a:spcBef>
            </a:pPr>
            <a:r>
              <a:rPr lang="en-GB" sz="1400" u="none" dirty="0" smtClean="0">
                <a:solidFill>
                  <a:srgbClr val="FF0000"/>
                </a:solidFill>
              </a:rPr>
              <a:t>1) Assume  that Q is a deterministic variable</a:t>
            </a:r>
          </a:p>
          <a:p>
            <a:pPr>
              <a:spcBef>
                <a:spcPts val="600"/>
              </a:spcBef>
            </a:pPr>
            <a:r>
              <a:rPr lang="en-GB" sz="1400" u="none" dirty="0" smtClean="0">
                <a:solidFill>
                  <a:srgbClr val="FF0000"/>
                </a:solidFill>
              </a:rPr>
              <a:t>2) Assume that Q is a random variable </a:t>
            </a:r>
          </a:p>
          <a:p>
            <a:pPr>
              <a:spcBef>
                <a:spcPts val="600"/>
              </a:spcBef>
            </a:pPr>
            <a:r>
              <a:rPr lang="en-GB" sz="1400" u="none" dirty="0" smtClean="0"/>
              <a:t>There is no other option.</a:t>
            </a:r>
          </a:p>
          <a:p>
            <a:pPr>
              <a:spcBef>
                <a:spcPts val="600"/>
              </a:spcBef>
            </a:pPr>
            <a:endParaRPr lang="en-GB" sz="1400" u="none" dirty="0" smtClean="0"/>
          </a:p>
          <a:p>
            <a:pPr>
              <a:spcBef>
                <a:spcPts val="600"/>
              </a:spcBef>
            </a:pPr>
            <a:r>
              <a:rPr lang="en-GB" sz="1400" u="none" dirty="0" smtClean="0"/>
              <a:t>Let’s choose option 1 (later on we will choose option 2), namely deterministic </a:t>
            </a:r>
            <a:r>
              <a:rPr lang="en-GB" sz="1400" u="none" dirty="0" err="1" smtClean="0"/>
              <a:t>modeling</a:t>
            </a:r>
            <a:r>
              <a:rPr lang="en-GB" sz="1400" u="none" dirty="0" smtClean="0"/>
              <a:t>. Then, to model Q we have to identify a deterministic relationship in the form:</a:t>
            </a:r>
          </a:p>
          <a:p>
            <a:pPr>
              <a:spcBef>
                <a:spcPts val="600"/>
              </a:spcBef>
            </a:pPr>
            <a:r>
              <a:rPr lang="en-GB" sz="1400" u="none" dirty="0" smtClean="0"/>
              <a:t>Q = S(X,</a:t>
            </a:r>
            <a:r>
              <a:rPr lang="en-GB" sz="1400" u="none" dirty="0" smtClean="0">
                <a:latin typeface="Symbol" pitchFamily="18" charset="2"/>
              </a:rPr>
              <a:t>Q</a:t>
            </a:r>
            <a:r>
              <a:rPr lang="en-GB" sz="1400" u="none" dirty="0" smtClean="0"/>
              <a:t>)</a:t>
            </a:r>
          </a:p>
          <a:p>
            <a:pPr>
              <a:spcBef>
                <a:spcPts val="600"/>
              </a:spcBef>
            </a:pPr>
            <a:r>
              <a:rPr lang="en-GB" sz="1400" u="none" dirty="0" smtClean="0"/>
              <a:t>where X represent the input data and </a:t>
            </a:r>
            <a:r>
              <a:rPr lang="en-GB" sz="1400" u="none" dirty="0" smtClean="0">
                <a:latin typeface="Symbol" pitchFamily="18" charset="2"/>
              </a:rPr>
              <a:t>Q </a:t>
            </a:r>
            <a:r>
              <a:rPr lang="en-GB" sz="1400" u="none" dirty="0" smtClean="0"/>
              <a:t>is the parameter vector of the model. X includes initial and boundary conditions and </a:t>
            </a:r>
            <a:r>
              <a:rPr lang="en-GB" sz="1400" u="none" dirty="0" smtClean="0">
                <a:latin typeface="Symbol" pitchFamily="18" charset="2"/>
              </a:rPr>
              <a:t>Q </a:t>
            </a:r>
            <a:r>
              <a:rPr lang="en-GB" sz="1400" u="none" dirty="0" smtClean="0"/>
              <a:t>includes catchment behaviours like land-use etc. Note: both X and </a:t>
            </a:r>
            <a:r>
              <a:rPr lang="en-GB" sz="1400" u="none" dirty="0" smtClean="0">
                <a:latin typeface="Symbol" pitchFamily="18" charset="2"/>
              </a:rPr>
              <a:t>Q </a:t>
            </a:r>
            <a:r>
              <a:rPr lang="en-GB" sz="1400" u="none" dirty="0" smtClean="0"/>
              <a:t>are deterministic variables (if they were random variables, then Q would be random as well).</a:t>
            </a:r>
            <a:br>
              <a:rPr lang="en-GB" sz="1400" u="none" dirty="0" smtClean="0"/>
            </a:br>
            <a:r>
              <a:rPr lang="en-GB" sz="1400" u="none" dirty="0" smtClean="0"/>
              <a:t/>
            </a:r>
            <a:br>
              <a:rPr lang="en-GB" sz="1400" u="none" dirty="0" smtClean="0"/>
            </a:br>
            <a:r>
              <a:rPr lang="en-GB" sz="1400" u="none" dirty="0" smtClean="0">
                <a:solidFill>
                  <a:srgbClr val="FF0000"/>
                </a:solidFill>
              </a:rPr>
              <a:t>Note: </a:t>
            </a:r>
            <a:r>
              <a:rPr lang="en-US" sz="1400" u="none" dirty="0" smtClean="0">
                <a:solidFill>
                  <a:srgbClr val="FF0000"/>
                </a:solidFill>
              </a:rPr>
              <a:t>In a deterministic model the outcomes are precisely determined through known relationships among states and events, without any room for random variation. A given input (including initial and boundary conditions) will always produce the same output and therefore uncertainty is not taken into account in a formal manner.</a:t>
            </a:r>
            <a:endParaRPr lang="en-GB" sz="1400" u="none" dirty="0" smtClean="0">
              <a:solidFill>
                <a:srgbClr val="FF0000"/>
              </a:solidFill>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ext Box 7"/>
          <p:cNvSpPr txBox="1">
            <a:spLocks noChangeArrowheads="1"/>
          </p:cNvSpPr>
          <p:nvPr/>
        </p:nvSpPr>
        <p:spPr bwMode="auto">
          <a:xfrm>
            <a:off x="0" y="1214422"/>
            <a:ext cx="9144000" cy="461665"/>
          </a:xfrm>
          <a:prstGeom prst="rect">
            <a:avLst/>
          </a:prstGeom>
          <a:noFill/>
          <a:ln w="9525">
            <a:noFill/>
            <a:miter lim="800000"/>
            <a:headEnd/>
            <a:tailEnd/>
          </a:ln>
        </p:spPr>
        <p:txBody>
          <a:bodyPr>
            <a:spAutoFit/>
          </a:bodyPr>
          <a:lstStyle/>
          <a:p>
            <a:pPr algn="ctr">
              <a:spcBef>
                <a:spcPct val="50000"/>
              </a:spcBef>
            </a:pPr>
            <a:r>
              <a:rPr lang="en-GB" sz="2400" b="1" u="none" kern="900" dirty="0" smtClean="0">
                <a:ln w="12700">
                  <a:solidFill>
                    <a:schemeClr val="tx2">
                      <a:satMod val="155000"/>
                    </a:schemeClr>
                  </a:solidFill>
                  <a:prstDash val="solid"/>
                </a:ln>
                <a:latin typeface="Arial" pitchFamily="34" charset="0"/>
              </a:rPr>
              <a:t>Deterministic flood </a:t>
            </a:r>
            <a:r>
              <a:rPr lang="en-GB" sz="2400" b="1" u="none" kern="900" dirty="0" err="1" smtClean="0">
                <a:ln w="12700">
                  <a:solidFill>
                    <a:schemeClr val="tx2">
                      <a:satMod val="155000"/>
                    </a:schemeClr>
                  </a:solidFill>
                  <a:prstDash val="solid"/>
                </a:ln>
                <a:latin typeface="Arial" pitchFamily="34" charset="0"/>
              </a:rPr>
              <a:t>modeling</a:t>
            </a:r>
            <a:endParaRPr lang="en-GB" sz="2400" u="none" dirty="0">
              <a:latin typeface="+mj-lt"/>
            </a:endParaRPr>
          </a:p>
        </p:txBody>
      </p:sp>
      <p:sp>
        <p:nvSpPr>
          <p:cNvPr id="9" name="CasellaDiTesto 8"/>
          <p:cNvSpPr txBox="1"/>
          <p:nvPr/>
        </p:nvSpPr>
        <p:spPr>
          <a:xfrm>
            <a:off x="500034" y="1798488"/>
            <a:ext cx="8358246" cy="4416594"/>
          </a:xfrm>
          <a:prstGeom prst="rect">
            <a:avLst/>
          </a:prstGeom>
          <a:noFill/>
        </p:spPr>
        <p:txBody>
          <a:bodyPr wrap="square" rtlCol="0" anchor="ctr" anchorCtr="0">
            <a:spAutoFit/>
          </a:bodyPr>
          <a:lstStyle/>
          <a:p>
            <a:pPr>
              <a:spcBef>
                <a:spcPts val="600"/>
              </a:spcBef>
            </a:pPr>
            <a:r>
              <a:rPr lang="en-GB" sz="1400" u="none" dirty="0" smtClean="0"/>
              <a:t>Q = S(X,</a:t>
            </a:r>
            <a:r>
              <a:rPr lang="en-GB" sz="1400" u="none" dirty="0" smtClean="0">
                <a:latin typeface="Symbol" pitchFamily="18" charset="2"/>
              </a:rPr>
              <a:t>Q</a:t>
            </a:r>
            <a:r>
              <a:rPr lang="en-GB" sz="1400" u="none" dirty="0" smtClean="0"/>
              <a:t>)</a:t>
            </a:r>
            <a:br>
              <a:rPr lang="en-GB" sz="1400" u="none" dirty="0" smtClean="0"/>
            </a:br>
            <a:endParaRPr lang="en-GB" sz="1400" u="none" dirty="0" smtClean="0"/>
          </a:p>
          <a:p>
            <a:pPr>
              <a:spcBef>
                <a:spcPts val="600"/>
              </a:spcBef>
            </a:pPr>
            <a:r>
              <a:rPr lang="en-GB" sz="1400" u="none" dirty="0" smtClean="0"/>
              <a:t>The function S is governed by physical quantities and laws (gravity force, conservation of mass and energy, conservation of momentum, etc). Therefore, it is unlikely to undergo changes.</a:t>
            </a:r>
            <a:br>
              <a:rPr lang="en-GB" sz="1400" u="none" dirty="0" smtClean="0"/>
            </a:br>
            <a:r>
              <a:rPr lang="en-GB" sz="1400" u="none" dirty="0" smtClean="0"/>
              <a:t/>
            </a:r>
            <a:br>
              <a:rPr lang="en-GB" sz="1400" u="none" dirty="0" smtClean="0"/>
            </a:br>
            <a:r>
              <a:rPr lang="en-GB" sz="1400" u="none" dirty="0" smtClean="0"/>
              <a:t>Therefore changes in Q, if any, must be related to changes in X and </a:t>
            </a:r>
            <a:r>
              <a:rPr lang="en-GB" sz="1400" u="none" dirty="0" smtClean="0">
                <a:latin typeface="Symbol" pitchFamily="18" charset="2"/>
              </a:rPr>
              <a:t>Q</a:t>
            </a:r>
            <a:r>
              <a:rPr lang="en-GB" sz="1400" u="none" dirty="0" smtClean="0"/>
              <a:t>.</a:t>
            </a:r>
            <a:br>
              <a:rPr lang="en-GB" sz="1400" u="none" dirty="0" smtClean="0"/>
            </a:br>
            <a:r>
              <a:rPr lang="en-GB" sz="1400" u="none" dirty="0" smtClean="0"/>
              <a:t/>
            </a:r>
            <a:br>
              <a:rPr lang="en-GB" sz="1400" u="none" dirty="0" smtClean="0"/>
            </a:br>
            <a:r>
              <a:rPr lang="en-GB" sz="1400" u="none" dirty="0" smtClean="0"/>
              <a:t>Given that X and </a:t>
            </a:r>
            <a:r>
              <a:rPr lang="en-GB" sz="1400" u="none" dirty="0" smtClean="0">
                <a:latin typeface="Symbol" pitchFamily="18" charset="2"/>
              </a:rPr>
              <a:t>Q</a:t>
            </a:r>
            <a:r>
              <a:rPr lang="en-GB" sz="1400" u="none" dirty="0" smtClean="0"/>
              <a:t> are deterministic, the changes must be deterministic as well.</a:t>
            </a:r>
            <a:br>
              <a:rPr lang="en-GB" sz="1400" u="none" dirty="0" smtClean="0"/>
            </a:br>
            <a:r>
              <a:rPr lang="en-GB" sz="1400" u="none" dirty="0" smtClean="0"/>
              <a:t/>
            </a:r>
            <a:br>
              <a:rPr lang="en-GB" sz="1400" u="none" dirty="0" smtClean="0"/>
            </a:br>
            <a:r>
              <a:rPr lang="en-GB" sz="1400" u="none" dirty="0" smtClean="0"/>
              <a:t>This means that to model flood change one needs to deterministically describe changes in input data (mainly rainfall and temperature), initial and boundary conditions and model parameter vector (this latter including catchment characteristics, like land-use).</a:t>
            </a:r>
            <a:br>
              <a:rPr lang="en-GB" sz="1400" u="none" dirty="0" smtClean="0"/>
            </a:br>
            <a:r>
              <a:rPr lang="en-GB" sz="1400" u="none" dirty="0" smtClean="0"/>
              <a:t/>
            </a:r>
            <a:br>
              <a:rPr lang="en-GB" sz="1400" u="none" dirty="0" smtClean="0"/>
            </a:br>
            <a:r>
              <a:rPr lang="en-GB" sz="1400" u="none" dirty="0" smtClean="0"/>
              <a:t>Even if the function S cannot change, it is relevant to study its behaviours. In particular, it is significant to understand if it is upper bounded and, in general, to study how it responds to changes in X and </a:t>
            </a:r>
            <a:r>
              <a:rPr lang="en-GB" sz="1400" u="none" dirty="0" smtClean="0">
                <a:latin typeface="Symbol" pitchFamily="18" charset="2"/>
              </a:rPr>
              <a:t>Q</a:t>
            </a:r>
            <a:r>
              <a:rPr lang="en-GB" sz="1400" u="none" dirty="0" smtClean="0"/>
              <a:t>. If it is upper bounded, it means that floods could be poorly sensitive to changes in input data and </a:t>
            </a:r>
            <a:r>
              <a:rPr lang="en-GB" sz="1400" u="none" dirty="0" smtClean="0">
                <a:latin typeface="+mj-lt"/>
              </a:rPr>
              <a:t>catchment behaviours</a:t>
            </a:r>
            <a:r>
              <a:rPr lang="en-GB" sz="1400" u="none" dirty="0" smtClean="0"/>
              <a:t>. This is an issue that is frequently overlooked in climate impact studies.</a:t>
            </a:r>
          </a:p>
          <a:p>
            <a:pPr>
              <a:spcBef>
                <a:spcPts val="600"/>
              </a:spcBef>
            </a:pPr>
            <a:endParaRPr lang="en-GB" sz="1400" u="none" dirty="0" smtClean="0"/>
          </a:p>
          <a:p>
            <a:pPr>
              <a:spcBef>
                <a:spcPts val="600"/>
              </a:spcBef>
            </a:pPr>
            <a:r>
              <a:rPr lang="en-GB" sz="1400" u="none" dirty="0" smtClean="0"/>
              <a:t>Question? Is deterministic </a:t>
            </a:r>
            <a:r>
              <a:rPr lang="en-GB" sz="1400" u="none" dirty="0" err="1" smtClean="0"/>
              <a:t>modeling</a:t>
            </a:r>
            <a:r>
              <a:rPr lang="en-GB" sz="1400" u="none" dirty="0" smtClean="0"/>
              <a:t> feasible</a:t>
            </a:r>
            <a:r>
              <a:rPr lang="en-GB" sz="1400" u="none" dirty="0" smtClean="0"/>
              <a:t>?</a:t>
            </a:r>
            <a:endParaRPr lang="en-GB" sz="1400" u="none" dirty="0" smtClean="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ttangolo 4"/>
          <p:cNvSpPr/>
          <p:nvPr/>
        </p:nvSpPr>
        <p:spPr>
          <a:xfrm>
            <a:off x="4786314" y="4857760"/>
            <a:ext cx="3860423" cy="523220"/>
          </a:xfrm>
          <a:prstGeom prst="rect">
            <a:avLst/>
          </a:prstGeom>
          <a:ln>
            <a:solidFill>
              <a:schemeClr val="tx1"/>
            </a:solidFill>
          </a:ln>
          <a:effectLst/>
        </p:spPr>
        <p:txBody>
          <a:bodyPr wrap="square">
            <a:spAutoFit/>
          </a:bodyPr>
          <a:lstStyle/>
          <a:p>
            <a:pPr>
              <a:spcBef>
                <a:spcPts val="600"/>
              </a:spcBef>
            </a:pPr>
            <a:r>
              <a:rPr lang="en-GB" sz="1400" u="none" dirty="0" smtClean="0"/>
              <a:t>In fact, </a:t>
            </a:r>
            <a:r>
              <a:rPr lang="en-GB" sz="1400" u="none" dirty="0" err="1" smtClean="0"/>
              <a:t>Milly</a:t>
            </a:r>
            <a:r>
              <a:rPr lang="en-GB" sz="1400" u="none" dirty="0" smtClean="0"/>
              <a:t> et al. (2008) refer to random variables in their  well known Science paper.</a:t>
            </a:r>
          </a:p>
        </p:txBody>
      </p:sp>
      <p:pic>
        <p:nvPicPr>
          <p:cNvPr id="1028" name="Picture 4"/>
          <p:cNvPicPr>
            <a:picLocks noChangeAspect="1" noChangeArrowheads="1"/>
          </p:cNvPicPr>
          <p:nvPr/>
        </p:nvPicPr>
        <p:blipFill>
          <a:blip r:embed="rId3" cstate="print"/>
          <a:srcRect/>
          <a:stretch>
            <a:fillRect/>
          </a:stretch>
        </p:blipFill>
        <p:spPr bwMode="auto">
          <a:xfrm>
            <a:off x="4357686" y="4366052"/>
            <a:ext cx="4714908" cy="1915689"/>
          </a:xfrm>
          <a:prstGeom prst="rect">
            <a:avLst/>
          </a:prstGeom>
          <a:noFill/>
          <a:ln w="9525">
            <a:noFill/>
            <a:miter lim="800000"/>
            <a:headEnd/>
            <a:tailEnd/>
          </a:ln>
          <a:effectLst/>
        </p:spPr>
      </p:pic>
      <p:sp>
        <p:nvSpPr>
          <p:cNvPr id="4098" name="Text Box 7"/>
          <p:cNvSpPr txBox="1">
            <a:spLocks noChangeArrowheads="1"/>
          </p:cNvSpPr>
          <p:nvPr/>
        </p:nvSpPr>
        <p:spPr bwMode="auto">
          <a:xfrm>
            <a:off x="0" y="1214422"/>
            <a:ext cx="9144000" cy="461665"/>
          </a:xfrm>
          <a:prstGeom prst="rect">
            <a:avLst/>
          </a:prstGeom>
          <a:noFill/>
          <a:ln w="9525">
            <a:noFill/>
            <a:miter lim="800000"/>
            <a:headEnd/>
            <a:tailEnd/>
          </a:ln>
        </p:spPr>
        <p:txBody>
          <a:bodyPr>
            <a:spAutoFit/>
          </a:bodyPr>
          <a:lstStyle/>
          <a:p>
            <a:pPr algn="ctr">
              <a:spcBef>
                <a:spcPct val="50000"/>
              </a:spcBef>
            </a:pPr>
            <a:r>
              <a:rPr lang="en-GB" sz="2400" b="1" u="none" kern="900" dirty="0" smtClean="0">
                <a:ln w="12700">
                  <a:solidFill>
                    <a:schemeClr val="tx2">
                      <a:satMod val="155000"/>
                    </a:schemeClr>
                  </a:solidFill>
                  <a:prstDash val="solid"/>
                </a:ln>
                <a:latin typeface="Arial" pitchFamily="34" charset="0"/>
              </a:rPr>
              <a:t>A note on terminology</a:t>
            </a:r>
            <a:endParaRPr lang="en-GB" sz="2400" u="none" dirty="0">
              <a:latin typeface="+mj-lt"/>
            </a:endParaRPr>
          </a:p>
        </p:txBody>
      </p:sp>
      <p:sp>
        <p:nvSpPr>
          <p:cNvPr id="9" name="CasellaDiTesto 8"/>
          <p:cNvSpPr txBox="1"/>
          <p:nvPr/>
        </p:nvSpPr>
        <p:spPr>
          <a:xfrm>
            <a:off x="500034" y="1798488"/>
            <a:ext cx="8358246" cy="2462213"/>
          </a:xfrm>
          <a:prstGeom prst="rect">
            <a:avLst/>
          </a:prstGeom>
          <a:noFill/>
        </p:spPr>
        <p:txBody>
          <a:bodyPr wrap="square" rtlCol="0" anchor="ctr" anchorCtr="0">
            <a:spAutoFit/>
          </a:bodyPr>
          <a:lstStyle/>
          <a:p>
            <a:pPr>
              <a:spcBef>
                <a:spcPts val="600"/>
              </a:spcBef>
            </a:pPr>
            <a:r>
              <a:rPr lang="en-GB" sz="1400" u="none" dirty="0" smtClean="0"/>
              <a:t>Please note: </a:t>
            </a:r>
            <a:r>
              <a:rPr lang="en-GB" sz="1400" u="none" dirty="0" smtClean="0">
                <a:solidFill>
                  <a:srgbClr val="FF0000"/>
                </a:solidFill>
              </a:rPr>
              <a:t>if we adopted deterministic flood </a:t>
            </a:r>
            <a:r>
              <a:rPr lang="en-GB" sz="1400" u="none" dirty="0" err="1" smtClean="0">
                <a:solidFill>
                  <a:srgbClr val="FF0000"/>
                </a:solidFill>
              </a:rPr>
              <a:t>modeling</a:t>
            </a:r>
            <a:r>
              <a:rPr lang="en-GB" sz="1400" u="none" dirty="0" smtClean="0">
                <a:solidFill>
                  <a:srgbClr val="FF0000"/>
                </a:solidFill>
              </a:rPr>
              <a:t>, the term “</a:t>
            </a:r>
            <a:r>
              <a:rPr lang="en-GB" sz="1400" u="none" dirty="0" err="1" smtClean="0">
                <a:solidFill>
                  <a:srgbClr val="FF0000"/>
                </a:solidFill>
              </a:rPr>
              <a:t>stationarity</a:t>
            </a:r>
            <a:r>
              <a:rPr lang="en-GB" sz="1400" u="none" dirty="0" smtClean="0">
                <a:solidFill>
                  <a:srgbClr val="FF0000"/>
                </a:solidFill>
              </a:rPr>
              <a:t>” and/or “non-</a:t>
            </a:r>
            <a:r>
              <a:rPr lang="en-GB" sz="1400" u="none" dirty="0" err="1" smtClean="0">
                <a:solidFill>
                  <a:srgbClr val="FF0000"/>
                </a:solidFill>
              </a:rPr>
              <a:t>stationarity</a:t>
            </a:r>
            <a:r>
              <a:rPr lang="en-GB" sz="1400" u="none" dirty="0" smtClean="0">
                <a:solidFill>
                  <a:srgbClr val="FF0000"/>
                </a:solidFill>
              </a:rPr>
              <a:t>” must not be used. In deterministic </a:t>
            </a:r>
            <a:r>
              <a:rPr lang="en-GB" sz="1400" u="none" dirty="0" err="1" smtClean="0">
                <a:solidFill>
                  <a:srgbClr val="FF0000"/>
                </a:solidFill>
              </a:rPr>
              <a:t>modeling</a:t>
            </a:r>
            <a:r>
              <a:rPr lang="en-GB" sz="1400" u="none" dirty="0" smtClean="0">
                <a:solidFill>
                  <a:srgbClr val="FF0000"/>
                </a:solidFill>
              </a:rPr>
              <a:t> they do not make any sense.</a:t>
            </a:r>
            <a:br>
              <a:rPr lang="en-GB" sz="1400" u="none" dirty="0" smtClean="0">
                <a:solidFill>
                  <a:srgbClr val="FF0000"/>
                </a:solidFill>
              </a:rPr>
            </a:br>
            <a:r>
              <a:rPr lang="en-GB" sz="1400" u="none" dirty="0" smtClean="0">
                <a:solidFill>
                  <a:srgbClr val="FF0000"/>
                </a:solidFill>
              </a:rPr>
              <a:t/>
            </a:r>
            <a:br>
              <a:rPr lang="en-GB" sz="1400" u="none" dirty="0" smtClean="0">
                <a:solidFill>
                  <a:srgbClr val="FF0000"/>
                </a:solidFill>
              </a:rPr>
            </a:br>
            <a:r>
              <a:rPr lang="en-GB" sz="1400" u="none" dirty="0" smtClean="0"/>
              <a:t>What would the term “non-</a:t>
            </a:r>
            <a:r>
              <a:rPr lang="en-GB" sz="1400" u="none" dirty="0" err="1" smtClean="0"/>
              <a:t>stationarity</a:t>
            </a:r>
            <a:r>
              <a:rPr lang="en-GB" sz="1400" u="none" dirty="0" smtClean="0"/>
              <a:t>” mean for a deterministic variable? This latter is completely described by the deterministic function S (and the deterministic variables X and </a:t>
            </a:r>
            <a:r>
              <a:rPr lang="en-GB" sz="1400" u="none" dirty="0" smtClean="0">
                <a:latin typeface="Symbol" pitchFamily="18" charset="2"/>
              </a:rPr>
              <a:t>Q</a:t>
            </a:r>
            <a:r>
              <a:rPr lang="en-GB" sz="1400" u="none" dirty="0" smtClean="0"/>
              <a:t>). We may wonder if the variable is upper or lower bounded, but the fact that it is a variable implies that it changes during time and therefore the “</a:t>
            </a:r>
            <a:r>
              <a:rPr lang="en-GB" sz="1400" u="none" dirty="0" err="1" smtClean="0"/>
              <a:t>stationarity</a:t>
            </a:r>
            <a:r>
              <a:rPr lang="en-GB" sz="1400" u="none" dirty="0" smtClean="0"/>
              <a:t>” concept does not make any sense.</a:t>
            </a:r>
            <a:br>
              <a:rPr lang="en-GB" sz="1400" u="none" dirty="0" smtClean="0"/>
            </a:br>
            <a:r>
              <a:rPr lang="en-GB" sz="1400" u="none" dirty="0" smtClean="0"/>
              <a:t/>
            </a:r>
            <a:br>
              <a:rPr lang="en-GB" sz="1400" u="none" dirty="0" smtClean="0"/>
            </a:br>
            <a:r>
              <a:rPr lang="en-GB" sz="1400" u="none" dirty="0" smtClean="0"/>
              <a:t>It is not just a matter of terminology. It’s a matter of concepts.</a:t>
            </a:r>
            <a:br>
              <a:rPr lang="en-GB" sz="1400" u="none" dirty="0" smtClean="0"/>
            </a:br>
            <a:r>
              <a:rPr lang="en-GB" sz="1400" u="none" dirty="0" smtClean="0"/>
              <a:t/>
            </a:r>
            <a:br>
              <a:rPr lang="en-GB" sz="1400" u="none" dirty="0" smtClean="0"/>
            </a:br>
            <a:r>
              <a:rPr lang="en-GB" sz="1400" u="none" dirty="0" smtClean="0"/>
              <a:t>We should forget the term “stationary” in deterministic environmental </a:t>
            </a:r>
            <a:r>
              <a:rPr lang="en-GB" sz="1400" u="none" dirty="0" err="1" smtClean="0"/>
              <a:t>modeling</a:t>
            </a:r>
            <a:r>
              <a:rPr lang="en-GB" sz="1400" u="none" dirty="0" smtClean="0"/>
              <a:t>.</a:t>
            </a:r>
          </a:p>
        </p:txBody>
      </p:sp>
      <p:pic>
        <p:nvPicPr>
          <p:cNvPr id="53250" name="Picture 2"/>
          <p:cNvPicPr>
            <a:picLocks noChangeAspect="1" noChangeArrowheads="1"/>
          </p:cNvPicPr>
          <p:nvPr/>
        </p:nvPicPr>
        <p:blipFill>
          <a:blip r:embed="rId4" cstate="print"/>
          <a:srcRect/>
          <a:stretch>
            <a:fillRect/>
          </a:stretch>
        </p:blipFill>
        <p:spPr bwMode="auto">
          <a:xfrm>
            <a:off x="627061" y="4641867"/>
            <a:ext cx="3802063" cy="1287463"/>
          </a:xfrm>
          <a:prstGeom prst="rect">
            <a:avLst/>
          </a:prstGeom>
          <a:noFill/>
          <a:ln w="9525">
            <a:noFill/>
            <a:miter lim="800000"/>
            <a:headEnd/>
            <a:tailEnd/>
          </a:ln>
          <a:effectLst/>
        </p:spPr>
      </p:pic>
      <p:pic>
        <p:nvPicPr>
          <p:cNvPr id="1026" name="Picture 2"/>
          <p:cNvPicPr>
            <a:picLocks noChangeAspect="1" noChangeArrowheads="1"/>
          </p:cNvPicPr>
          <p:nvPr/>
        </p:nvPicPr>
        <p:blipFill>
          <a:blip r:embed="rId5" cstate="print"/>
          <a:srcRect/>
          <a:stretch>
            <a:fillRect/>
          </a:stretch>
        </p:blipFill>
        <p:spPr bwMode="auto">
          <a:xfrm>
            <a:off x="3643306" y="4342160"/>
            <a:ext cx="5429288" cy="1872922"/>
          </a:xfrm>
          <a:prstGeom prst="rect">
            <a:avLst/>
          </a:prstGeom>
          <a:noFill/>
          <a:ln w="9525">
            <a:noFill/>
            <a:miter lim="800000"/>
            <a:headEnd/>
            <a:tailEnd/>
          </a:ln>
          <a:effectLst/>
        </p:spPr>
      </p:pic>
      <p:pic>
        <p:nvPicPr>
          <p:cNvPr id="1027" name="Picture 3"/>
          <p:cNvPicPr>
            <a:picLocks noChangeAspect="1" noChangeArrowheads="1"/>
          </p:cNvPicPr>
          <p:nvPr/>
        </p:nvPicPr>
        <p:blipFill>
          <a:blip r:embed="rId6" cstate="print"/>
          <a:srcRect/>
          <a:stretch>
            <a:fillRect/>
          </a:stretch>
        </p:blipFill>
        <p:spPr bwMode="auto">
          <a:xfrm>
            <a:off x="142844" y="4662092"/>
            <a:ext cx="4429156" cy="1552990"/>
          </a:xfrm>
          <a:prstGeom prst="rect">
            <a:avLst/>
          </a:prstGeom>
          <a:noFill/>
          <a:ln w="9525">
            <a:noFill/>
            <a:miter lim="800000"/>
            <a:headEnd/>
            <a:tailEnd/>
          </a:ln>
          <a:effectLst/>
        </p:spPr>
      </p:pic>
      <p:pic>
        <p:nvPicPr>
          <p:cNvPr id="1029" name="Picture 5"/>
          <p:cNvPicPr>
            <a:picLocks noChangeAspect="1" noChangeArrowheads="1"/>
          </p:cNvPicPr>
          <p:nvPr/>
        </p:nvPicPr>
        <p:blipFill>
          <a:blip r:embed="rId7" cstate="print"/>
          <a:srcRect/>
          <a:stretch>
            <a:fillRect/>
          </a:stretch>
        </p:blipFill>
        <p:spPr bwMode="auto">
          <a:xfrm>
            <a:off x="71437" y="4000504"/>
            <a:ext cx="9001157" cy="2295511"/>
          </a:xfrm>
          <a:prstGeom prst="rect">
            <a:avLst/>
          </a:prstGeom>
          <a:noFill/>
          <a:ln w="9525">
            <a:noFill/>
            <a:miter lim="800000"/>
            <a:headEnd/>
            <a:tailEnd/>
          </a:ln>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28"/>
                                        </p:tgtEl>
                                        <p:attrNameLst>
                                          <p:attrName>style.visibility</p:attrName>
                                        </p:attrNameLst>
                                      </p:cBhvr>
                                      <p:to>
                                        <p:strVal val="visible"/>
                                      </p:to>
                                    </p:set>
                                    <p:animEffect transition="in" filter="fade">
                                      <p:cBhvr>
                                        <p:cTn id="7" dur="2000"/>
                                        <p:tgtEl>
                                          <p:spTgt spid="102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026"/>
                                        </p:tgtEl>
                                        <p:attrNameLst>
                                          <p:attrName>style.visibility</p:attrName>
                                        </p:attrNameLst>
                                      </p:cBhvr>
                                      <p:to>
                                        <p:strVal val="visible"/>
                                      </p:to>
                                    </p:set>
                                    <p:animEffect transition="in" filter="fade">
                                      <p:cBhvr>
                                        <p:cTn id="12" dur="2000"/>
                                        <p:tgtEl>
                                          <p:spTgt spid="102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027"/>
                                        </p:tgtEl>
                                        <p:attrNameLst>
                                          <p:attrName>style.visibility</p:attrName>
                                        </p:attrNameLst>
                                      </p:cBhvr>
                                      <p:to>
                                        <p:strVal val="visible"/>
                                      </p:to>
                                    </p:set>
                                    <p:animEffect transition="in" filter="fade">
                                      <p:cBhvr>
                                        <p:cTn id="17" dur="2000"/>
                                        <p:tgtEl>
                                          <p:spTgt spid="1027"/>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029"/>
                                        </p:tgtEl>
                                        <p:attrNameLst>
                                          <p:attrName>style.visibility</p:attrName>
                                        </p:attrNameLst>
                                      </p:cBhvr>
                                      <p:to>
                                        <p:strVal val="visible"/>
                                      </p:to>
                                    </p:set>
                                    <p:animEffect transition="in" filter="fade">
                                      <p:cBhvr>
                                        <p:cTn id="22" dur="2000"/>
                                        <p:tgtEl>
                                          <p:spTgt spid="10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ext Box 7"/>
          <p:cNvSpPr txBox="1">
            <a:spLocks noChangeArrowheads="1"/>
          </p:cNvSpPr>
          <p:nvPr/>
        </p:nvSpPr>
        <p:spPr bwMode="auto">
          <a:xfrm>
            <a:off x="0" y="1214422"/>
            <a:ext cx="9144000" cy="461665"/>
          </a:xfrm>
          <a:prstGeom prst="rect">
            <a:avLst/>
          </a:prstGeom>
          <a:noFill/>
          <a:ln w="9525">
            <a:noFill/>
            <a:miter lim="800000"/>
            <a:headEnd/>
            <a:tailEnd/>
          </a:ln>
        </p:spPr>
        <p:txBody>
          <a:bodyPr>
            <a:spAutoFit/>
          </a:bodyPr>
          <a:lstStyle/>
          <a:p>
            <a:pPr algn="ctr">
              <a:spcBef>
                <a:spcPct val="50000"/>
              </a:spcBef>
            </a:pPr>
            <a:r>
              <a:rPr lang="en-GB" sz="2400" b="1" u="none" kern="900" dirty="0" smtClean="0">
                <a:ln w="12700">
                  <a:solidFill>
                    <a:schemeClr val="tx2">
                      <a:satMod val="155000"/>
                    </a:schemeClr>
                  </a:solidFill>
                  <a:prstDash val="solid"/>
                </a:ln>
                <a:latin typeface="Arial" pitchFamily="34" charset="0"/>
              </a:rPr>
              <a:t>Stochastic flood </a:t>
            </a:r>
            <a:r>
              <a:rPr lang="en-GB" sz="2400" b="1" u="none" kern="900" dirty="0" err="1" smtClean="0">
                <a:ln w="12700">
                  <a:solidFill>
                    <a:schemeClr val="tx2">
                      <a:satMod val="155000"/>
                    </a:schemeClr>
                  </a:solidFill>
                  <a:prstDash val="solid"/>
                </a:ln>
                <a:latin typeface="Arial" pitchFamily="34" charset="0"/>
              </a:rPr>
              <a:t>modeling</a:t>
            </a:r>
            <a:endParaRPr lang="en-GB" sz="2400" u="none" dirty="0">
              <a:latin typeface="+mj-lt"/>
            </a:endParaRPr>
          </a:p>
        </p:txBody>
      </p:sp>
      <p:sp>
        <p:nvSpPr>
          <p:cNvPr id="9" name="CasellaDiTesto 8"/>
          <p:cNvSpPr txBox="1"/>
          <p:nvPr/>
        </p:nvSpPr>
        <p:spPr>
          <a:xfrm>
            <a:off x="500034" y="1812889"/>
            <a:ext cx="8358246" cy="3616375"/>
          </a:xfrm>
          <a:prstGeom prst="rect">
            <a:avLst/>
          </a:prstGeom>
          <a:noFill/>
        </p:spPr>
        <p:txBody>
          <a:bodyPr wrap="square" rtlCol="0" anchor="ctr" anchorCtr="0">
            <a:spAutoFit/>
          </a:bodyPr>
          <a:lstStyle/>
          <a:p>
            <a:pPr>
              <a:spcBef>
                <a:spcPts val="600"/>
              </a:spcBef>
            </a:pPr>
            <a:r>
              <a:rPr lang="en-GB" sz="1400" u="none" dirty="0" smtClean="0"/>
              <a:t>Now, let us assume that Q is a random variable.</a:t>
            </a:r>
            <a:br>
              <a:rPr lang="en-GB" sz="1400" u="none" dirty="0" smtClean="0"/>
            </a:br>
            <a:r>
              <a:rPr lang="en-GB" sz="1400" u="none" dirty="0" smtClean="0"/>
              <a:t/>
            </a:r>
            <a:br>
              <a:rPr lang="en-GB" sz="1400" u="none" dirty="0" smtClean="0"/>
            </a:br>
            <a:r>
              <a:rPr lang="en-GB" sz="1400" u="none" dirty="0" smtClean="0"/>
              <a:t>Randomness can be treated by using many different approaches (fuzzy logic, possibility theory....). “</a:t>
            </a:r>
            <a:r>
              <a:rPr lang="en-US" sz="1400" u="none" dirty="0" smtClean="0"/>
              <a:t>The most comprehensive, elegant and complete way of dealing with uncertainty is provided by the theory of probability. In fact, probabilistic descriptions allow predictability (supported by deterministic laws) and unpredictability (given by randomness) to coexist in a unified theoretical framework…” (</a:t>
            </a:r>
            <a:r>
              <a:rPr lang="en-US" sz="1400" u="none" dirty="0" err="1" smtClean="0"/>
              <a:t>Montanari</a:t>
            </a:r>
            <a:r>
              <a:rPr lang="en-US" sz="1400" u="none" dirty="0" smtClean="0"/>
              <a:t> and </a:t>
            </a:r>
            <a:r>
              <a:rPr lang="en-US" sz="1400" u="none" dirty="0" err="1" smtClean="0"/>
              <a:t>Koutsoyiannis</a:t>
            </a:r>
            <a:r>
              <a:rPr lang="en-US" sz="1400" u="none" dirty="0" smtClean="0"/>
              <a:t>, 2012).</a:t>
            </a:r>
            <a:br>
              <a:rPr lang="en-US" sz="1400" u="none" dirty="0" smtClean="0"/>
            </a:br>
            <a:endParaRPr lang="en-GB" sz="1400" u="none" dirty="0" smtClean="0"/>
          </a:p>
          <a:p>
            <a:pPr>
              <a:spcBef>
                <a:spcPts val="600"/>
              </a:spcBef>
            </a:pPr>
            <a:r>
              <a:rPr lang="en-GB" sz="1400" u="none" dirty="0" smtClean="0"/>
              <a:t>Let us using </a:t>
            </a:r>
            <a:r>
              <a:rPr lang="en-GB" sz="1400" u="none" dirty="0" err="1" smtClean="0"/>
              <a:t>stochastics</a:t>
            </a:r>
            <a:r>
              <a:rPr lang="en-GB" sz="1400" u="none" dirty="0" smtClean="0"/>
              <a:t> to model Q. </a:t>
            </a:r>
            <a:r>
              <a:rPr lang="en-US" sz="1400" u="none" dirty="0" smtClean="0"/>
              <a:t>Here the term “</a:t>
            </a:r>
            <a:r>
              <a:rPr lang="en-US" sz="1400" u="none" dirty="0" err="1" smtClean="0"/>
              <a:t>stochastics</a:t>
            </a:r>
            <a:r>
              <a:rPr lang="en-US" sz="1400" u="none" dirty="0" smtClean="0"/>
              <a:t>” s used to collectively represent probability, statistics and stochastic processes. Then, the relationship between Q and X and </a:t>
            </a:r>
            <a:r>
              <a:rPr lang="en-US" sz="1400" u="none" dirty="0" smtClean="0">
                <a:latin typeface="Symbol" pitchFamily="18" charset="2"/>
              </a:rPr>
              <a:t>Q</a:t>
            </a:r>
            <a:r>
              <a:rPr lang="en-US" sz="1400" u="none" dirty="0" smtClean="0"/>
              <a:t> can be written as:</a:t>
            </a:r>
            <a:r>
              <a:rPr lang="en-GB" sz="1400" u="none" dirty="0" smtClean="0"/>
              <a:t/>
            </a:r>
            <a:br>
              <a:rPr lang="en-GB" sz="1400" u="none" dirty="0" smtClean="0"/>
            </a:br>
            <a:r>
              <a:rPr lang="en-GB" sz="1400" u="none" dirty="0" smtClean="0"/>
              <a:t/>
            </a:r>
            <a:br>
              <a:rPr lang="en-GB" sz="1400" u="none" dirty="0" smtClean="0"/>
            </a:br>
            <a:r>
              <a:rPr lang="en-GB" sz="1400" u="none" dirty="0" smtClean="0"/>
              <a:t>f(Q)=K f(X,</a:t>
            </a:r>
            <a:r>
              <a:rPr lang="en-US" sz="1400" u="none" dirty="0" smtClean="0">
                <a:latin typeface="Symbol" pitchFamily="18" charset="2"/>
              </a:rPr>
              <a:t>Q</a:t>
            </a:r>
            <a:r>
              <a:rPr lang="en-GB" sz="1400" u="none" dirty="0" smtClean="0"/>
              <a:t>)</a:t>
            </a:r>
            <a:br>
              <a:rPr lang="en-GB" sz="1400" u="none" dirty="0" smtClean="0"/>
            </a:br>
            <a:r>
              <a:rPr lang="en-GB" sz="1400" u="none" dirty="0" smtClean="0"/>
              <a:t/>
            </a:r>
            <a:br>
              <a:rPr lang="en-GB" sz="1400" u="none" dirty="0" smtClean="0"/>
            </a:br>
            <a:r>
              <a:rPr lang="en-GB" sz="1400" u="none" dirty="0" smtClean="0"/>
              <a:t>where f is (joint) probability density function and K is a transfer operator that is related to the previously introduced deterministic relationship S. K can be random as well (</a:t>
            </a:r>
            <a:r>
              <a:rPr lang="en-GB" sz="1400" u="none" dirty="0" err="1" smtClean="0"/>
              <a:t>Montanari</a:t>
            </a:r>
            <a:r>
              <a:rPr lang="en-GB" sz="1400" u="none" dirty="0" smtClean="0"/>
              <a:t> and </a:t>
            </a:r>
            <a:r>
              <a:rPr lang="en-GB" sz="1400" u="none" dirty="0" err="1" smtClean="0"/>
              <a:t>Koutsoyiannis</a:t>
            </a:r>
            <a:r>
              <a:rPr lang="en-GB" sz="1400" u="none" dirty="0" smtClean="0"/>
              <a:t>, 2012).</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ext Box 7"/>
          <p:cNvSpPr txBox="1">
            <a:spLocks noChangeArrowheads="1"/>
          </p:cNvSpPr>
          <p:nvPr/>
        </p:nvSpPr>
        <p:spPr bwMode="auto">
          <a:xfrm>
            <a:off x="0" y="1214422"/>
            <a:ext cx="9144000" cy="461665"/>
          </a:xfrm>
          <a:prstGeom prst="rect">
            <a:avLst/>
          </a:prstGeom>
          <a:noFill/>
          <a:ln w="9525">
            <a:noFill/>
            <a:miter lim="800000"/>
            <a:headEnd/>
            <a:tailEnd/>
          </a:ln>
        </p:spPr>
        <p:txBody>
          <a:bodyPr>
            <a:spAutoFit/>
          </a:bodyPr>
          <a:lstStyle/>
          <a:p>
            <a:pPr algn="ctr">
              <a:spcBef>
                <a:spcPct val="50000"/>
              </a:spcBef>
            </a:pPr>
            <a:r>
              <a:rPr lang="en-GB" sz="2400" b="1" u="none" kern="900" dirty="0" smtClean="0">
                <a:ln w="12700">
                  <a:solidFill>
                    <a:schemeClr val="tx2">
                      <a:satMod val="155000"/>
                    </a:schemeClr>
                  </a:solidFill>
                  <a:prstDash val="solid"/>
                </a:ln>
                <a:latin typeface="Arial" pitchFamily="34" charset="0"/>
              </a:rPr>
              <a:t>Stochastic flood </a:t>
            </a:r>
            <a:r>
              <a:rPr lang="en-GB" sz="2400" b="1" u="none" kern="900" dirty="0" err="1" smtClean="0">
                <a:ln w="12700">
                  <a:solidFill>
                    <a:schemeClr val="tx2">
                      <a:satMod val="155000"/>
                    </a:schemeClr>
                  </a:solidFill>
                  <a:prstDash val="solid"/>
                </a:ln>
                <a:latin typeface="Arial" pitchFamily="34" charset="0"/>
              </a:rPr>
              <a:t>modeling</a:t>
            </a:r>
            <a:endParaRPr lang="en-GB" sz="2400" u="none" dirty="0">
              <a:latin typeface="+mj-lt"/>
            </a:endParaRPr>
          </a:p>
        </p:txBody>
      </p:sp>
      <p:sp>
        <p:nvSpPr>
          <p:cNvPr id="9" name="CasellaDiTesto 8"/>
          <p:cNvSpPr txBox="1"/>
          <p:nvPr/>
        </p:nvSpPr>
        <p:spPr>
          <a:xfrm>
            <a:off x="500034" y="1843667"/>
            <a:ext cx="8358246" cy="3693319"/>
          </a:xfrm>
          <a:prstGeom prst="rect">
            <a:avLst/>
          </a:prstGeom>
          <a:noFill/>
        </p:spPr>
        <p:txBody>
          <a:bodyPr wrap="square" rtlCol="0" anchor="ctr" anchorCtr="0">
            <a:spAutoFit/>
          </a:bodyPr>
          <a:lstStyle/>
          <a:p>
            <a:pPr>
              <a:spcBef>
                <a:spcPts val="600"/>
              </a:spcBef>
            </a:pPr>
            <a:r>
              <a:rPr lang="en-GB" sz="1400" u="none" dirty="0" smtClean="0"/>
              <a:t>f(Q)=K f(X,</a:t>
            </a:r>
            <a:r>
              <a:rPr lang="en-US" sz="1400" u="none" dirty="0" smtClean="0">
                <a:latin typeface="Symbol" pitchFamily="18" charset="2"/>
              </a:rPr>
              <a:t>Q</a:t>
            </a:r>
            <a:r>
              <a:rPr lang="en-GB" sz="1400" u="none" dirty="0" smtClean="0"/>
              <a:t>)</a:t>
            </a:r>
            <a:br>
              <a:rPr lang="en-GB" sz="1400" u="none" dirty="0" smtClean="0"/>
            </a:br>
            <a:endParaRPr lang="en-GB" sz="1400" u="none" dirty="0" smtClean="0"/>
          </a:p>
          <a:p>
            <a:pPr>
              <a:spcBef>
                <a:spcPts val="600"/>
              </a:spcBef>
            </a:pPr>
            <a:r>
              <a:rPr lang="en-GB" sz="1400" u="none" dirty="0" smtClean="0"/>
              <a:t>Changes </a:t>
            </a:r>
            <a:r>
              <a:rPr lang="en-GB" sz="1400" u="none" dirty="0" smtClean="0"/>
              <a:t>in </a:t>
            </a:r>
            <a:r>
              <a:rPr lang="en-GB" sz="1400" u="none" dirty="0" smtClean="0"/>
              <a:t>Q may occur after changes </a:t>
            </a:r>
            <a:r>
              <a:rPr lang="en-GB" sz="1400" u="none" dirty="0" smtClean="0"/>
              <a:t>in the probability distribution of </a:t>
            </a:r>
            <a:r>
              <a:rPr lang="en-GB" sz="1400" u="none" dirty="0" smtClean="0"/>
              <a:t>Q. These can </a:t>
            </a:r>
            <a:r>
              <a:rPr lang="en-GB" sz="1400" u="none" dirty="0" smtClean="0"/>
              <a:t>be given by changes in K and/or changes in the probability distribution of X and </a:t>
            </a:r>
            <a:r>
              <a:rPr lang="en-GB" sz="1400" u="none" dirty="0" smtClean="0">
                <a:latin typeface="Symbol" pitchFamily="18" charset="2"/>
              </a:rPr>
              <a:t>Q</a:t>
            </a:r>
            <a:r>
              <a:rPr lang="en-GB" sz="1400" u="none" dirty="0" smtClean="0"/>
              <a:t>. However, it is important to note that </a:t>
            </a:r>
            <a:r>
              <a:rPr lang="en-GB" sz="1400" b="1" u="none" dirty="0" smtClean="0"/>
              <a:t>Q may change even if its probability distribution does not</a:t>
            </a:r>
            <a:r>
              <a:rPr lang="en-GB" sz="1400" u="none" dirty="0" smtClean="0"/>
              <a:t> (think of long term cycles).</a:t>
            </a:r>
            <a:r>
              <a:rPr lang="en-GB" sz="1400" u="none" dirty="0" smtClean="0"/>
              <a:t/>
            </a:r>
            <a:br>
              <a:rPr lang="en-GB" sz="1400" u="none" dirty="0" smtClean="0"/>
            </a:br>
            <a:r>
              <a:rPr lang="en-GB" sz="1400" u="none" dirty="0" smtClean="0"/>
              <a:t/>
            </a:r>
            <a:br>
              <a:rPr lang="en-GB" sz="1400" u="none" dirty="0" smtClean="0"/>
            </a:br>
            <a:r>
              <a:rPr lang="en-GB" sz="1400" u="none" dirty="0" smtClean="0"/>
              <a:t>Changes in probability </a:t>
            </a:r>
            <a:r>
              <a:rPr lang="en-GB" sz="1400" u="none" dirty="0" smtClean="0"/>
              <a:t>distribution, if any, </a:t>
            </a:r>
            <a:r>
              <a:rPr lang="en-GB" sz="1400" u="none" dirty="0" smtClean="0"/>
              <a:t>are related to non-</a:t>
            </a:r>
            <a:r>
              <a:rPr lang="en-GB" sz="1400" u="none" dirty="0" err="1" smtClean="0"/>
              <a:t>stationarity</a:t>
            </a:r>
            <a:r>
              <a:rPr lang="en-GB" sz="1400" u="none" dirty="0" smtClean="0"/>
              <a:t>. Within this context, the term is correctly used. In fact, </a:t>
            </a:r>
            <a:r>
              <a:rPr lang="en-GB" sz="1400" u="none" dirty="0" err="1" smtClean="0"/>
              <a:t>stationarity</a:t>
            </a:r>
            <a:r>
              <a:rPr lang="en-GB" sz="1400" u="none" dirty="0" smtClean="0"/>
              <a:t> is defined as (see Wikipedia):</a:t>
            </a:r>
            <a:br>
              <a:rPr lang="en-GB" sz="1400" u="none" dirty="0" smtClean="0"/>
            </a:br>
            <a:r>
              <a:rPr lang="en-GB" sz="1400" u="none" dirty="0" smtClean="0"/>
              <a:t/>
            </a:r>
            <a:br>
              <a:rPr lang="en-GB" sz="1400" u="none" dirty="0" smtClean="0"/>
            </a:br>
            <a:r>
              <a:rPr lang="en-GB" sz="1400" u="none" dirty="0" smtClean="0"/>
              <a:t>“...</a:t>
            </a:r>
            <a:r>
              <a:rPr lang="en-US" sz="1400" u="none" dirty="0" smtClean="0"/>
              <a:t>a stationary process (or strict(</a:t>
            </a:r>
            <a:r>
              <a:rPr lang="en-US" sz="1400" u="none" dirty="0" err="1" smtClean="0"/>
              <a:t>ly</a:t>
            </a:r>
            <a:r>
              <a:rPr lang="en-US" sz="1400" u="none" dirty="0" smtClean="0"/>
              <a:t>) stationary process or strong(</a:t>
            </a:r>
            <a:r>
              <a:rPr lang="en-US" sz="1400" u="none" dirty="0" err="1" smtClean="0"/>
              <a:t>ly</a:t>
            </a:r>
            <a:r>
              <a:rPr lang="en-US" sz="1400" u="none" dirty="0" smtClean="0"/>
              <a:t>) stationary process) is a stochastic process whose joint probability distribution does not change when shifted in time or space. Consequently, parameters such as the mean and variance, if they exist, also do not change over time or position”.</a:t>
            </a:r>
            <a:endParaRPr lang="en-GB" sz="1400" u="none" dirty="0" smtClean="0"/>
          </a:p>
          <a:p>
            <a:pPr>
              <a:spcBef>
                <a:spcPts val="600"/>
              </a:spcBef>
            </a:pPr>
            <a:r>
              <a:rPr lang="en-GB" sz="1400" u="none" dirty="0" smtClean="0"/>
              <a:t/>
            </a:r>
            <a:br>
              <a:rPr lang="en-GB" sz="1400" u="none" dirty="0" smtClean="0"/>
            </a:br>
            <a:r>
              <a:rPr lang="en-GB" sz="1400" u="none" dirty="0" smtClean="0"/>
              <a:t>Therefore, in the stochastic </a:t>
            </a:r>
            <a:r>
              <a:rPr lang="en-GB" sz="1400" u="none" dirty="0" smtClean="0"/>
              <a:t>view, detecting non-</a:t>
            </a:r>
            <a:r>
              <a:rPr lang="en-GB" sz="1400" u="none" dirty="0" err="1" smtClean="0"/>
              <a:t>stationarity</a:t>
            </a:r>
            <a:r>
              <a:rPr lang="en-GB" sz="1400" u="none" dirty="0" smtClean="0"/>
              <a:t> is indeed important for assessing </a:t>
            </a:r>
            <a:r>
              <a:rPr lang="en-GB" sz="1400" u="none" dirty="0" smtClean="0"/>
              <a:t>flood </a:t>
            </a:r>
            <a:r>
              <a:rPr lang="en-GB" sz="1400" u="none" dirty="0" smtClean="0"/>
              <a:t>changes.</a:t>
            </a:r>
            <a:endParaRPr lang="en-GB" sz="1400" u="none" dirty="0" smtClean="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ext Box 7"/>
          <p:cNvSpPr txBox="1">
            <a:spLocks noChangeArrowheads="1"/>
          </p:cNvSpPr>
          <p:nvPr/>
        </p:nvSpPr>
        <p:spPr bwMode="auto">
          <a:xfrm>
            <a:off x="0" y="1214422"/>
            <a:ext cx="9144000" cy="461665"/>
          </a:xfrm>
          <a:prstGeom prst="rect">
            <a:avLst/>
          </a:prstGeom>
          <a:noFill/>
          <a:ln w="9525">
            <a:noFill/>
            <a:miter lim="800000"/>
            <a:headEnd/>
            <a:tailEnd/>
          </a:ln>
        </p:spPr>
        <p:txBody>
          <a:bodyPr>
            <a:spAutoFit/>
          </a:bodyPr>
          <a:lstStyle/>
          <a:p>
            <a:pPr algn="ctr">
              <a:spcBef>
                <a:spcPct val="50000"/>
              </a:spcBef>
            </a:pPr>
            <a:r>
              <a:rPr lang="en-GB" sz="2400" b="1" u="none" kern="900" dirty="0" smtClean="0">
                <a:ln w="12700">
                  <a:solidFill>
                    <a:schemeClr val="tx2">
                      <a:satMod val="155000"/>
                    </a:schemeClr>
                  </a:solidFill>
                  <a:prstDash val="solid"/>
                </a:ln>
                <a:latin typeface="Arial" pitchFamily="34" charset="0"/>
              </a:rPr>
              <a:t>Stochastic flood </a:t>
            </a:r>
            <a:r>
              <a:rPr lang="en-GB" sz="2400" b="1" u="none" kern="900" dirty="0" err="1" smtClean="0">
                <a:ln w="12700">
                  <a:solidFill>
                    <a:schemeClr val="tx2">
                      <a:satMod val="155000"/>
                    </a:schemeClr>
                  </a:solidFill>
                  <a:prstDash val="solid"/>
                </a:ln>
                <a:latin typeface="Arial" pitchFamily="34" charset="0"/>
              </a:rPr>
              <a:t>modeling</a:t>
            </a:r>
            <a:endParaRPr lang="en-GB" sz="2400" u="none" dirty="0">
              <a:latin typeface="+mj-lt"/>
            </a:endParaRPr>
          </a:p>
        </p:txBody>
      </p:sp>
      <p:sp>
        <p:nvSpPr>
          <p:cNvPr id="9" name="CasellaDiTesto 8"/>
          <p:cNvSpPr txBox="1"/>
          <p:nvPr/>
        </p:nvSpPr>
        <p:spPr>
          <a:xfrm>
            <a:off x="500034" y="1643050"/>
            <a:ext cx="8358246" cy="4139595"/>
          </a:xfrm>
          <a:prstGeom prst="rect">
            <a:avLst/>
          </a:prstGeom>
          <a:noFill/>
        </p:spPr>
        <p:txBody>
          <a:bodyPr wrap="square" rtlCol="0" anchor="ctr" anchorCtr="0">
            <a:spAutoFit/>
          </a:bodyPr>
          <a:lstStyle/>
          <a:p>
            <a:pPr>
              <a:spcBef>
                <a:spcPts val="600"/>
              </a:spcBef>
            </a:pPr>
            <a:r>
              <a:rPr lang="en-GB" sz="1400" u="none" dirty="0" smtClean="0"/>
              <a:t>f(Q)=K f(X,</a:t>
            </a:r>
            <a:r>
              <a:rPr lang="en-US" sz="1400" u="none" dirty="0" smtClean="0">
                <a:latin typeface="Symbol" pitchFamily="18" charset="2"/>
              </a:rPr>
              <a:t>Q</a:t>
            </a:r>
            <a:r>
              <a:rPr lang="en-GB" sz="1400" u="none" dirty="0" smtClean="0"/>
              <a:t>)</a:t>
            </a:r>
            <a:br>
              <a:rPr lang="en-GB" sz="1400" u="none" dirty="0" smtClean="0"/>
            </a:br>
            <a:endParaRPr lang="en-GB" sz="1400" u="none" dirty="0" smtClean="0"/>
          </a:p>
          <a:p>
            <a:pPr>
              <a:spcBef>
                <a:spcPts val="600"/>
              </a:spcBef>
            </a:pPr>
            <a:r>
              <a:rPr lang="en-GB" sz="1400" u="none" dirty="0" smtClean="0"/>
              <a:t>It is important to make clear what non-</a:t>
            </a:r>
            <a:r>
              <a:rPr lang="en-GB" sz="1400" u="none" dirty="0" err="1" smtClean="0"/>
              <a:t>stationarity</a:t>
            </a:r>
            <a:r>
              <a:rPr lang="en-GB" sz="1400" u="none" dirty="0" smtClean="0"/>
              <a:t> means.</a:t>
            </a:r>
            <a:br>
              <a:rPr lang="en-GB" sz="1400" u="none" dirty="0" smtClean="0"/>
            </a:br>
            <a:endParaRPr lang="en-GB" sz="1400" u="none" dirty="0" smtClean="0"/>
          </a:p>
          <a:p>
            <a:r>
              <a:rPr lang="en-US" sz="1400" u="none" dirty="0" smtClean="0">
                <a:solidFill>
                  <a:srgbClr val="FF0000"/>
                </a:solidFill>
              </a:rPr>
              <a:t>Note 1: Definition of </a:t>
            </a:r>
            <a:r>
              <a:rPr lang="en-US" sz="1400" u="none" dirty="0" err="1" smtClean="0">
                <a:solidFill>
                  <a:srgbClr val="FF0000"/>
                </a:solidFill>
              </a:rPr>
              <a:t>stationarity</a:t>
            </a:r>
            <a:r>
              <a:rPr lang="en-US" sz="1400" u="none" dirty="0" smtClean="0">
                <a:solidFill>
                  <a:srgbClr val="FF0000"/>
                </a:solidFill>
              </a:rPr>
              <a:t> applies to a stochastic process</a:t>
            </a:r>
          </a:p>
          <a:p>
            <a:r>
              <a:rPr lang="en-US" sz="1400" u="none" dirty="0" smtClean="0">
                <a:solidFill>
                  <a:srgbClr val="FF0000"/>
                </a:solidFill>
              </a:rPr>
              <a:t>Note 2: Non-stationary processes have some of their statistical properties that are deterministic functions of time</a:t>
            </a:r>
          </a:p>
          <a:p>
            <a:r>
              <a:rPr lang="en-US" sz="1200" u="none" dirty="0" smtClean="0">
                <a:solidFill>
                  <a:srgbClr val="FF0000"/>
                </a:solidFill>
              </a:rPr>
              <a:t>(</a:t>
            </a:r>
            <a:r>
              <a:rPr lang="en-US" sz="1200" u="none" dirty="0" err="1" smtClean="0">
                <a:solidFill>
                  <a:srgbClr val="FF0000"/>
                </a:solidFill>
              </a:rPr>
              <a:t>Koutsoyiannis</a:t>
            </a:r>
            <a:r>
              <a:rPr lang="en-US" sz="1200" u="none" dirty="0" smtClean="0">
                <a:solidFill>
                  <a:srgbClr val="FF0000"/>
                </a:solidFill>
              </a:rPr>
              <a:t>, Hurst-</a:t>
            </a:r>
            <a:r>
              <a:rPr lang="en-US" sz="1200" u="none" dirty="0" err="1" smtClean="0">
                <a:solidFill>
                  <a:srgbClr val="FF0000"/>
                </a:solidFill>
              </a:rPr>
              <a:t>Kolmogorov</a:t>
            </a:r>
            <a:r>
              <a:rPr lang="en-US" sz="1200" u="none" dirty="0" smtClean="0">
                <a:solidFill>
                  <a:srgbClr val="FF0000"/>
                </a:solidFill>
              </a:rPr>
              <a:t> dynamics and uncertainty, Journal of the American Water Resources Association, 47 (3), 481–495, 2011).</a:t>
            </a:r>
          </a:p>
          <a:p>
            <a:pPr>
              <a:spcBef>
                <a:spcPts val="600"/>
              </a:spcBef>
            </a:pPr>
            <a:r>
              <a:rPr lang="en-GB" sz="1400" u="none" dirty="0" smtClean="0"/>
              <a:t/>
            </a:r>
            <a:br>
              <a:rPr lang="en-GB" sz="1400" u="none" dirty="0" smtClean="0"/>
            </a:br>
            <a:r>
              <a:rPr lang="en-GB" sz="1400" b="1" u="none" dirty="0" smtClean="0"/>
              <a:t>Therefore, to detect flood change in the stochastic view one needs to identify a stochastic process describing floods, and detect whether the statistics of the process are a deterministic function of time.</a:t>
            </a:r>
            <a:br>
              <a:rPr lang="en-GB" sz="1400" b="1" u="none" dirty="0" smtClean="0"/>
            </a:br>
            <a:r>
              <a:rPr lang="en-GB" sz="1400" b="1" u="none" dirty="0" smtClean="0"/>
              <a:t/>
            </a:r>
            <a:br>
              <a:rPr lang="en-GB" sz="1400" b="1" u="none" dirty="0" smtClean="0"/>
            </a:br>
            <a:r>
              <a:rPr lang="en-GB" sz="1400" u="none" dirty="0" smtClean="0"/>
              <a:t>Note 3: non-</a:t>
            </a:r>
            <a:r>
              <a:rPr lang="en-GB" sz="1400" u="none" dirty="0" err="1" smtClean="0"/>
              <a:t>stationarity</a:t>
            </a:r>
            <a:r>
              <a:rPr lang="en-GB" sz="1400" u="none" dirty="0" smtClean="0"/>
              <a:t> applies to the stochastic process (the model) and not the real world. Nature has its unique trajectory, which is for sure changing along time.</a:t>
            </a:r>
          </a:p>
          <a:p>
            <a:pPr>
              <a:spcBef>
                <a:spcPts val="600"/>
              </a:spcBef>
            </a:pPr>
            <a:r>
              <a:rPr lang="en-GB" sz="1400" u="none" dirty="0" smtClean="0"/>
              <a:t>Note 4: </a:t>
            </a:r>
            <a:r>
              <a:rPr lang="en-GB" sz="1400" u="none" dirty="0" err="1" smtClean="0"/>
              <a:t>stationarity</a:t>
            </a:r>
            <a:r>
              <a:rPr lang="en-GB" sz="1400" u="none" dirty="0" smtClean="0"/>
              <a:t> is an assumption that is introduced to simplify </a:t>
            </a:r>
            <a:r>
              <a:rPr lang="en-GB" sz="1400" u="none" dirty="0" err="1" smtClean="0"/>
              <a:t>modeling</a:t>
            </a:r>
            <a:r>
              <a:rPr lang="en-GB" sz="1400" u="none" dirty="0" smtClean="0"/>
              <a:t> of complex systems. In my opinion it is hardly dead.... For sure it has never been satisfied.</a:t>
            </a: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ext Box 7"/>
          <p:cNvSpPr txBox="1">
            <a:spLocks noChangeArrowheads="1"/>
          </p:cNvSpPr>
          <p:nvPr/>
        </p:nvSpPr>
        <p:spPr bwMode="auto">
          <a:xfrm>
            <a:off x="0" y="1214422"/>
            <a:ext cx="9144000" cy="461665"/>
          </a:xfrm>
          <a:prstGeom prst="rect">
            <a:avLst/>
          </a:prstGeom>
          <a:noFill/>
          <a:ln w="9525">
            <a:noFill/>
            <a:miter lim="800000"/>
            <a:headEnd/>
            <a:tailEnd/>
          </a:ln>
        </p:spPr>
        <p:txBody>
          <a:bodyPr>
            <a:spAutoFit/>
          </a:bodyPr>
          <a:lstStyle/>
          <a:p>
            <a:pPr algn="ctr">
              <a:spcBef>
                <a:spcPct val="50000"/>
              </a:spcBef>
            </a:pPr>
            <a:r>
              <a:rPr lang="en-GB" sz="2400" b="1" u="none" kern="900" dirty="0" smtClean="0">
                <a:ln w="12700">
                  <a:solidFill>
                    <a:schemeClr val="tx2">
                      <a:satMod val="155000"/>
                    </a:schemeClr>
                  </a:solidFill>
                  <a:prstDash val="solid"/>
                </a:ln>
                <a:latin typeface="Arial" pitchFamily="34" charset="0"/>
              </a:rPr>
              <a:t>Some first conclusions.....(1)</a:t>
            </a:r>
            <a:endParaRPr lang="en-GB" sz="2400" u="none" dirty="0">
              <a:latin typeface="+mj-lt"/>
            </a:endParaRPr>
          </a:p>
        </p:txBody>
      </p:sp>
      <p:sp>
        <p:nvSpPr>
          <p:cNvPr id="9" name="CasellaDiTesto 8"/>
          <p:cNvSpPr txBox="1"/>
          <p:nvPr/>
        </p:nvSpPr>
        <p:spPr>
          <a:xfrm>
            <a:off x="500034" y="2226129"/>
            <a:ext cx="8358246" cy="3631763"/>
          </a:xfrm>
          <a:prstGeom prst="rect">
            <a:avLst/>
          </a:prstGeom>
          <a:noFill/>
        </p:spPr>
        <p:txBody>
          <a:bodyPr wrap="square" rtlCol="0" anchor="ctr" anchorCtr="0">
            <a:spAutoFit/>
          </a:bodyPr>
          <a:lstStyle/>
          <a:p>
            <a:pPr>
              <a:spcBef>
                <a:spcPts val="600"/>
              </a:spcBef>
            </a:pPr>
            <a:r>
              <a:rPr lang="en-US" sz="1400" u="none" dirty="0" smtClean="0">
                <a:solidFill>
                  <a:srgbClr val="FF0000"/>
                </a:solidFill>
              </a:rPr>
              <a:t>In the deterministic setting, detecting change means </a:t>
            </a:r>
            <a:r>
              <a:rPr lang="en-US" sz="1400" u="none" dirty="0" err="1" smtClean="0">
                <a:solidFill>
                  <a:srgbClr val="FF0000"/>
                </a:solidFill>
              </a:rPr>
              <a:t>analysing</a:t>
            </a:r>
            <a:r>
              <a:rPr lang="en-US" sz="1400" u="none" dirty="0" smtClean="0">
                <a:solidFill>
                  <a:srgbClr val="FF0000"/>
                </a:solidFill>
              </a:rPr>
              <a:t> deterministic changes in the deterministic inputs and deterministic parameters, and </a:t>
            </a:r>
            <a:r>
              <a:rPr lang="en-US" sz="1400" u="none" dirty="0" err="1" smtClean="0">
                <a:solidFill>
                  <a:srgbClr val="FF0000"/>
                </a:solidFill>
              </a:rPr>
              <a:t>analysing</a:t>
            </a:r>
            <a:r>
              <a:rPr lang="en-US" sz="1400" u="none" dirty="0" smtClean="0">
                <a:solidFill>
                  <a:srgbClr val="FF0000"/>
                </a:solidFill>
              </a:rPr>
              <a:t> the properties of the transformation S. </a:t>
            </a:r>
            <a:br>
              <a:rPr lang="en-US" sz="1400" u="none" dirty="0" smtClean="0">
                <a:solidFill>
                  <a:srgbClr val="FF0000"/>
                </a:solidFill>
              </a:rPr>
            </a:br>
            <a:r>
              <a:rPr lang="en-US" sz="1400" u="none" dirty="0" smtClean="0">
                <a:solidFill>
                  <a:srgbClr val="FF0000"/>
                </a:solidFill>
              </a:rPr>
              <a:t/>
            </a:r>
            <a:br>
              <a:rPr lang="en-US" sz="1400" u="none" dirty="0" smtClean="0">
                <a:solidFill>
                  <a:srgbClr val="FF0000"/>
                </a:solidFill>
              </a:rPr>
            </a:br>
            <a:r>
              <a:rPr lang="en-US" sz="1400" u="none" dirty="0" smtClean="0">
                <a:solidFill>
                  <a:srgbClr val="FF0000"/>
                </a:solidFill>
              </a:rPr>
              <a:t>In the stochastic setting, detecting change </a:t>
            </a:r>
            <a:r>
              <a:rPr lang="en-US" sz="1400" u="none" dirty="0" smtClean="0">
                <a:solidFill>
                  <a:srgbClr val="FF0000"/>
                </a:solidFill>
              </a:rPr>
              <a:t>implies </a:t>
            </a:r>
            <a:r>
              <a:rPr lang="en-US" sz="1400" u="none" dirty="0" smtClean="0">
                <a:solidFill>
                  <a:srgbClr val="FF0000"/>
                </a:solidFill>
              </a:rPr>
              <a:t>to identify a deterministic function explaining the changes along time of the statistics of the involved variables.</a:t>
            </a:r>
            <a:r>
              <a:rPr lang="en-GB" sz="1400" u="none" dirty="0" smtClean="0">
                <a:solidFill>
                  <a:srgbClr val="FF0000"/>
                </a:solidFill>
              </a:rPr>
              <a:t/>
            </a:r>
            <a:br>
              <a:rPr lang="en-GB" sz="1400" u="none" dirty="0" smtClean="0">
                <a:solidFill>
                  <a:srgbClr val="FF0000"/>
                </a:solidFill>
              </a:rPr>
            </a:br>
            <a:r>
              <a:rPr lang="en-GB" sz="1400" u="none" dirty="0" smtClean="0"/>
              <a:t/>
            </a:r>
            <a:br>
              <a:rPr lang="en-GB" sz="1400" u="none" dirty="0" smtClean="0"/>
            </a:br>
            <a:r>
              <a:rPr lang="en-US" sz="1400" u="none" dirty="0" smtClean="0"/>
              <a:t>To model change, we need to:</a:t>
            </a:r>
          </a:p>
          <a:p>
            <a:pPr marL="357188" indent="-357188">
              <a:spcBef>
                <a:spcPts val="600"/>
              </a:spcBef>
              <a:buFont typeface="Arial" pitchFamily="34" charset="0"/>
              <a:buChar char="•"/>
            </a:pPr>
            <a:r>
              <a:rPr lang="en-US" sz="1400" u="none" dirty="0" smtClean="0"/>
              <a:t>In the deterministic setting, reconstruct the form of the deterministic function S and describe deterministically the changes of X and </a:t>
            </a:r>
            <a:r>
              <a:rPr lang="en-US" sz="1400" u="none" dirty="0" smtClean="0">
                <a:latin typeface="Symbol" pitchFamily="18" charset="2"/>
              </a:rPr>
              <a:t>Q</a:t>
            </a:r>
            <a:r>
              <a:rPr lang="en-US" sz="1400" u="none" dirty="0" smtClean="0"/>
              <a:t> along time.</a:t>
            </a:r>
          </a:p>
          <a:p>
            <a:pPr marL="357188" indent="-357188">
              <a:spcBef>
                <a:spcPts val="600"/>
              </a:spcBef>
              <a:buFont typeface="Arial" pitchFamily="34" charset="0"/>
              <a:buChar char="•"/>
            </a:pPr>
            <a:r>
              <a:rPr lang="en-US" sz="1400" u="none" dirty="0" smtClean="0"/>
              <a:t>In the stochastic setting, we need to build a </a:t>
            </a:r>
            <a:r>
              <a:rPr lang="en-US" sz="1400" u="none" dirty="0" smtClean="0"/>
              <a:t>stochastic </a:t>
            </a:r>
            <a:r>
              <a:rPr lang="en-US" sz="1400" u="none" dirty="0" smtClean="0"/>
              <a:t>model describing the detected changes of statistics in time. To do so, it is necessary to take full advantage of processes understanding through the transfer operator K</a:t>
            </a:r>
            <a:endParaRPr lang="en-GB" sz="1400" u="none" dirty="0" smtClean="0"/>
          </a:p>
          <a:p>
            <a:pPr marL="357188" indent="-357188">
              <a:spcBef>
                <a:spcPts val="600"/>
              </a:spcBef>
              <a:buFont typeface="Arial" pitchFamily="34" charset="0"/>
              <a:buChar char="•"/>
            </a:pPr>
            <a:endParaRPr lang="en-GB" sz="1400" u="none" dirty="0" smtClean="0"/>
          </a:p>
          <a:p>
            <a:pPr>
              <a:spcBef>
                <a:spcPts val="600"/>
              </a:spcBef>
            </a:pPr>
            <a:r>
              <a:rPr lang="en-GB" sz="1400" u="none" dirty="0" smtClean="0"/>
              <a:t>The real problem is change assessment. Once the information is available the </a:t>
            </a:r>
            <a:r>
              <a:rPr lang="en-GB" sz="1400" u="none" dirty="0" smtClean="0"/>
              <a:t>model </a:t>
            </a:r>
            <a:r>
              <a:rPr lang="en-GB" sz="1400" u="none" dirty="0" smtClean="0"/>
              <a:t>is not a significant problem.</a:t>
            </a:r>
            <a:endParaRPr lang="en-US" sz="1400" u="none" dirty="0" smtClean="0"/>
          </a:p>
        </p:txBody>
      </p:sp>
      <p:sp>
        <p:nvSpPr>
          <p:cNvPr id="4" name="CasellaDiTesto 3"/>
          <p:cNvSpPr txBox="1"/>
          <p:nvPr/>
        </p:nvSpPr>
        <p:spPr>
          <a:xfrm>
            <a:off x="428596" y="1643050"/>
            <a:ext cx="8215370" cy="338554"/>
          </a:xfrm>
          <a:prstGeom prst="rect">
            <a:avLst/>
          </a:prstGeom>
          <a:noFill/>
        </p:spPr>
        <p:txBody>
          <a:bodyPr wrap="square" rtlCol="0" anchor="ctr" anchorCtr="0">
            <a:spAutoFit/>
          </a:bodyPr>
          <a:lstStyle/>
          <a:p>
            <a:pPr algn="ctr"/>
            <a:r>
              <a:rPr lang="en-US" sz="1600" b="1" u="none" dirty="0" smtClean="0"/>
              <a:t>On change assessment and modeling</a:t>
            </a:r>
            <a:endParaRPr lang="en-GB" sz="1600" b="1" u="none"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1_Struttura predefinita">
  <a:themeElements>
    <a:clrScheme name="1_Struttura predefinita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_Struttura predefinita">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it-IT" sz="1800" b="0" i="0" u="sng"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it-IT" sz="1800" b="0" i="0" u="sng" strike="noStrike" cap="none" normalizeH="0" baseline="0" smtClean="0">
            <a:ln>
              <a:noFill/>
            </a:ln>
            <a:solidFill>
              <a:schemeClr val="tx1"/>
            </a:solidFill>
            <a:effectLst/>
            <a:latin typeface="Arial" charset="0"/>
          </a:defRPr>
        </a:defPPr>
      </a:lstStyle>
    </a:lnDef>
  </a:objectDefaults>
  <a:extraClrSchemeLst>
    <a:extraClrScheme>
      <a:clrScheme name="1_Struttura predefinita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Struttura predefinita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Struttura predefinita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Struttura predefinita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Struttura predefinita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Struttura predefinita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Struttura predefinita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Struttura predefinita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Struttura predefinita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Struttura predefinita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Struttura predefinita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Struttura predefinita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Tema di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ema di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5697</TotalTime>
  <Words>1073</Words>
  <Application>Microsoft Office PowerPoint</Application>
  <PresentationFormat>Presentazione su schermo (4:3)</PresentationFormat>
  <Paragraphs>136</Paragraphs>
  <Slides>19</Slides>
  <Notes>17</Notes>
  <HiddenSlides>0</HiddenSlides>
  <MMClips>0</MMClips>
  <ScaleCrop>false</ScaleCrop>
  <HeadingPairs>
    <vt:vector size="4" baseType="variant">
      <vt:variant>
        <vt:lpstr>Tema</vt:lpstr>
      </vt:variant>
      <vt:variant>
        <vt:i4>1</vt:i4>
      </vt:variant>
      <vt:variant>
        <vt:lpstr>Titoli diapositive</vt:lpstr>
      </vt:variant>
      <vt:variant>
        <vt:i4>19</vt:i4>
      </vt:variant>
    </vt:vector>
  </HeadingPairs>
  <TitlesOfParts>
    <vt:vector size="20" baseType="lpstr">
      <vt:lpstr>1_Struttura predefinita</vt:lpstr>
      <vt:lpstr>Diapositiva 1</vt:lpstr>
      <vt:lpstr>Diapositiva 2</vt:lpstr>
      <vt:lpstr>Diapositiva 3</vt:lpstr>
      <vt:lpstr>Diapositiva 4</vt:lpstr>
      <vt:lpstr>Diapositiva 5</vt:lpstr>
      <vt:lpstr>Diapositiva 6</vt:lpstr>
      <vt:lpstr>Diapositiva 7</vt:lpstr>
      <vt:lpstr>Diapositiva 8</vt:lpstr>
      <vt:lpstr>Diapositiva 9</vt:lpstr>
      <vt:lpstr>Diapositiva 10</vt:lpstr>
      <vt:lpstr>Diapositiva 11</vt:lpstr>
      <vt:lpstr>Diapositiva 12</vt:lpstr>
      <vt:lpstr>Diapositiva 13</vt:lpstr>
      <vt:lpstr>Diapositiva 14</vt:lpstr>
      <vt:lpstr>Diapositiva 15</vt:lpstr>
      <vt:lpstr>Diapositiva 16</vt:lpstr>
      <vt:lpstr>Diapositiva 17</vt:lpstr>
      <vt:lpstr>Diapositiva 18</vt:lpstr>
      <vt:lpstr>Diapositiva 19</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
  <cp:lastModifiedBy>sturno</cp:lastModifiedBy>
  <cp:revision>403</cp:revision>
  <cp:lastPrinted>2009-04-22T19:24:48Z</cp:lastPrinted>
  <dcterms:created xsi:type="dcterms:W3CDTF">2009-04-22T19:24:48Z</dcterms:created>
  <dcterms:modified xsi:type="dcterms:W3CDTF">2017-03-30T22:28:27Z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Version">
    <vt:i4>1</vt:i4>
  </property>
</Properties>
</file>