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33"/>
  </p:notesMasterIdLst>
  <p:handoutMasterIdLst>
    <p:handoutMasterId r:id="rId34"/>
  </p:handoutMasterIdLst>
  <p:sldIdLst>
    <p:sldId id="257" r:id="rId2"/>
    <p:sldId id="260" r:id="rId3"/>
    <p:sldId id="308" r:id="rId4"/>
    <p:sldId id="309" r:id="rId5"/>
    <p:sldId id="297" r:id="rId6"/>
    <p:sldId id="298" r:id="rId7"/>
    <p:sldId id="299" r:id="rId8"/>
    <p:sldId id="287" r:id="rId9"/>
    <p:sldId id="300" r:id="rId10"/>
    <p:sldId id="288" r:id="rId11"/>
    <p:sldId id="289" r:id="rId12"/>
    <p:sldId id="290" r:id="rId13"/>
    <p:sldId id="291" r:id="rId14"/>
    <p:sldId id="292" r:id="rId15"/>
    <p:sldId id="293" r:id="rId16"/>
    <p:sldId id="294" r:id="rId17"/>
    <p:sldId id="295" r:id="rId18"/>
    <p:sldId id="296" r:id="rId19"/>
    <p:sldId id="301" r:id="rId20"/>
    <p:sldId id="302" r:id="rId21"/>
    <p:sldId id="303" r:id="rId22"/>
    <p:sldId id="304" r:id="rId23"/>
    <p:sldId id="305" r:id="rId24"/>
    <p:sldId id="311" r:id="rId25"/>
    <p:sldId id="312" r:id="rId26"/>
    <p:sldId id="313" r:id="rId27"/>
    <p:sldId id="310" r:id="rId28"/>
    <p:sldId id="306" r:id="rId29"/>
    <p:sldId id="307" r:id="rId30"/>
    <p:sldId id="259" r:id="rId31"/>
    <p:sldId id="284" r:id="rId32"/>
  </p:sldIdLst>
  <p:sldSz cx="9144000" cy="6858000" type="screen4x3"/>
  <p:notesSz cx="6797675" cy="9926638"/>
  <p:defaultTextStyle>
    <a:defPPr>
      <a:defRPr lang="it-IT"/>
    </a:defPPr>
    <a:lvl1pPr algn="l" rtl="0" fontAlgn="base">
      <a:spcBef>
        <a:spcPct val="0"/>
      </a:spcBef>
      <a:spcAft>
        <a:spcPct val="0"/>
      </a:spcAft>
      <a:defRPr u="sng" kern="1200">
        <a:solidFill>
          <a:schemeClr val="tx1"/>
        </a:solidFill>
        <a:latin typeface="Arial" charset="0"/>
        <a:ea typeface="+mn-ea"/>
        <a:cs typeface="+mn-cs"/>
      </a:defRPr>
    </a:lvl1pPr>
    <a:lvl2pPr marL="457200" algn="l" rtl="0" fontAlgn="base">
      <a:spcBef>
        <a:spcPct val="0"/>
      </a:spcBef>
      <a:spcAft>
        <a:spcPct val="0"/>
      </a:spcAft>
      <a:defRPr u="sng" kern="1200">
        <a:solidFill>
          <a:schemeClr val="tx1"/>
        </a:solidFill>
        <a:latin typeface="Arial" charset="0"/>
        <a:ea typeface="+mn-ea"/>
        <a:cs typeface="+mn-cs"/>
      </a:defRPr>
    </a:lvl2pPr>
    <a:lvl3pPr marL="914400" algn="l" rtl="0" fontAlgn="base">
      <a:spcBef>
        <a:spcPct val="0"/>
      </a:spcBef>
      <a:spcAft>
        <a:spcPct val="0"/>
      </a:spcAft>
      <a:defRPr u="sng" kern="1200">
        <a:solidFill>
          <a:schemeClr val="tx1"/>
        </a:solidFill>
        <a:latin typeface="Arial" charset="0"/>
        <a:ea typeface="+mn-ea"/>
        <a:cs typeface="+mn-cs"/>
      </a:defRPr>
    </a:lvl3pPr>
    <a:lvl4pPr marL="1371600" algn="l" rtl="0" fontAlgn="base">
      <a:spcBef>
        <a:spcPct val="0"/>
      </a:spcBef>
      <a:spcAft>
        <a:spcPct val="0"/>
      </a:spcAft>
      <a:defRPr u="sng" kern="1200">
        <a:solidFill>
          <a:schemeClr val="tx1"/>
        </a:solidFill>
        <a:latin typeface="Arial" charset="0"/>
        <a:ea typeface="+mn-ea"/>
        <a:cs typeface="+mn-cs"/>
      </a:defRPr>
    </a:lvl4pPr>
    <a:lvl5pPr marL="1828800" algn="l" rtl="0" fontAlgn="base">
      <a:spcBef>
        <a:spcPct val="0"/>
      </a:spcBef>
      <a:spcAft>
        <a:spcPct val="0"/>
      </a:spcAft>
      <a:defRPr u="sng" kern="1200">
        <a:solidFill>
          <a:schemeClr val="tx1"/>
        </a:solidFill>
        <a:latin typeface="Arial" charset="0"/>
        <a:ea typeface="+mn-ea"/>
        <a:cs typeface="+mn-cs"/>
      </a:defRPr>
    </a:lvl5pPr>
    <a:lvl6pPr marL="2286000" algn="l" defTabSz="914400" rtl="0" eaLnBrk="1" latinLnBrk="0" hangingPunct="1">
      <a:defRPr u="sng" kern="1200">
        <a:solidFill>
          <a:schemeClr val="tx1"/>
        </a:solidFill>
        <a:latin typeface="Arial" charset="0"/>
        <a:ea typeface="+mn-ea"/>
        <a:cs typeface="+mn-cs"/>
      </a:defRPr>
    </a:lvl6pPr>
    <a:lvl7pPr marL="2743200" algn="l" defTabSz="914400" rtl="0" eaLnBrk="1" latinLnBrk="0" hangingPunct="1">
      <a:defRPr u="sng" kern="1200">
        <a:solidFill>
          <a:schemeClr val="tx1"/>
        </a:solidFill>
        <a:latin typeface="Arial" charset="0"/>
        <a:ea typeface="+mn-ea"/>
        <a:cs typeface="+mn-cs"/>
      </a:defRPr>
    </a:lvl7pPr>
    <a:lvl8pPr marL="3200400" algn="l" defTabSz="914400" rtl="0" eaLnBrk="1" latinLnBrk="0" hangingPunct="1">
      <a:defRPr u="sng" kern="1200">
        <a:solidFill>
          <a:schemeClr val="tx1"/>
        </a:solidFill>
        <a:latin typeface="Arial" charset="0"/>
        <a:ea typeface="+mn-ea"/>
        <a:cs typeface="+mn-cs"/>
      </a:defRPr>
    </a:lvl8pPr>
    <a:lvl9pPr marL="3657600" algn="l" defTabSz="914400" rtl="0" eaLnBrk="1" latinLnBrk="0" hangingPunct="1">
      <a:defRPr u="sng"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FF"/>
    <a:srgbClr val="5F5F5F"/>
    <a:srgbClr val="4D4D4D"/>
    <a:srgbClr val="BB2D3F"/>
    <a:srgbClr val="A50021"/>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730" autoAdjust="0"/>
    <p:restoredTop sz="94545" autoAdjust="0"/>
  </p:normalViewPr>
  <p:slideViewPr>
    <p:cSldViewPr>
      <p:cViewPr varScale="1">
        <p:scale>
          <a:sx n="70" d="100"/>
          <a:sy n="70" d="100"/>
        </p:scale>
        <p:origin x="-107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1956" y="-96"/>
      </p:cViewPr>
      <p:guideLst>
        <p:guide orient="horz" pos="3127"/>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3315"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3317"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C515ED97-42E7-4C07-A633-3BCE74ED8DF0}" type="slidenum">
              <a:rPr lang="it-IT"/>
              <a:pPr>
                <a:defRPr/>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024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1038" y="4714875"/>
            <a:ext cx="5435600" cy="4467225"/>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0246"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0247"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2EC3DCE6-1C1B-4E50-A0DF-4CAA51F503C4}"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2</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3</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4</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5</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6</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7</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Diapositiva titolo">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agina interna">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69153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gif"/><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Alma-Mater TAGLIATO"/>
          <p:cNvPicPr>
            <a:picLocks noChangeAspect="1" noChangeArrowheads="1"/>
          </p:cNvPicPr>
          <p:nvPr userDrawn="1"/>
        </p:nvPicPr>
        <p:blipFill>
          <a:blip r:embed="rId5" cstate="print"/>
          <a:srcRect/>
          <a:stretch>
            <a:fillRect/>
          </a:stretch>
        </p:blipFill>
        <p:spPr bwMode="auto">
          <a:xfrm>
            <a:off x="0" y="223282"/>
            <a:ext cx="731369" cy="939818"/>
          </a:xfrm>
          <a:prstGeom prst="rect">
            <a:avLst/>
          </a:prstGeom>
          <a:noFill/>
          <a:ln w="9525">
            <a:noFill/>
            <a:miter lim="800000"/>
            <a:headEnd/>
            <a:tailEnd/>
          </a:ln>
        </p:spPr>
      </p:pic>
      <p:sp>
        <p:nvSpPr>
          <p:cNvPr id="43034" name="Line 26"/>
          <p:cNvSpPr>
            <a:spLocks noChangeShapeType="1"/>
          </p:cNvSpPr>
          <p:nvPr userDrawn="1"/>
        </p:nvSpPr>
        <p:spPr bwMode="auto">
          <a:xfrm>
            <a:off x="92075" y="-24"/>
            <a:ext cx="0" cy="1152000"/>
          </a:xfrm>
          <a:prstGeom prst="line">
            <a:avLst/>
          </a:prstGeom>
          <a:noFill/>
          <a:ln w="190500">
            <a:solidFill>
              <a:srgbClr val="CC0000"/>
            </a:solidFill>
            <a:round/>
            <a:headEnd/>
            <a:tailEnd/>
          </a:ln>
          <a:effectLst/>
        </p:spPr>
        <p:txBody>
          <a:bodyPr/>
          <a:lstStyle/>
          <a:p>
            <a:pPr>
              <a:defRPr/>
            </a:pPr>
            <a:endParaRPr lang="it-IT"/>
          </a:p>
        </p:txBody>
      </p:sp>
      <p:sp>
        <p:nvSpPr>
          <p:cNvPr id="43035" name="Line 27"/>
          <p:cNvSpPr>
            <a:spLocks noChangeShapeType="1"/>
          </p:cNvSpPr>
          <p:nvPr userDrawn="1"/>
        </p:nvSpPr>
        <p:spPr bwMode="auto">
          <a:xfrm flipV="1">
            <a:off x="0" y="1124744"/>
            <a:ext cx="9144000" cy="18239"/>
          </a:xfrm>
          <a:prstGeom prst="line">
            <a:avLst/>
          </a:prstGeom>
          <a:noFill/>
          <a:ln w="38100">
            <a:solidFill>
              <a:srgbClr val="5F5F5F"/>
            </a:solidFill>
            <a:round/>
            <a:headEnd/>
            <a:tailEnd/>
          </a:ln>
          <a:effectLst/>
        </p:spPr>
        <p:txBody>
          <a:bodyPr/>
          <a:lstStyle/>
          <a:p>
            <a:pPr>
              <a:defRPr/>
            </a:pPr>
            <a:endParaRPr lang="it-IT"/>
          </a:p>
        </p:txBody>
      </p:sp>
      <p:cxnSp>
        <p:nvCxnSpPr>
          <p:cNvPr id="1029" name="Connettore 1 7"/>
          <p:cNvCxnSpPr>
            <a:cxnSpLocks noChangeShapeType="1"/>
          </p:cNvCxnSpPr>
          <p:nvPr userDrawn="1"/>
        </p:nvCxnSpPr>
        <p:spPr bwMode="auto">
          <a:xfrm flipV="1">
            <a:off x="0" y="6426200"/>
            <a:ext cx="9144000" cy="3175"/>
          </a:xfrm>
          <a:prstGeom prst="line">
            <a:avLst/>
          </a:prstGeom>
          <a:noFill/>
          <a:ln w="15875" algn="ctr">
            <a:solidFill>
              <a:schemeClr val="tx1"/>
            </a:solidFill>
            <a:round/>
            <a:headEnd/>
            <a:tailEnd/>
          </a:ln>
        </p:spPr>
      </p:cxnSp>
      <p:sp>
        <p:nvSpPr>
          <p:cNvPr id="9" name="CasellaDiTesto 8"/>
          <p:cNvSpPr txBox="1"/>
          <p:nvPr userDrawn="1"/>
        </p:nvSpPr>
        <p:spPr>
          <a:xfrm>
            <a:off x="0" y="6516000"/>
            <a:ext cx="9144000" cy="252000"/>
          </a:xfrm>
          <a:prstGeom prst="rect">
            <a:avLst/>
          </a:prstGeom>
          <a:no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200" b="1" u="none" dirty="0" smtClean="0"/>
              <a:t>Presentazione disponibile </a:t>
            </a:r>
            <a:r>
              <a:rPr lang="it-IT" sz="1200" b="1" u="none" baseline="0" dirty="0" smtClean="0"/>
              <a:t>all’indirizzo</a:t>
            </a:r>
            <a:r>
              <a:rPr lang="it-IT" sz="1200" b="1" u="none" dirty="0" smtClean="0"/>
              <a:t> </a:t>
            </a:r>
            <a:r>
              <a:rPr lang="it-IT" sz="1200" b="1" u="none" dirty="0"/>
              <a:t>http://</a:t>
            </a:r>
            <a:r>
              <a:rPr lang="it-IT" sz="1200" b="1" u="none" dirty="0" smtClean="0"/>
              <a:t>www.albertomontanari.it – Contatti</a:t>
            </a:r>
            <a:r>
              <a:rPr lang="it-IT" sz="1200" b="1" u="none" kern="1200" dirty="0" smtClean="0">
                <a:solidFill>
                  <a:schemeClr val="tx1"/>
                </a:solidFill>
                <a:latin typeface="Arial" charset="0"/>
                <a:ea typeface="+mn-ea"/>
                <a:cs typeface="+mn-cs"/>
              </a:rPr>
              <a:t>: alberto.montanari@unibo.it</a:t>
            </a:r>
            <a:endParaRPr lang="it-IT" sz="1200" b="1" u="none" dirty="0"/>
          </a:p>
        </p:txBody>
      </p:sp>
      <p:sp>
        <p:nvSpPr>
          <p:cNvPr id="8" name="Text Box 7"/>
          <p:cNvSpPr txBox="1">
            <a:spLocks noChangeArrowheads="1"/>
          </p:cNvSpPr>
          <p:nvPr userDrawn="1"/>
        </p:nvSpPr>
        <p:spPr bwMode="auto">
          <a:xfrm>
            <a:off x="2471798" y="214290"/>
            <a:ext cx="3600400" cy="738664"/>
          </a:xfrm>
          <a:prstGeom prst="rect">
            <a:avLst/>
          </a:prstGeom>
          <a:noFill/>
          <a:ln w="9525">
            <a:noFill/>
            <a:miter lim="800000"/>
            <a:headEnd/>
            <a:tailEnd/>
          </a:ln>
          <a:effectLst/>
        </p:spPr>
        <p:txBody>
          <a:bodyPr wrap="square">
            <a:spAutoFit/>
          </a:bodyPr>
          <a:lstStyle/>
          <a:p>
            <a:pPr algn="ctr"/>
            <a:r>
              <a:rPr lang="it-IT" sz="1400" b="1" u="none" kern="1200" baseline="0" dirty="0" smtClean="0">
                <a:solidFill>
                  <a:schemeClr val="tx1"/>
                </a:solidFill>
                <a:effectLst/>
                <a:latin typeface="Arial" charset="0"/>
                <a:ea typeface="+mn-ea"/>
                <a:cs typeface="+mn-cs"/>
              </a:rPr>
              <a:t>Difendere il Suolo in presenza di Cambiamenti Climatici ed Ambientali</a:t>
            </a:r>
          </a:p>
          <a:p>
            <a:pPr algn="ctr"/>
            <a:r>
              <a:rPr lang="it-IT" sz="1400" b="1" u="none" kern="1200" baseline="0" dirty="0" smtClean="0">
                <a:solidFill>
                  <a:schemeClr val="tx1"/>
                </a:solidFill>
                <a:effectLst/>
                <a:latin typeface="Arial" charset="0"/>
                <a:ea typeface="+mn-ea"/>
                <a:cs typeface="+mn-cs"/>
              </a:rPr>
              <a:t>Strategie di Adattamento ed Intervento</a:t>
            </a:r>
          </a:p>
        </p:txBody>
      </p:sp>
      <p:pic>
        <p:nvPicPr>
          <p:cNvPr id="19" name="Immagine 18" descr="sardegna2.gif"/>
          <p:cNvPicPr>
            <a:picLocks noChangeAspect="1"/>
          </p:cNvPicPr>
          <p:nvPr userDrawn="1"/>
        </p:nvPicPr>
        <p:blipFill>
          <a:blip r:embed="rId6" cstate="print"/>
          <a:stretch>
            <a:fillRect/>
          </a:stretch>
        </p:blipFill>
        <p:spPr>
          <a:xfrm>
            <a:off x="971600" y="106438"/>
            <a:ext cx="1423004" cy="946298"/>
          </a:xfrm>
          <a:prstGeom prst="rect">
            <a:avLst/>
          </a:prstGeom>
        </p:spPr>
      </p:pic>
      <p:pic>
        <p:nvPicPr>
          <p:cNvPr id="1027" name="Picture 3"/>
          <p:cNvPicPr>
            <a:picLocks noChangeAspect="1" noChangeArrowheads="1"/>
          </p:cNvPicPr>
          <p:nvPr userDrawn="1"/>
        </p:nvPicPr>
        <p:blipFill>
          <a:blip r:embed="rId7" cstate="print"/>
          <a:srcRect/>
          <a:stretch>
            <a:fillRect/>
          </a:stretch>
        </p:blipFill>
        <p:spPr bwMode="auto">
          <a:xfrm>
            <a:off x="6078352" y="0"/>
            <a:ext cx="3048030" cy="1079873"/>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836" r:id="rId1"/>
    <p:sldLayoutId id="2147483838" r:id="rId2"/>
    <p:sldLayoutId id="2147483839" r:id="rId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2" Type="http://schemas.openxmlformats.org/officeDocument/2006/relationships/hyperlink" Target="http://www.minambiente.it/notizie/strategia-nazionale-di-adattamento-ai-cambiamenti-climatici-0"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71470" y="2075629"/>
            <a:ext cx="9144000" cy="3139321"/>
          </a:xfrm>
          <a:prstGeom prst="rect">
            <a:avLst/>
          </a:prstGeom>
          <a:noFill/>
          <a:ln w="9525">
            <a:noFill/>
            <a:miter lim="800000"/>
            <a:headEnd/>
            <a:tailEnd/>
          </a:ln>
        </p:spPr>
        <p:txBody>
          <a:bodyPr>
            <a:spAutoFit/>
          </a:bodyPr>
          <a:lstStyle/>
          <a:p>
            <a:pPr algn="ctr"/>
            <a:r>
              <a:rPr lang="it-IT" sz="3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Difendere il Suolo in presenza di Cambiamenti Climatici ed Ambientali</a:t>
            </a:r>
          </a:p>
          <a:p>
            <a:pPr algn="ctr"/>
            <a:r>
              <a:rPr lang="it-IT" sz="3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Strategie di Adattamento ed Intervento</a:t>
            </a:r>
          </a:p>
          <a:p>
            <a:pPr algn="ctr" eaLnBrk="0" hangingPunct="0">
              <a:buFont typeface="Wingdings" pitchFamily="2" charset="2"/>
              <a:buNone/>
            </a:pPr>
            <a:r>
              <a:rPr lang="it-IT" sz="1000" u="none" dirty="0" smtClean="0">
                <a:solidFill>
                  <a:srgbClr val="333333"/>
                </a:solidFill>
                <a:latin typeface="+mj-lt"/>
              </a:rPr>
              <a:t/>
            </a:r>
            <a:br>
              <a:rPr lang="it-IT" sz="1000" u="none" dirty="0" smtClean="0">
                <a:solidFill>
                  <a:srgbClr val="333333"/>
                </a:solidFill>
                <a:latin typeface="+mj-lt"/>
              </a:rPr>
            </a:br>
            <a:r>
              <a:rPr lang="it-IT" sz="2400" u="none" dirty="0" smtClean="0">
                <a:solidFill>
                  <a:srgbClr val="333333"/>
                </a:solidFill>
                <a:latin typeface="+mj-lt"/>
              </a:rPr>
              <a:t>Alberto </a:t>
            </a:r>
            <a:r>
              <a:rPr lang="it-IT" sz="2400" u="none" dirty="0">
                <a:solidFill>
                  <a:srgbClr val="333333"/>
                </a:solidFill>
                <a:latin typeface="+mj-lt"/>
              </a:rPr>
              <a:t>Montanari</a:t>
            </a:r>
          </a:p>
          <a:p>
            <a:pPr algn="ctr" eaLnBrk="0" hangingPunct="0">
              <a:buFont typeface="Wingdings" pitchFamily="2" charset="2"/>
              <a:buNone/>
            </a:pPr>
            <a:r>
              <a:rPr lang="it-IT" sz="1400" u="none" dirty="0" smtClean="0">
                <a:solidFill>
                  <a:srgbClr val="333333"/>
                </a:solidFill>
                <a:latin typeface="+mj-lt"/>
              </a:rPr>
              <a:t>Dipartimento di Ingegneria Civile, Ambientale e dei Materiali (DICAM)</a:t>
            </a:r>
          </a:p>
          <a:p>
            <a:pPr algn="ctr" eaLnBrk="0" hangingPunct="0">
              <a:buFont typeface="Wingdings" pitchFamily="2" charset="2"/>
              <a:buNone/>
            </a:pPr>
            <a:r>
              <a:rPr lang="it-IT" sz="1400" u="none" dirty="0" smtClean="0">
                <a:solidFill>
                  <a:srgbClr val="333333"/>
                </a:solidFill>
                <a:latin typeface="+mj-lt"/>
              </a:rPr>
              <a:t>Alma Mater </a:t>
            </a:r>
            <a:r>
              <a:rPr lang="it-IT" sz="1400" u="none" dirty="0" err="1" smtClean="0">
                <a:solidFill>
                  <a:srgbClr val="333333"/>
                </a:solidFill>
                <a:latin typeface="+mj-lt"/>
              </a:rPr>
              <a:t>Studiorum</a:t>
            </a:r>
            <a:r>
              <a:rPr lang="it-IT" sz="1400" u="none" dirty="0" smtClean="0">
                <a:solidFill>
                  <a:srgbClr val="333333"/>
                </a:solidFill>
                <a:latin typeface="+mj-lt"/>
              </a:rPr>
              <a:t> – Università di Bologna</a:t>
            </a:r>
            <a:endParaRPr lang="it-IT" sz="1400" u="none" dirty="0">
              <a:solidFill>
                <a:srgbClr val="333333"/>
              </a:solidFill>
              <a:latin typeface="+mj-lt"/>
            </a:endParaRPr>
          </a:p>
          <a:p>
            <a:pPr algn="ctr" eaLnBrk="0" hangingPunct="0">
              <a:buFont typeface="Wingdings" pitchFamily="2" charset="2"/>
              <a:buNone/>
            </a:pPr>
            <a:r>
              <a:rPr lang="it-IT" sz="1400" u="none" dirty="0" smtClean="0">
                <a:solidFill>
                  <a:srgbClr val="333333"/>
                </a:solidFill>
                <a:latin typeface="+mj-lt"/>
              </a:rPr>
              <a:t>alberto.montanari@unibo.it</a:t>
            </a:r>
            <a:endParaRPr lang="it-IT" sz="2000" u="none" dirty="0" smtClean="0">
              <a:solidFill>
                <a:srgbClr val="333333"/>
              </a:solidFill>
              <a:latin typeface="+mj-lt"/>
            </a:endParaRPr>
          </a:p>
          <a:p>
            <a:pPr algn="ctr" eaLnBrk="0" hangingPunct="0">
              <a:buFont typeface="Wingdings" pitchFamily="2" charset="2"/>
              <a:buNone/>
            </a:pPr>
            <a:endParaRPr lang="it-IT" sz="1400" u="none" dirty="0">
              <a:solidFill>
                <a:srgbClr val="333333"/>
              </a:solidFill>
              <a:latin typeface="+mj-lt"/>
            </a:endParaRPr>
          </a:p>
        </p:txBody>
      </p:sp>
      <p:sp>
        <p:nvSpPr>
          <p:cNvPr id="3" name="CasellaDiTesto 2"/>
          <p:cNvSpPr txBox="1"/>
          <p:nvPr/>
        </p:nvSpPr>
        <p:spPr>
          <a:xfrm>
            <a:off x="107504" y="5991091"/>
            <a:ext cx="8856984" cy="246221"/>
          </a:xfrm>
          <a:prstGeom prst="rect">
            <a:avLst/>
          </a:prstGeom>
          <a:noFill/>
          <a:ln w="6350">
            <a:solidFill>
              <a:schemeClr val="tx1"/>
            </a:solidFill>
          </a:ln>
        </p:spPr>
        <p:txBody>
          <a:bodyPr wrap="square" rtlCol="0">
            <a:spAutoFit/>
          </a:bodyPr>
          <a:lstStyle/>
          <a:p>
            <a:pPr algn="ctr"/>
            <a:r>
              <a:rPr lang="it-IT" sz="1000" b="1" u="none" dirty="0" smtClean="0"/>
              <a:t>Ringraziamenti: </a:t>
            </a:r>
            <a:r>
              <a:rPr lang="it-IT" sz="1000" u="none" dirty="0" smtClean="0"/>
              <a:t>G. </a:t>
            </a:r>
            <a:r>
              <a:rPr lang="it-IT" sz="1000" u="none" dirty="0" err="1" smtClean="0"/>
              <a:t>Seminara</a:t>
            </a:r>
            <a:r>
              <a:rPr lang="it-IT" sz="1000" u="none" dirty="0" smtClean="0"/>
              <a:t>, D. </a:t>
            </a:r>
            <a:r>
              <a:rPr lang="it-IT" sz="1000" u="none" dirty="0" smtClean="0"/>
              <a:t>Koutsoyiannis, </a:t>
            </a:r>
            <a:r>
              <a:rPr lang="it-IT" sz="1000" u="none" dirty="0" smtClean="0">
                <a:solidFill>
                  <a:srgbClr val="333333"/>
                </a:solidFill>
              </a:rPr>
              <a:t>Serena </a:t>
            </a:r>
            <a:r>
              <a:rPr lang="it-IT" sz="1000" u="none" dirty="0" err="1" smtClean="0">
                <a:solidFill>
                  <a:srgbClr val="333333"/>
                </a:solidFill>
              </a:rPr>
              <a:t>Ceola</a:t>
            </a:r>
            <a:r>
              <a:rPr lang="it-IT" sz="1000" u="none" dirty="0" smtClean="0">
                <a:solidFill>
                  <a:srgbClr val="333333"/>
                </a:solidFill>
              </a:rPr>
              <a:t>, </a:t>
            </a:r>
            <a:r>
              <a:rPr lang="it-IT" sz="1000" u="none" dirty="0" err="1" smtClean="0">
                <a:solidFill>
                  <a:srgbClr val="333333"/>
                </a:solidFill>
              </a:rPr>
              <a:t>Simon-Michael</a:t>
            </a:r>
            <a:r>
              <a:rPr lang="it-IT" sz="1000" u="none" dirty="0" smtClean="0">
                <a:solidFill>
                  <a:srgbClr val="333333"/>
                </a:solidFill>
              </a:rPr>
              <a:t> </a:t>
            </a:r>
            <a:r>
              <a:rPr lang="it-IT" sz="1000" u="none" dirty="0" err="1" smtClean="0">
                <a:solidFill>
                  <a:srgbClr val="333333"/>
                </a:solidFill>
              </a:rPr>
              <a:t>Papalexiou</a:t>
            </a:r>
            <a:endParaRPr lang="en-GB" sz="1000" u="non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4294967295"/>
          </p:nvPr>
        </p:nvSpPr>
        <p:spPr>
          <a:xfrm>
            <a:off x="285720" y="2000240"/>
            <a:ext cx="8639205" cy="2714644"/>
          </a:xfrm>
          <a:prstGeom prst="rect">
            <a:avLst/>
          </a:prstGeom>
        </p:spPr>
        <p:txBody>
          <a:bodyPr lIns="0" tIns="0" rIns="0" bIns="0"/>
          <a:lstStyle/>
          <a:p>
            <a:pPr marL="285750" indent="-285750">
              <a:buClr>
                <a:srgbClr val="DA304A"/>
              </a:buClr>
              <a:buSzPct val="160000"/>
              <a:buFont typeface="Wingdings" charset="2"/>
              <a:buChar char="§"/>
            </a:pPr>
            <a:r>
              <a:rPr lang="it-IT" sz="1400" dirty="0" smtClean="0"/>
              <a:t>Analisi condotta a scala globale, su dati di altezza di pioggia giornaliera. La base dati è quella del Global </a:t>
            </a:r>
            <a:r>
              <a:rPr lang="it-IT" sz="1400" dirty="0" err="1" smtClean="0"/>
              <a:t>Historical</a:t>
            </a:r>
            <a:r>
              <a:rPr lang="it-IT" sz="1400" dirty="0" smtClean="0"/>
              <a:t> </a:t>
            </a:r>
            <a:r>
              <a:rPr lang="it-IT" sz="1400" dirty="0" err="1" smtClean="0"/>
              <a:t>Climatology</a:t>
            </a:r>
            <a:r>
              <a:rPr lang="it-IT" sz="1400" dirty="0" smtClean="0"/>
              <a:t> </a:t>
            </a:r>
            <a:r>
              <a:rPr lang="it-IT" sz="1400" dirty="0" err="1" smtClean="0"/>
              <a:t>Network-Daily</a:t>
            </a:r>
            <a:r>
              <a:rPr lang="it-IT" sz="1400" dirty="0" smtClean="0"/>
              <a:t> database (versione 2.60, www.ncdc.noaa.gov/</a:t>
            </a:r>
            <a:r>
              <a:rPr lang="it-IT" sz="1400" dirty="0" err="1" smtClean="0"/>
              <a:t>oa</a:t>
            </a:r>
            <a:r>
              <a:rPr lang="it-IT" sz="1400" dirty="0" smtClean="0"/>
              <a:t>/</a:t>
            </a:r>
            <a:r>
              <a:rPr lang="it-IT" sz="1400" dirty="0" err="1" smtClean="0"/>
              <a:t>climate</a:t>
            </a:r>
            <a:r>
              <a:rPr lang="it-IT" sz="1400" dirty="0" smtClean="0"/>
              <a:t>/</a:t>
            </a:r>
            <a:r>
              <a:rPr lang="it-IT" sz="1400" dirty="0" err="1" smtClean="0"/>
              <a:t>ghcn-daily</a:t>
            </a:r>
            <a:r>
              <a:rPr lang="it-IT" sz="1400" dirty="0" smtClean="0"/>
              <a:t>).</a:t>
            </a:r>
          </a:p>
          <a:p>
            <a:pPr marL="285750" indent="-285750">
              <a:buClr>
                <a:srgbClr val="DA304A"/>
              </a:buClr>
              <a:buSzPct val="160000"/>
              <a:buFont typeface="Wingdings" charset="2"/>
              <a:buChar char="§"/>
            </a:pPr>
            <a:r>
              <a:rPr lang="it-IT" sz="1400" dirty="0" smtClean="0"/>
              <a:t>Sono state selezionate le stazioni con contano 5 o più anni di dati, con </a:t>
            </a:r>
            <a:r>
              <a:rPr lang="it-IT" sz="1400" dirty="0" err="1" smtClean="0"/>
              <a:t>flag</a:t>
            </a:r>
            <a:r>
              <a:rPr lang="it-IT" sz="1400" dirty="0" smtClean="0"/>
              <a:t> di qualità inferiore a 1% (il sito web innanzi menzionato fornisce ulteriori dettagli).</a:t>
            </a:r>
          </a:p>
          <a:p>
            <a:pPr marL="285750" indent="-285750">
              <a:buClr>
                <a:srgbClr val="DA304A"/>
              </a:buClr>
              <a:buSzPct val="160000"/>
              <a:buFont typeface="Wingdings" charset="2"/>
              <a:buChar char="§"/>
            </a:pPr>
            <a:r>
              <a:rPr lang="it-IT" sz="1400" dirty="0" smtClean="0"/>
              <a:t>Al fine di selezionare I dati più affidabili, sono stati rimossi tutti I valori con </a:t>
            </a:r>
            <a:r>
              <a:rPr lang="it-IT" sz="1400" dirty="0" err="1" smtClean="0"/>
              <a:t>flag</a:t>
            </a:r>
            <a:r>
              <a:rPr lang="it-IT" sz="1400" dirty="0" smtClean="0"/>
              <a:t> “G” (</a:t>
            </a:r>
            <a:r>
              <a:rPr lang="it-IT" sz="1400" dirty="0" err="1" smtClean="0"/>
              <a:t>failed</a:t>
            </a:r>
            <a:r>
              <a:rPr lang="it-IT" sz="1400" dirty="0" smtClean="0"/>
              <a:t> gap </a:t>
            </a:r>
            <a:r>
              <a:rPr lang="it-IT" sz="1400" dirty="0" err="1" smtClean="0"/>
              <a:t>check</a:t>
            </a:r>
            <a:r>
              <a:rPr lang="it-IT" sz="1400" dirty="0" smtClean="0"/>
              <a:t>) e “X” (</a:t>
            </a:r>
            <a:r>
              <a:rPr lang="it-IT" sz="1400" dirty="0" err="1" smtClean="0"/>
              <a:t>failed</a:t>
            </a:r>
            <a:r>
              <a:rPr lang="it-IT" sz="1400" dirty="0" smtClean="0"/>
              <a:t> </a:t>
            </a:r>
            <a:r>
              <a:rPr lang="it-IT" sz="1400" dirty="0" err="1" smtClean="0"/>
              <a:t>bounds</a:t>
            </a:r>
            <a:r>
              <a:rPr lang="it-IT" sz="1400" dirty="0" smtClean="0"/>
              <a:t> </a:t>
            </a:r>
            <a:r>
              <a:rPr lang="it-IT" sz="1400" dirty="0" err="1" smtClean="0"/>
              <a:t>check</a:t>
            </a:r>
            <a:r>
              <a:rPr lang="it-IT" sz="1400" dirty="0" smtClean="0"/>
              <a:t>).</a:t>
            </a:r>
          </a:p>
          <a:p>
            <a:pPr marL="285750" indent="-285750">
              <a:buClr>
                <a:srgbClr val="DA304A"/>
              </a:buClr>
              <a:buSzPct val="160000"/>
              <a:buFont typeface="Wingdings" charset="2"/>
              <a:buChar char="§"/>
            </a:pPr>
            <a:r>
              <a:rPr lang="it-IT" sz="1400" dirty="0" smtClean="0"/>
              <a:t>Sono state selezionate 68 014 stazioni distribuite su tutto il globo (vedi mappa pagina seguente). Si tratta della prima analisi di questo tipo su una base dati di così notevole estensione</a:t>
            </a:r>
          </a:p>
          <a:p>
            <a:pPr marL="285750" indent="-285750" algn="l">
              <a:buClr>
                <a:srgbClr val="DA304A"/>
              </a:buClr>
              <a:buSzPct val="160000"/>
              <a:buFont typeface="Wingdings" charset="2"/>
              <a:buChar char="§"/>
            </a:pPr>
            <a:r>
              <a:rPr lang="it-IT" sz="1400" dirty="0" smtClean="0"/>
              <a:t>Si è voluto identificare test caratterizzati da robustezza e semplicità di applicazione e comprensione.</a:t>
            </a:r>
            <a:endParaRPr lang="it-IT" sz="1400" dirty="0"/>
          </a:p>
          <a:p>
            <a:pPr marL="285750" indent="-285750" algn="l">
              <a:buClr>
                <a:srgbClr val="DA304A"/>
              </a:buClr>
              <a:buSzPct val="160000"/>
              <a:buFont typeface="Wingdings" charset="2"/>
              <a:buChar char="§"/>
            </a:pPr>
            <a:endParaRPr lang="it-IT" sz="1400" dirty="0"/>
          </a:p>
          <a:p>
            <a:pPr algn="l"/>
            <a:endParaRPr lang="it-IT" sz="1400" dirty="0"/>
          </a:p>
        </p:txBody>
      </p:sp>
      <p:sp>
        <p:nvSpPr>
          <p:cNvPr id="4" name="Segnaposto numero diapositiva 3"/>
          <p:cNvSpPr>
            <a:spLocks noGrp="1"/>
          </p:cNvSpPr>
          <p:nvPr>
            <p:ph type="sldNum" sz="quarter" idx="4294967295"/>
          </p:nvPr>
        </p:nvSpPr>
        <p:spPr>
          <a:xfrm>
            <a:off x="7199902" y="6478588"/>
            <a:ext cx="807884" cy="319088"/>
          </a:xfrm>
          <a:prstGeom prst="rect">
            <a:avLst/>
          </a:prstGeom>
        </p:spPr>
        <p:txBody>
          <a:bodyPr/>
          <a:lstStyle/>
          <a:p>
            <a:fld id="{5C7FE145-5F5F-9146-8268-470DD024125C}" type="slidenum">
              <a:rPr lang="it-IT" smtClean="0"/>
              <a:pPr/>
              <a:t>10</a:t>
            </a:fld>
            <a:endParaRPr lang="it-IT" dirty="0"/>
          </a:p>
        </p:txBody>
      </p:sp>
      <p:sp>
        <p:nvSpPr>
          <p:cNvPr id="7" name="Titolo 1"/>
          <p:cNvSpPr txBox="1">
            <a:spLocks/>
          </p:cNvSpPr>
          <p:nvPr/>
        </p:nvSpPr>
        <p:spPr>
          <a:xfrm>
            <a:off x="428596" y="1214422"/>
            <a:ext cx="8286808" cy="424732"/>
          </a:xfrm>
          <a:prstGeom prst="rect">
            <a:avLst/>
          </a:prstGeom>
          <a:noFill/>
          <a:ln w="9525">
            <a:noFill/>
            <a:miter lim="800000"/>
            <a:headEnd/>
            <a:tailEnd/>
          </a:ln>
        </p:spPr>
        <p:txBody>
          <a:bodyPr wrap="square">
            <a:spAutoFit/>
          </a:bodyPr>
          <a:lstStyle/>
          <a:p>
            <a:pPr marL="0" marR="0" lvl="0" indent="0" algn="ctr" defTabSz="914400" eaLnBrk="0" latinLnBrk="0" hangingPunct="0">
              <a:lnSpc>
                <a:spcPct val="90000"/>
              </a:lnSpc>
              <a:spcBef>
                <a:spcPct val="50000"/>
              </a:spcBef>
              <a:buClrTx/>
              <a:buSzTx/>
              <a:buFontTx/>
              <a:buNone/>
              <a:tabLst/>
              <a:defRPr/>
            </a:pPr>
            <a:r>
              <a:rPr lang="it-IT" sz="2400" b="1" u="none" kern="900" dirty="0" smtClean="0">
                <a:ln w="12700">
                  <a:solidFill>
                    <a:schemeClr val="tx2">
                      <a:satMod val="155000"/>
                    </a:schemeClr>
                  </a:solidFill>
                  <a:prstDash val="solid"/>
                </a:ln>
                <a:latin typeface="Arial" pitchFamily="34" charset="0"/>
              </a:rPr>
              <a:t>Metodologia dell’analisi delle piogge estreme</a:t>
            </a:r>
            <a:endParaRPr lang="it-IT" sz="2400" b="1" u="none" kern="900" dirty="0">
              <a:ln w="12700">
                <a:solidFill>
                  <a:schemeClr val="tx2">
                    <a:satMod val="155000"/>
                  </a:schemeClr>
                </a:solidFill>
                <a:prstDash val="solid"/>
              </a:ln>
              <a:latin typeface="Arial" pitchFamily="34" charset="0"/>
            </a:endParaRPr>
          </a:p>
        </p:txBody>
      </p:sp>
      <p:pic>
        <p:nvPicPr>
          <p:cNvPr id="5122" name="Picture 2"/>
          <p:cNvPicPr>
            <a:picLocks noChangeAspect="1" noChangeArrowheads="1"/>
          </p:cNvPicPr>
          <p:nvPr/>
        </p:nvPicPr>
        <p:blipFill>
          <a:blip r:embed="rId2" cstate="print"/>
          <a:srcRect/>
          <a:stretch>
            <a:fillRect/>
          </a:stretch>
        </p:blipFill>
        <p:spPr bwMode="auto">
          <a:xfrm>
            <a:off x="329862" y="4478494"/>
            <a:ext cx="5286412" cy="1808026"/>
          </a:xfrm>
          <a:prstGeom prst="rect">
            <a:avLst/>
          </a:prstGeom>
          <a:noFill/>
          <a:ln w="9525">
            <a:noFill/>
            <a:miter lim="800000"/>
            <a:headEnd/>
            <a:tailEnd/>
          </a:ln>
          <a:effectLst/>
        </p:spPr>
      </p:pic>
      <p:sp>
        <p:nvSpPr>
          <p:cNvPr id="6" name="Rettangolo 5"/>
          <p:cNvSpPr/>
          <p:nvPr/>
        </p:nvSpPr>
        <p:spPr>
          <a:xfrm>
            <a:off x="5786446" y="5285987"/>
            <a:ext cx="3013356" cy="338554"/>
          </a:xfrm>
          <a:prstGeom prst="rect">
            <a:avLst/>
          </a:prstGeom>
        </p:spPr>
        <p:txBody>
          <a:bodyPr wrap="square">
            <a:spAutoFit/>
          </a:bodyPr>
          <a:lstStyle/>
          <a:p>
            <a:r>
              <a:rPr lang="en-US" sz="800" u="none" dirty="0" smtClean="0"/>
              <a:t>By sys-one (Franz </a:t>
            </a:r>
            <a:r>
              <a:rPr lang="en-US" sz="800" u="none" dirty="0" err="1" smtClean="0"/>
              <a:t>Mattuschka</a:t>
            </a:r>
            <a:r>
              <a:rPr lang="en-US" sz="800" u="none" dirty="0" smtClean="0"/>
              <a:t>) - Own work, CC BY-SA 3.0, https://commons.wikimedia.org/w/index.php?curid=15065896</a:t>
            </a:r>
            <a:endParaRPr lang="it-IT" sz="800" u="none" dirty="0"/>
          </a:p>
        </p:txBody>
      </p:sp>
    </p:spTree>
    <p:extLst>
      <p:ext uri="{BB962C8B-B14F-4D97-AF65-F5344CB8AC3E}">
        <p14:creationId xmlns="" xmlns:p14="http://schemas.microsoft.com/office/powerpoint/2010/main" val="38733818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descr="StationNoPerCellMap.png"/>
          <p:cNvPicPr>
            <a:picLocks noChangeAspect="1"/>
          </p:cNvPicPr>
          <p:nvPr/>
        </p:nvPicPr>
        <p:blipFill>
          <a:blip r:embed="rId2" cstate="print"/>
          <a:stretch>
            <a:fillRect/>
          </a:stretch>
        </p:blipFill>
        <p:spPr>
          <a:xfrm>
            <a:off x="471123" y="1928802"/>
            <a:ext cx="5726706" cy="3643337"/>
          </a:xfrm>
          <a:prstGeom prst="rect">
            <a:avLst/>
          </a:prstGeom>
        </p:spPr>
      </p:pic>
      <p:sp>
        <p:nvSpPr>
          <p:cNvPr id="12" name="Rettangolo 11"/>
          <p:cNvSpPr/>
          <p:nvPr/>
        </p:nvSpPr>
        <p:spPr>
          <a:xfrm>
            <a:off x="6643706" y="3143248"/>
            <a:ext cx="1926628" cy="1384995"/>
          </a:xfrm>
          <a:prstGeom prst="rect">
            <a:avLst/>
          </a:prstGeom>
        </p:spPr>
        <p:txBody>
          <a:bodyPr wrap="square">
            <a:spAutoFit/>
          </a:bodyPr>
          <a:lstStyle/>
          <a:p>
            <a:r>
              <a:rPr lang="it-IT" sz="1400" u="none" dirty="0" smtClean="0"/>
              <a:t>Le celle sono definite da un intervallo di latitudine pari a Δ</a:t>
            </a:r>
            <a:r>
              <a:rPr lang="it-IT" sz="1400" i="1" u="none" dirty="0" smtClean="0"/>
              <a:t>φ</a:t>
            </a:r>
            <a:r>
              <a:rPr lang="it-IT" sz="1400" u="none" dirty="0" smtClean="0"/>
              <a:t> = 2.5° ed intervallo di longitudine </a:t>
            </a:r>
            <a:r>
              <a:rPr lang="it-IT" sz="1400" u="none" dirty="0" err="1" smtClean="0"/>
              <a:t>Δ</a:t>
            </a:r>
            <a:r>
              <a:rPr lang="it-IT" sz="1400" i="1" u="none" dirty="0" err="1" smtClean="0"/>
              <a:t>λ</a:t>
            </a:r>
            <a:r>
              <a:rPr lang="it-IT" sz="1400" u="none" dirty="0" smtClean="0"/>
              <a:t> = 5°</a:t>
            </a:r>
            <a:endParaRPr lang="it-IT" sz="1400" u="none" dirty="0"/>
          </a:p>
        </p:txBody>
      </p:sp>
      <p:sp>
        <p:nvSpPr>
          <p:cNvPr id="13" name="Rettangolo 12"/>
          <p:cNvSpPr/>
          <p:nvPr/>
        </p:nvSpPr>
        <p:spPr>
          <a:xfrm>
            <a:off x="6643702" y="3157194"/>
            <a:ext cx="1841477" cy="13508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4" name="Titolo 1"/>
          <p:cNvSpPr txBox="1">
            <a:spLocks/>
          </p:cNvSpPr>
          <p:nvPr/>
        </p:nvSpPr>
        <p:spPr>
          <a:xfrm>
            <a:off x="427435" y="1146880"/>
            <a:ext cx="8025713" cy="424732"/>
          </a:xfrm>
          <a:prstGeom prst="rect">
            <a:avLst/>
          </a:prstGeom>
          <a:noFill/>
          <a:ln w="9525">
            <a:noFill/>
            <a:miter lim="800000"/>
            <a:headEnd/>
            <a:tailEnd/>
          </a:ln>
        </p:spPr>
        <p:txBody>
          <a:bodyPr wrap="square">
            <a:spAutoFit/>
          </a:bodyPr>
          <a:lstStyle/>
          <a:p>
            <a:pPr marL="0" marR="0" lvl="0" indent="0" algn="ctr" defTabSz="914400" eaLnBrk="0" latinLnBrk="0" hangingPunct="0">
              <a:lnSpc>
                <a:spcPct val="90000"/>
              </a:lnSpc>
              <a:spcBef>
                <a:spcPct val="50000"/>
              </a:spcBef>
              <a:buClrTx/>
              <a:buSzTx/>
              <a:buFontTx/>
              <a:buNone/>
              <a:tabLst/>
              <a:defRPr/>
            </a:pPr>
            <a:r>
              <a:rPr lang="it-IT" sz="2400" b="1" u="none" kern="900" dirty="0" smtClean="0">
                <a:ln w="12700">
                  <a:solidFill>
                    <a:schemeClr val="tx2">
                      <a:satMod val="155000"/>
                    </a:schemeClr>
                  </a:solidFill>
                  <a:prstDash val="solid"/>
                </a:ln>
                <a:latin typeface="Arial" pitchFamily="34" charset="0"/>
              </a:rPr>
              <a:t>Distribuzione delle stazioni</a:t>
            </a:r>
            <a:endParaRPr lang="it-IT" sz="2400" b="1" u="none" kern="900" dirty="0">
              <a:ln w="12700">
                <a:solidFill>
                  <a:schemeClr val="tx2">
                    <a:satMod val="155000"/>
                  </a:schemeClr>
                </a:solidFill>
                <a:prstDash val="solid"/>
              </a:ln>
              <a:latin typeface="Arial" pitchFamily="34" charset="0"/>
            </a:endParaRPr>
          </a:p>
        </p:txBody>
      </p:sp>
      <p:sp>
        <p:nvSpPr>
          <p:cNvPr id="7" name="CasellaDiTesto 6"/>
          <p:cNvSpPr txBox="1"/>
          <p:nvPr/>
        </p:nvSpPr>
        <p:spPr>
          <a:xfrm>
            <a:off x="2214546" y="5407238"/>
            <a:ext cx="2481271" cy="307777"/>
          </a:xfrm>
          <a:prstGeom prst="rect">
            <a:avLst/>
          </a:prstGeom>
          <a:solidFill>
            <a:schemeClr val="bg1"/>
          </a:solidFill>
        </p:spPr>
        <p:txBody>
          <a:bodyPr wrap="square" rtlCol="0">
            <a:spAutoFit/>
          </a:bodyPr>
          <a:lstStyle/>
          <a:p>
            <a:r>
              <a:rPr lang="it-IT" sz="1400" u="none" dirty="0" smtClean="0"/>
              <a:t>Numero di stazioni per cella</a:t>
            </a:r>
            <a:endParaRPr lang="it-IT" sz="1400" u="none" dirty="0"/>
          </a:p>
        </p:txBody>
      </p:sp>
    </p:spTree>
    <p:extLst>
      <p:ext uri="{BB962C8B-B14F-4D97-AF65-F5344CB8AC3E}">
        <p14:creationId xmlns="" xmlns:p14="http://schemas.microsoft.com/office/powerpoint/2010/main" val="25213421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214283" y="1214422"/>
            <a:ext cx="8790804"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1. Progressione nel tempo del </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numero annuale di massimi</a:t>
            </a:r>
          </a:p>
        </p:txBody>
      </p:sp>
      <p:sp>
        <p:nvSpPr>
          <p:cNvPr id="41" name="CasellaDiTesto 40"/>
          <p:cNvSpPr txBox="1"/>
          <p:nvPr/>
        </p:nvSpPr>
        <p:spPr>
          <a:xfrm>
            <a:off x="404743" y="2071678"/>
            <a:ext cx="8358257" cy="1837426"/>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400" u="none" dirty="0" smtClean="0"/>
              <a:t>In un campione di dati giornalieri di lunghezza pari a </a:t>
            </a:r>
            <a:r>
              <a:rPr lang="it-IT" sz="1400" i="1" u="none" dirty="0" smtClean="0"/>
              <a:t>N</a:t>
            </a:r>
            <a:r>
              <a:rPr lang="it-IT" sz="1400" u="none" dirty="0" smtClean="0"/>
              <a:t> anni sono individuati gli </a:t>
            </a:r>
            <a:r>
              <a:rPr lang="it-IT" sz="1400" i="1" u="none" dirty="0" smtClean="0"/>
              <a:t>N</a:t>
            </a:r>
            <a:r>
              <a:rPr lang="it-IT" sz="1400" u="none" dirty="0" smtClean="0"/>
              <a:t> valori massimi e si conteggia il numero di volte che si verificano in ogni anno. </a:t>
            </a:r>
          </a:p>
          <a:p>
            <a:pPr marL="285750" indent="-285750">
              <a:lnSpc>
                <a:spcPct val="90000"/>
              </a:lnSpc>
              <a:buClr>
                <a:srgbClr val="DA304A"/>
              </a:buClr>
              <a:buSzPct val="160000"/>
              <a:buFont typeface="Arial" pitchFamily="34" charset="0"/>
              <a:buChar char="•"/>
            </a:pPr>
            <a:r>
              <a:rPr lang="it-IT" sz="1400" u="none" dirty="0" smtClean="0"/>
              <a:t>L’analisi è ripetuta per tutte le stazioni disponibili e si computa la somma di tutte le occorrenze di valori massimi, per ogni anno e per tutte le stazioni. Il numero totale di stazioni varia di anno in anno. </a:t>
            </a:r>
            <a:r>
              <a:rPr lang="it-IT" sz="1400" u="none" dirty="0" err="1" smtClean="0"/>
              <a:t>Poichè</a:t>
            </a:r>
            <a:r>
              <a:rPr lang="it-IT" sz="1400" u="none" dirty="0" smtClean="0"/>
              <a:t> il numero atteso di massimi è pari in media ad uno per anno, si dovrebbe osservare per ogni anno un numero di massimi approssimativamente pari al numero delle stazioni per quell’anno.</a:t>
            </a:r>
          </a:p>
          <a:p>
            <a:pPr marL="285750" indent="-285750">
              <a:lnSpc>
                <a:spcPct val="90000"/>
              </a:lnSpc>
              <a:buClr>
                <a:srgbClr val="DA304A"/>
              </a:buClr>
              <a:buSzPct val="160000"/>
              <a:buFont typeface="Arial" pitchFamily="34" charset="0"/>
              <a:buChar char="•"/>
            </a:pPr>
            <a:r>
              <a:rPr lang="it-IT" sz="1400" u="none" dirty="0" smtClean="0"/>
              <a:t>La differenze percentuale (PD) per ogni anno fra il numero osservato di massimi ed il numero di stazioni è raffigurato in un grafico.</a:t>
            </a:r>
          </a:p>
        </p:txBody>
      </p:sp>
      <p:sp>
        <p:nvSpPr>
          <p:cNvPr id="4" name="Rettangolo 3"/>
          <p:cNvSpPr/>
          <p:nvPr/>
        </p:nvSpPr>
        <p:spPr>
          <a:xfrm>
            <a:off x="5987800" y="5376462"/>
            <a:ext cx="3013356" cy="338554"/>
          </a:xfrm>
          <a:prstGeom prst="rect">
            <a:avLst/>
          </a:prstGeom>
        </p:spPr>
        <p:txBody>
          <a:bodyPr wrap="square">
            <a:spAutoFit/>
          </a:bodyPr>
          <a:lstStyle/>
          <a:p>
            <a:r>
              <a:rPr lang="en-US" sz="800" u="none" dirty="0" err="1" smtClean="0"/>
              <a:t>Fonte</a:t>
            </a:r>
            <a:r>
              <a:rPr lang="en-US" sz="800" u="none" dirty="0" smtClean="0"/>
              <a:t>: Brocken </a:t>
            </a:r>
            <a:r>
              <a:rPr lang="en-US" sz="800" u="none" dirty="0" err="1" smtClean="0"/>
              <a:t>Inaglory</a:t>
            </a:r>
            <a:r>
              <a:rPr lang="en-US" sz="800" u="none" dirty="0" smtClean="0"/>
              <a:t> - Own work, CC BY-SA 3.0, https://commons.wikimedia.org/w/index.php?curid=2133657</a:t>
            </a:r>
            <a:endParaRPr lang="it-IT" sz="800" u="none" dirty="0"/>
          </a:p>
        </p:txBody>
      </p:sp>
      <p:pic>
        <p:nvPicPr>
          <p:cNvPr id="6" name="Picture 1"/>
          <p:cNvPicPr>
            <a:picLocks noChangeAspect="1" noChangeArrowheads="1"/>
          </p:cNvPicPr>
          <p:nvPr/>
        </p:nvPicPr>
        <p:blipFill>
          <a:blip r:embed="rId2" cstate="print"/>
          <a:srcRect t="35455"/>
          <a:stretch>
            <a:fillRect/>
          </a:stretch>
        </p:blipFill>
        <p:spPr bwMode="auto">
          <a:xfrm>
            <a:off x="142844" y="4214818"/>
            <a:ext cx="5786478" cy="21800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5128531" y="4572769"/>
            <a:ext cx="3658310" cy="1570875"/>
          </a:xfrm>
          <a:prstGeom prst="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0" name="Rettangolo 9"/>
          <p:cNvSpPr/>
          <p:nvPr/>
        </p:nvSpPr>
        <p:spPr>
          <a:xfrm>
            <a:off x="5114883" y="4627669"/>
            <a:ext cx="3671959" cy="1449628"/>
          </a:xfrm>
          <a:prstGeom prst="rect">
            <a:avLst/>
          </a:prstGeom>
        </p:spPr>
        <p:txBody>
          <a:bodyPr wrap="square">
            <a:spAutoFit/>
          </a:bodyPr>
          <a:lstStyle/>
          <a:p>
            <a:pPr marL="285750" indent="-285750">
              <a:lnSpc>
                <a:spcPct val="90000"/>
              </a:lnSpc>
              <a:buClr>
                <a:srgbClr val="DA304A"/>
              </a:buClr>
              <a:buSzPct val="160000"/>
              <a:buFont typeface="Arial" pitchFamily="34" charset="0"/>
              <a:buChar char="•"/>
            </a:pPr>
            <a:r>
              <a:rPr lang="it-IT" sz="1400" u="none" dirty="0" smtClean="0"/>
              <a:t>Per l’emisfero nord (NH) si osserva un trend crescente nel numero di massimi per anno dal 1900 fino ai tempi recenti.</a:t>
            </a:r>
          </a:p>
          <a:p>
            <a:pPr marL="285750" indent="-285750">
              <a:lnSpc>
                <a:spcPct val="90000"/>
              </a:lnSpc>
              <a:buClr>
                <a:srgbClr val="DA304A"/>
              </a:buClr>
              <a:buSzPct val="160000"/>
              <a:buFont typeface="Arial" pitchFamily="34" charset="0"/>
              <a:buChar char="•"/>
            </a:pPr>
            <a:r>
              <a:rPr lang="it-IT" sz="1400" u="none" dirty="0" smtClean="0"/>
              <a:t>Una simile tendenza si verifica a livello globale (GL).</a:t>
            </a:r>
          </a:p>
          <a:p>
            <a:pPr marL="285750" indent="-285750">
              <a:lnSpc>
                <a:spcPct val="90000"/>
              </a:lnSpc>
              <a:buClr>
                <a:srgbClr val="DA304A"/>
              </a:buClr>
              <a:buSzPct val="160000"/>
              <a:buFont typeface="Arial" pitchFamily="34" charset="0"/>
              <a:buChar char="•"/>
            </a:pPr>
            <a:r>
              <a:rPr lang="it-IT" sz="1400" u="none" dirty="0" smtClean="0"/>
              <a:t>Nell’emisfero sud (SH) non si notano evidenti tendenze.</a:t>
            </a:r>
          </a:p>
        </p:txBody>
      </p:sp>
      <p:pic>
        <p:nvPicPr>
          <p:cNvPr id="8" name="Picture 10"/>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t="64929" b="1249"/>
          <a:stretch>
            <a:fillRect/>
          </a:stretch>
        </p:blipFill>
        <p:spPr bwMode="auto">
          <a:xfrm>
            <a:off x="4557019" y="2365734"/>
            <a:ext cx="4450502" cy="2004169"/>
          </a:xfrm>
          <a:prstGeom prst="rect">
            <a:avLst/>
          </a:prstGeom>
          <a:noFill/>
          <a:ln>
            <a:noFill/>
          </a:ln>
        </p:spPr>
      </p:pic>
      <p:pic>
        <p:nvPicPr>
          <p:cNvPr id="1026" name="Picture 2"/>
          <p:cNvPicPr>
            <a:picLocks noChangeAspect="1" noChangeArrowheads="1"/>
          </p:cNvPicPr>
          <p:nvPr/>
        </p:nvPicPr>
        <p:blipFill>
          <a:blip r:embed="rId3" cstate="print"/>
          <a:srcRect/>
          <a:stretch>
            <a:fillRect/>
          </a:stretch>
        </p:blipFill>
        <p:spPr bwMode="auto">
          <a:xfrm>
            <a:off x="129717" y="2369791"/>
            <a:ext cx="4441756" cy="3998794"/>
          </a:xfrm>
          <a:prstGeom prst="rect">
            <a:avLst/>
          </a:prstGeom>
          <a:noFill/>
          <a:ln w="9525">
            <a:noFill/>
            <a:miter lim="800000"/>
            <a:headEnd/>
            <a:tailEnd/>
          </a:ln>
          <a:effectLst/>
        </p:spPr>
      </p:pic>
      <p:sp>
        <p:nvSpPr>
          <p:cNvPr id="9" name="Rettangolo 8"/>
          <p:cNvSpPr/>
          <p:nvPr/>
        </p:nvSpPr>
        <p:spPr>
          <a:xfrm>
            <a:off x="371475" y="1243110"/>
            <a:ext cx="85629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1. Progressione nel tempo del</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numero annuale di massimi - Risultati</a:t>
            </a:r>
            <a:endParaRPr lang="it-IT" sz="2400" b="1" u="none" kern="900" dirty="0">
              <a:ln w="12700">
                <a:solidFill>
                  <a:schemeClr val="tx2">
                    <a:satMod val="155000"/>
                  </a:schemeClr>
                </a:solidFill>
                <a:prstDash val="solid"/>
              </a:ln>
              <a:latin typeface="Arial" pitchFamily="34" charset="0"/>
            </a:endParaRPr>
          </a:p>
        </p:txBody>
      </p:sp>
      <p:sp>
        <p:nvSpPr>
          <p:cNvPr id="12" name="CasellaDiTesto 11"/>
          <p:cNvSpPr txBox="1"/>
          <p:nvPr/>
        </p:nvSpPr>
        <p:spPr>
          <a:xfrm rot="16200000">
            <a:off x="-2037291" y="3926004"/>
            <a:ext cx="4587932" cy="307777"/>
          </a:xfrm>
          <a:prstGeom prst="rect">
            <a:avLst/>
          </a:prstGeom>
          <a:solidFill>
            <a:schemeClr val="bg1"/>
          </a:solidFill>
        </p:spPr>
        <p:txBody>
          <a:bodyPr wrap="square" rtlCol="0">
            <a:spAutoFit/>
          </a:bodyPr>
          <a:lstStyle/>
          <a:p>
            <a:r>
              <a:rPr lang="it-IT" sz="1400" u="none" dirty="0" smtClean="0"/>
              <a:t>Differenza percentuale del numero atteso di massimi</a:t>
            </a:r>
            <a:endParaRPr lang="it-IT" sz="1400" u="none" dirty="0"/>
          </a:p>
        </p:txBody>
      </p:sp>
      <p:sp>
        <p:nvSpPr>
          <p:cNvPr id="13" name="CasellaDiTesto 12"/>
          <p:cNvSpPr txBox="1"/>
          <p:nvPr/>
        </p:nvSpPr>
        <p:spPr>
          <a:xfrm>
            <a:off x="2200276" y="6113073"/>
            <a:ext cx="657212" cy="307777"/>
          </a:xfrm>
          <a:prstGeom prst="rect">
            <a:avLst/>
          </a:prstGeom>
          <a:solidFill>
            <a:schemeClr val="bg1"/>
          </a:solidFill>
        </p:spPr>
        <p:txBody>
          <a:bodyPr wrap="square" rtlCol="0">
            <a:spAutoFit/>
          </a:bodyPr>
          <a:lstStyle/>
          <a:p>
            <a:r>
              <a:rPr lang="it-IT" sz="1400" u="none" dirty="0" smtClean="0"/>
              <a:t>Anno</a:t>
            </a:r>
            <a:endParaRPr lang="it-IT" sz="1400" u="none" dirty="0"/>
          </a:p>
        </p:txBody>
      </p:sp>
      <p:sp>
        <p:nvSpPr>
          <p:cNvPr id="14" name="CasellaDiTesto 13"/>
          <p:cNvSpPr txBox="1"/>
          <p:nvPr/>
        </p:nvSpPr>
        <p:spPr>
          <a:xfrm>
            <a:off x="6715140" y="4214818"/>
            <a:ext cx="657212" cy="307777"/>
          </a:xfrm>
          <a:prstGeom prst="rect">
            <a:avLst/>
          </a:prstGeom>
          <a:solidFill>
            <a:schemeClr val="bg1"/>
          </a:solidFill>
        </p:spPr>
        <p:txBody>
          <a:bodyPr wrap="square" rtlCol="0">
            <a:spAutoFit/>
          </a:bodyPr>
          <a:lstStyle/>
          <a:p>
            <a:r>
              <a:rPr lang="it-IT" sz="1400" u="none" dirty="0" smtClean="0"/>
              <a:t>Anno</a:t>
            </a:r>
            <a:endParaRPr lang="it-IT" sz="1400" u="non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414268" y="2304826"/>
            <a:ext cx="8420650" cy="1255728"/>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400" u="none" dirty="0" smtClean="0"/>
              <a:t>In un campione di dati giornalieri di lunghezza pari a </a:t>
            </a:r>
            <a:r>
              <a:rPr lang="it-IT" sz="1400" i="1" u="none" dirty="0" smtClean="0"/>
              <a:t>N</a:t>
            </a:r>
            <a:r>
              <a:rPr lang="it-IT" sz="1400" u="none" dirty="0" smtClean="0"/>
              <a:t> anni sono individuati gli </a:t>
            </a:r>
            <a:r>
              <a:rPr lang="it-IT" sz="1400" i="1" u="none" dirty="0" smtClean="0"/>
              <a:t>N</a:t>
            </a:r>
            <a:r>
              <a:rPr lang="it-IT" sz="1400" u="none" dirty="0" smtClean="0"/>
              <a:t> valori massimi e si conteggia il numero </a:t>
            </a:r>
            <a:r>
              <a:rPr lang="it-IT" sz="1400" u="none" dirty="0" smtClean="0"/>
              <a:t>medio </a:t>
            </a:r>
            <a:r>
              <a:rPr lang="it-IT" sz="1400" i="1" u="none" dirty="0" smtClean="0"/>
              <a:t>n</a:t>
            </a:r>
            <a:r>
              <a:rPr lang="it-IT" sz="1400" u="none" dirty="0" smtClean="0"/>
              <a:t> </a:t>
            </a:r>
            <a:r>
              <a:rPr lang="it-IT" sz="1400" u="none" dirty="0" smtClean="0"/>
              <a:t>di massimi in tutte le stazioni all’interno di una finestra temporale mobile di estensione trentennale, ottenendo quindi per ogni stazione la serie temporale </a:t>
            </a:r>
            <a:r>
              <a:rPr lang="it-IT" sz="1400" i="1" u="none" dirty="0" err="1" smtClean="0"/>
              <a:t>n</a:t>
            </a:r>
            <a:r>
              <a:rPr lang="it-IT" sz="1400" i="1" u="none" baseline="-25000" dirty="0" err="1" smtClean="0"/>
              <a:t>j</a:t>
            </a:r>
            <a:r>
              <a:rPr lang="it-IT" sz="1400" u="none" dirty="0" smtClean="0"/>
              <a:t> dove </a:t>
            </a:r>
            <a:r>
              <a:rPr lang="it-IT" sz="1400" i="1" u="none" dirty="0" smtClean="0"/>
              <a:t>j</a:t>
            </a:r>
            <a:r>
              <a:rPr lang="it-IT" sz="1400" u="none" dirty="0" smtClean="0"/>
              <a:t> indica l’anno iniziale di ogni periodo </a:t>
            </a:r>
            <a:r>
              <a:rPr lang="it-IT" sz="1400" u="none" dirty="0" smtClean="0"/>
              <a:t>trentennale. Se </a:t>
            </a:r>
            <a:r>
              <a:rPr lang="it-IT" sz="1400" u="none" dirty="0" smtClean="0"/>
              <a:t>il processo stocastico è stazionario </a:t>
            </a:r>
            <a:r>
              <a:rPr lang="it-IT" sz="1400" i="1" u="none" dirty="0" err="1" smtClean="0"/>
              <a:t>n</a:t>
            </a:r>
            <a:r>
              <a:rPr lang="it-IT" sz="1400" i="1" u="none" baseline="-25000" dirty="0" err="1" smtClean="0"/>
              <a:t>j</a:t>
            </a:r>
            <a:r>
              <a:rPr lang="it-IT" sz="1400" u="none" dirty="0" smtClean="0"/>
              <a:t> dovrebbe essere uguale approssimativamente a 30, </a:t>
            </a:r>
            <a:r>
              <a:rPr lang="it-IT" sz="1400" u="none" dirty="0" err="1" smtClean="0"/>
              <a:t>poichè</a:t>
            </a:r>
            <a:r>
              <a:rPr lang="it-IT" sz="1400" u="none" dirty="0" smtClean="0"/>
              <a:t> ci attendiamo il verificarsi di circa un evento per ogni anno. Infine viene computato il valore medio di </a:t>
            </a:r>
            <a:r>
              <a:rPr lang="it-IT" sz="1400" i="1" u="none" dirty="0" err="1" smtClean="0"/>
              <a:t>n</a:t>
            </a:r>
            <a:r>
              <a:rPr lang="it-IT" sz="1400" i="1" u="none" baseline="-25000" dirty="0" err="1" smtClean="0"/>
              <a:t>j</a:t>
            </a:r>
            <a:r>
              <a:rPr lang="it-IT" sz="1400" u="none" dirty="0" smtClean="0"/>
              <a:t> fra tutte le stazioni disponibili.</a:t>
            </a:r>
            <a:endParaRPr lang="it-IT" sz="1400" u="none" dirty="0"/>
          </a:p>
        </p:txBody>
      </p:sp>
      <p:sp>
        <p:nvSpPr>
          <p:cNvPr id="6" name="CasellaDiTesto 5"/>
          <p:cNvSpPr txBox="1"/>
          <p:nvPr/>
        </p:nvSpPr>
        <p:spPr>
          <a:xfrm>
            <a:off x="365911" y="1318060"/>
            <a:ext cx="86391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2. Progressione nel tempo del numero di eccedenze in finestre temporali di 30 anni</a:t>
            </a:r>
          </a:p>
        </p:txBody>
      </p:sp>
      <p:pic>
        <p:nvPicPr>
          <p:cNvPr id="3075" name="Picture 3"/>
          <p:cNvPicPr>
            <a:picLocks noChangeAspect="1" noChangeArrowheads="1"/>
          </p:cNvPicPr>
          <p:nvPr/>
        </p:nvPicPr>
        <p:blipFill>
          <a:blip r:embed="rId2" cstate="print"/>
          <a:srcRect/>
          <a:stretch>
            <a:fillRect/>
          </a:stretch>
        </p:blipFill>
        <p:spPr bwMode="auto">
          <a:xfrm>
            <a:off x="71406" y="4143729"/>
            <a:ext cx="6872305" cy="2233259"/>
          </a:xfrm>
          <a:prstGeom prst="rect">
            <a:avLst/>
          </a:prstGeom>
          <a:noFill/>
          <a:ln w="9525">
            <a:noFill/>
            <a:miter lim="800000"/>
            <a:headEnd/>
            <a:tailEnd/>
          </a:ln>
          <a:effectLst/>
        </p:spPr>
      </p:pic>
      <p:sp>
        <p:nvSpPr>
          <p:cNvPr id="11" name="Rettangolo 10"/>
          <p:cNvSpPr/>
          <p:nvPr/>
        </p:nvSpPr>
        <p:spPr>
          <a:xfrm>
            <a:off x="7000892" y="4929198"/>
            <a:ext cx="1928826" cy="646331"/>
          </a:xfrm>
          <a:prstGeom prst="rect">
            <a:avLst/>
          </a:prstGeom>
        </p:spPr>
        <p:txBody>
          <a:bodyPr wrap="square">
            <a:spAutoFit/>
          </a:bodyPr>
          <a:lstStyle/>
          <a:p>
            <a:r>
              <a:rPr lang="en-US" sz="1200" u="none" dirty="0" smtClean="0"/>
              <a:t>Source: United States Air Force, VIRIN 040304-F-0000S-002</a:t>
            </a:r>
            <a:endParaRPr lang="it-IT" sz="1200" u="none"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227931" y="3486243"/>
            <a:ext cx="4272631" cy="1845945"/>
          </a:xfrm>
          <a:prstGeom prst="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0" name="Rettangolo 9"/>
          <p:cNvSpPr/>
          <p:nvPr/>
        </p:nvSpPr>
        <p:spPr>
          <a:xfrm>
            <a:off x="214282" y="3500438"/>
            <a:ext cx="4299048" cy="1837426"/>
          </a:xfrm>
          <a:prstGeom prst="rect">
            <a:avLst/>
          </a:prstGeom>
          <a:noFill/>
        </p:spPr>
        <p:txBody>
          <a:bodyPr wrap="square">
            <a:spAutoFit/>
          </a:bodyPr>
          <a:lstStyle/>
          <a:p>
            <a:pPr marL="285750" indent="-285750">
              <a:lnSpc>
                <a:spcPct val="90000"/>
              </a:lnSpc>
              <a:buClr>
                <a:srgbClr val="DA304A"/>
              </a:buClr>
              <a:buSzPct val="160000"/>
              <a:buFont typeface="Arial" pitchFamily="34" charset="0"/>
              <a:buChar char="•"/>
            </a:pPr>
            <a:r>
              <a:rPr lang="it-IT" sz="1400" u="none" dirty="0" smtClean="0"/>
              <a:t>Nell’emisfero nord (NH) si nota un trend crescente e la stessa tendenza è rinvenuta a livello globale (GL).</a:t>
            </a:r>
          </a:p>
          <a:p>
            <a:pPr marL="285750" indent="-285750">
              <a:lnSpc>
                <a:spcPct val="90000"/>
              </a:lnSpc>
              <a:buClr>
                <a:srgbClr val="DA304A"/>
              </a:buClr>
              <a:buSzPct val="160000"/>
              <a:buFont typeface="Arial" pitchFamily="34" charset="0"/>
              <a:buChar char="•"/>
            </a:pPr>
            <a:r>
              <a:rPr lang="it-IT" sz="1400" u="none" dirty="0" smtClean="0"/>
              <a:t>Nell’emisfero sud (SH), ancora una volta, non si notano tendenze significative.</a:t>
            </a:r>
          </a:p>
          <a:p>
            <a:pPr marL="285750" indent="-285750">
              <a:lnSpc>
                <a:spcPct val="90000"/>
              </a:lnSpc>
              <a:buClr>
                <a:srgbClr val="DA304A"/>
              </a:buClr>
              <a:buSzPct val="160000"/>
              <a:buFont typeface="Arial" pitchFamily="34" charset="0"/>
              <a:buChar char="•"/>
            </a:pPr>
            <a:r>
              <a:rPr lang="it-IT" sz="1400" u="none" dirty="0" smtClean="0"/>
              <a:t>Si notano, tuttavia, ciclicità che erano pure emerse nel test 1, sia pure con minore evidenza. L’aggregazione dei dati su finestre temporali più ampie rende le ciclicità più evidenti</a:t>
            </a:r>
          </a:p>
        </p:txBody>
      </p:sp>
      <p:pic>
        <p:nvPicPr>
          <p:cNvPr id="7" name="Picture 13"/>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tretch>
            <a:fillRect/>
          </a:stretch>
        </p:blipFill>
        <p:spPr>
          <a:xfrm>
            <a:off x="4617552" y="1159559"/>
            <a:ext cx="4294476" cy="5261291"/>
          </a:xfrm>
          <a:prstGeom prst="rect">
            <a:avLst/>
          </a:prstGeom>
        </p:spPr>
      </p:pic>
      <p:sp>
        <p:nvSpPr>
          <p:cNvPr id="8" name="CasellaDiTesto 7"/>
          <p:cNvSpPr txBox="1"/>
          <p:nvPr/>
        </p:nvSpPr>
        <p:spPr>
          <a:xfrm>
            <a:off x="365911" y="1357298"/>
            <a:ext cx="4151500" cy="1754326"/>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2. Progressione nel tempo del numero di eccedenze in finestre temporali di 30 anni - Risultati</a:t>
            </a:r>
          </a:p>
        </p:txBody>
      </p:sp>
      <p:sp>
        <p:nvSpPr>
          <p:cNvPr id="9" name="CasellaDiTesto 8"/>
          <p:cNvSpPr txBox="1"/>
          <p:nvPr/>
        </p:nvSpPr>
        <p:spPr>
          <a:xfrm rot="16200000">
            <a:off x="3391959" y="3314827"/>
            <a:ext cx="2568632" cy="307777"/>
          </a:xfrm>
          <a:prstGeom prst="rect">
            <a:avLst/>
          </a:prstGeom>
          <a:solidFill>
            <a:schemeClr val="bg1"/>
          </a:solidFill>
        </p:spPr>
        <p:txBody>
          <a:bodyPr wrap="square" rtlCol="0">
            <a:spAutoFit/>
          </a:bodyPr>
          <a:lstStyle/>
          <a:p>
            <a:r>
              <a:rPr lang="it-IT" sz="1400" u="none" dirty="0" smtClean="0"/>
              <a:t>Numero medio di massimi</a:t>
            </a:r>
            <a:endParaRPr lang="it-IT" sz="1400" u="none" dirty="0"/>
          </a:p>
        </p:txBody>
      </p:sp>
      <p:sp>
        <p:nvSpPr>
          <p:cNvPr id="12" name="CasellaDiTesto 11"/>
          <p:cNvSpPr txBox="1"/>
          <p:nvPr/>
        </p:nvSpPr>
        <p:spPr>
          <a:xfrm>
            <a:off x="5000628" y="6142514"/>
            <a:ext cx="3929058" cy="215444"/>
          </a:xfrm>
          <a:prstGeom prst="rect">
            <a:avLst/>
          </a:prstGeom>
          <a:solidFill>
            <a:schemeClr val="bg1"/>
          </a:solidFill>
        </p:spPr>
        <p:txBody>
          <a:bodyPr wrap="square" lIns="0" tIns="0" rIns="0" bIns="0" rtlCol="0">
            <a:spAutoFit/>
          </a:bodyPr>
          <a:lstStyle/>
          <a:p>
            <a:pPr algn="ctr"/>
            <a:r>
              <a:rPr lang="it-IT" sz="1400" u="none" dirty="0" smtClean="0"/>
              <a:t>Anno iniziale delle finestre temporali considerate</a:t>
            </a:r>
            <a:endParaRPr lang="it-IT" sz="1400" u="none"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114301" y="1857364"/>
            <a:ext cx="8639175" cy="2031325"/>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400" u="none" dirty="0" smtClean="0"/>
              <a:t>In una serie di precipitazioni giornaliere di durata </a:t>
            </a:r>
            <a:r>
              <a:rPr lang="it-IT" sz="1400" i="1" u="none" dirty="0" smtClean="0"/>
              <a:t>N</a:t>
            </a:r>
            <a:r>
              <a:rPr lang="it-IT" sz="1400" u="none" dirty="0" smtClean="0"/>
              <a:t> anni si identificano gli </a:t>
            </a:r>
            <a:r>
              <a:rPr lang="it-IT" sz="1400" i="1" u="none" dirty="0" smtClean="0"/>
              <a:t>N</a:t>
            </a:r>
            <a:r>
              <a:rPr lang="it-IT" sz="1400" u="none" dirty="0" smtClean="0"/>
              <a:t> estremi maggiori (nell’esempio della figura di sinistra sottostante sono indicati con punti rossi). Successivamente si stima una retta regressione sugli estremi così individuati all’interno di una finestra temporale lunga 30 anni. L’operazione viene ripetuta per ognuna delle serie trentennali disponibili in ogni stazione (alcune delle rette di regressione sono visualizzate nella figura di sinistra).</a:t>
            </a:r>
          </a:p>
          <a:p>
            <a:pPr marL="285750" indent="-285750">
              <a:lnSpc>
                <a:spcPct val="90000"/>
              </a:lnSpc>
              <a:buClr>
                <a:srgbClr val="DA304A"/>
              </a:buClr>
              <a:buSzPct val="160000"/>
              <a:buFont typeface="Arial" pitchFamily="34" charset="0"/>
              <a:buChar char="•"/>
            </a:pPr>
            <a:r>
              <a:rPr lang="it-IT" sz="1400" u="none" dirty="0" smtClean="0"/>
              <a:t>L’analisi è ripetuta per tutte le stazioni con almeno 30 anni di dati, ovvero un numero di stazioni pari a 25,296. La figura di destra mostra il numero delle stazioni per ogni periodo trentennale che inizia dopo l’anno 1901.</a:t>
            </a:r>
          </a:p>
          <a:p>
            <a:pPr marL="285750" indent="-285750">
              <a:lnSpc>
                <a:spcPct val="90000"/>
              </a:lnSpc>
              <a:buClr>
                <a:srgbClr val="DA304A"/>
              </a:buClr>
              <a:buSzPct val="160000"/>
              <a:buFont typeface="Arial" pitchFamily="34" charset="0"/>
              <a:buChar char="•"/>
            </a:pPr>
            <a:r>
              <a:rPr lang="it-IT" sz="1400" u="none" dirty="0" smtClean="0"/>
              <a:t>Successivamente si calcola la percentuale di stazioni le cui rette di regressione hanno pendenza positiva. </a:t>
            </a:r>
          </a:p>
        </p:txBody>
      </p:sp>
      <p:pic>
        <p:nvPicPr>
          <p:cNvPr id="8" name="Picture 12"/>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tretch>
            <a:fillRect/>
          </a:stretch>
        </p:blipFill>
        <p:spPr>
          <a:xfrm>
            <a:off x="542967" y="4063648"/>
            <a:ext cx="3062987" cy="2020657"/>
          </a:xfrm>
          <a:prstGeom prst="rect">
            <a:avLst/>
          </a:prstGeom>
        </p:spPr>
      </p:pic>
      <p:pic>
        <p:nvPicPr>
          <p:cNvPr id="10" name="Picture 9"/>
          <p:cNvPicPr/>
          <p:nvPr/>
        </p:nvPicPr>
        <p:blipFill>
          <a:blip r:embed="rId3"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tretch>
            <a:fillRect/>
          </a:stretch>
        </p:blipFill>
        <p:spPr>
          <a:xfrm>
            <a:off x="4693221" y="4056103"/>
            <a:ext cx="3060317" cy="1994534"/>
          </a:xfrm>
          <a:prstGeom prst="rect">
            <a:avLst/>
          </a:prstGeom>
        </p:spPr>
      </p:pic>
      <p:sp>
        <p:nvSpPr>
          <p:cNvPr id="6" name="CasellaDiTesto 5"/>
          <p:cNvSpPr txBox="1"/>
          <p:nvPr/>
        </p:nvSpPr>
        <p:spPr>
          <a:xfrm>
            <a:off x="365911" y="1191059"/>
            <a:ext cx="86391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3. Progressione nel tempo della</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tendenza degli estremi</a:t>
            </a:r>
          </a:p>
        </p:txBody>
      </p:sp>
      <p:sp>
        <p:nvSpPr>
          <p:cNvPr id="7" name="CasellaDiTesto 6"/>
          <p:cNvSpPr txBox="1"/>
          <p:nvPr/>
        </p:nvSpPr>
        <p:spPr>
          <a:xfrm>
            <a:off x="1928794" y="5907305"/>
            <a:ext cx="657212" cy="307777"/>
          </a:xfrm>
          <a:prstGeom prst="rect">
            <a:avLst/>
          </a:prstGeom>
          <a:solidFill>
            <a:schemeClr val="bg1"/>
          </a:solidFill>
        </p:spPr>
        <p:txBody>
          <a:bodyPr wrap="square" rtlCol="0">
            <a:spAutoFit/>
          </a:bodyPr>
          <a:lstStyle/>
          <a:p>
            <a:r>
              <a:rPr lang="it-IT" sz="1400" u="none" dirty="0" smtClean="0"/>
              <a:t>Anno</a:t>
            </a:r>
            <a:endParaRPr lang="it-IT" sz="1400" u="none" dirty="0"/>
          </a:p>
        </p:txBody>
      </p:sp>
      <p:sp>
        <p:nvSpPr>
          <p:cNvPr id="11" name="CasellaDiTesto 10"/>
          <p:cNvSpPr txBox="1"/>
          <p:nvPr/>
        </p:nvSpPr>
        <p:spPr>
          <a:xfrm>
            <a:off x="5000628" y="5834738"/>
            <a:ext cx="2971800" cy="523220"/>
          </a:xfrm>
          <a:prstGeom prst="rect">
            <a:avLst/>
          </a:prstGeom>
          <a:solidFill>
            <a:schemeClr val="bg1"/>
          </a:solidFill>
        </p:spPr>
        <p:txBody>
          <a:bodyPr wrap="square" rtlCol="0">
            <a:spAutoFit/>
          </a:bodyPr>
          <a:lstStyle/>
          <a:p>
            <a:pPr algn="ctr"/>
            <a:r>
              <a:rPr lang="it-IT" sz="1400" u="none" dirty="0" smtClean="0"/>
              <a:t>Anno iniziale delle finestre temporali considerate</a:t>
            </a:r>
            <a:endParaRPr lang="it-IT" sz="1400" u="none" dirty="0"/>
          </a:p>
        </p:txBody>
      </p:sp>
      <p:sp>
        <p:nvSpPr>
          <p:cNvPr id="12" name="CasellaDiTesto 11"/>
          <p:cNvSpPr txBox="1"/>
          <p:nvPr/>
        </p:nvSpPr>
        <p:spPr>
          <a:xfrm rot="16200000">
            <a:off x="3537458" y="4709707"/>
            <a:ext cx="2440562" cy="307777"/>
          </a:xfrm>
          <a:prstGeom prst="rect">
            <a:avLst/>
          </a:prstGeom>
          <a:solidFill>
            <a:schemeClr val="bg1"/>
          </a:solidFill>
        </p:spPr>
        <p:txBody>
          <a:bodyPr wrap="square" rtlCol="0">
            <a:spAutoFit/>
          </a:bodyPr>
          <a:lstStyle/>
          <a:p>
            <a:r>
              <a:rPr lang="it-IT" sz="1400" u="none" dirty="0" smtClean="0"/>
              <a:t>Numero di finestre temporali</a:t>
            </a:r>
            <a:endParaRPr lang="it-IT" sz="1400" u="none" dirty="0"/>
          </a:p>
        </p:txBody>
      </p:sp>
      <p:sp>
        <p:nvSpPr>
          <p:cNvPr id="13" name="CasellaDiTesto 12"/>
          <p:cNvSpPr txBox="1"/>
          <p:nvPr/>
        </p:nvSpPr>
        <p:spPr>
          <a:xfrm rot="16200000">
            <a:off x="-485097" y="4773512"/>
            <a:ext cx="2179869" cy="307777"/>
          </a:xfrm>
          <a:prstGeom prst="rect">
            <a:avLst/>
          </a:prstGeom>
          <a:solidFill>
            <a:schemeClr val="bg1"/>
          </a:solidFill>
        </p:spPr>
        <p:txBody>
          <a:bodyPr wrap="square" rtlCol="0">
            <a:spAutoFit/>
          </a:bodyPr>
          <a:lstStyle/>
          <a:p>
            <a:r>
              <a:rPr lang="it-IT" sz="1400" u="none" dirty="0" smtClean="0"/>
              <a:t>Pioggia giornaliera (mm)</a:t>
            </a:r>
            <a:endParaRPr lang="it-IT" sz="1400" u="none"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t="63680"/>
          <a:stretch>
            <a:fillRect/>
          </a:stretch>
        </p:blipFill>
        <p:spPr bwMode="auto">
          <a:xfrm>
            <a:off x="4888300" y="2139010"/>
            <a:ext cx="4255700" cy="2144204"/>
          </a:xfrm>
          <a:prstGeom prst="rect">
            <a:avLst/>
          </a:prstGeom>
          <a:noFill/>
          <a:ln>
            <a:noFill/>
          </a:ln>
        </p:spPr>
      </p:pic>
      <p:pic>
        <p:nvPicPr>
          <p:cNvPr id="1028" name="Picture 4"/>
          <p:cNvPicPr>
            <a:picLocks noChangeAspect="1" noChangeArrowheads="1"/>
          </p:cNvPicPr>
          <p:nvPr/>
        </p:nvPicPr>
        <p:blipFill>
          <a:blip r:embed="rId3" cstate="print"/>
          <a:srcRect/>
          <a:stretch>
            <a:fillRect/>
          </a:stretch>
        </p:blipFill>
        <p:spPr bwMode="auto">
          <a:xfrm>
            <a:off x="46397" y="1928802"/>
            <a:ext cx="4686513" cy="4165789"/>
          </a:xfrm>
          <a:prstGeom prst="rect">
            <a:avLst/>
          </a:prstGeom>
          <a:noFill/>
          <a:ln w="9525">
            <a:noFill/>
            <a:miter lim="800000"/>
            <a:headEnd/>
            <a:tailEnd/>
          </a:ln>
          <a:effectLst/>
        </p:spPr>
      </p:pic>
      <p:sp>
        <p:nvSpPr>
          <p:cNvPr id="7" name="CasellaDiTesto 6"/>
          <p:cNvSpPr txBox="1"/>
          <p:nvPr/>
        </p:nvSpPr>
        <p:spPr>
          <a:xfrm>
            <a:off x="365911" y="1191060"/>
            <a:ext cx="86391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3. Progressione nel tempo della tendenza degli estremi - Risultati</a:t>
            </a:r>
          </a:p>
        </p:txBody>
      </p:sp>
      <p:sp>
        <p:nvSpPr>
          <p:cNvPr id="12" name="CasellaDiTesto 11"/>
          <p:cNvSpPr txBox="1"/>
          <p:nvPr/>
        </p:nvSpPr>
        <p:spPr>
          <a:xfrm rot="16200000">
            <a:off x="-1734720" y="3801883"/>
            <a:ext cx="3726619" cy="307777"/>
          </a:xfrm>
          <a:prstGeom prst="rect">
            <a:avLst/>
          </a:prstGeom>
          <a:solidFill>
            <a:schemeClr val="bg1"/>
          </a:solidFill>
        </p:spPr>
        <p:txBody>
          <a:bodyPr wrap="square" rtlCol="0">
            <a:spAutoFit/>
          </a:bodyPr>
          <a:lstStyle/>
          <a:p>
            <a:pPr algn="ctr"/>
            <a:r>
              <a:rPr lang="it-IT" sz="1400" u="none" dirty="0" smtClean="0"/>
              <a:t>Tendenza crescente retta di regressione (%)</a:t>
            </a:r>
            <a:endParaRPr lang="it-IT" sz="1400" u="none" dirty="0"/>
          </a:p>
        </p:txBody>
      </p:sp>
      <p:sp>
        <p:nvSpPr>
          <p:cNvPr id="13" name="CasellaDiTesto 12"/>
          <p:cNvSpPr txBox="1"/>
          <p:nvPr/>
        </p:nvSpPr>
        <p:spPr>
          <a:xfrm>
            <a:off x="1131408" y="5857892"/>
            <a:ext cx="2794964" cy="523220"/>
          </a:xfrm>
          <a:prstGeom prst="rect">
            <a:avLst/>
          </a:prstGeom>
          <a:solidFill>
            <a:schemeClr val="bg1"/>
          </a:solidFill>
        </p:spPr>
        <p:txBody>
          <a:bodyPr wrap="square" rtlCol="0">
            <a:spAutoFit/>
          </a:bodyPr>
          <a:lstStyle/>
          <a:p>
            <a:pPr algn="ctr"/>
            <a:r>
              <a:rPr lang="it-IT" sz="1400" u="none" dirty="0" smtClean="0"/>
              <a:t>Anno iniziale delle finestre temporali</a:t>
            </a:r>
            <a:endParaRPr lang="it-IT" sz="1400" u="none" dirty="0"/>
          </a:p>
        </p:txBody>
      </p:sp>
      <p:sp>
        <p:nvSpPr>
          <p:cNvPr id="15" name="CasellaDiTesto 14"/>
          <p:cNvSpPr txBox="1"/>
          <p:nvPr/>
        </p:nvSpPr>
        <p:spPr>
          <a:xfrm>
            <a:off x="5474808" y="3951712"/>
            <a:ext cx="2794964" cy="523220"/>
          </a:xfrm>
          <a:prstGeom prst="rect">
            <a:avLst/>
          </a:prstGeom>
          <a:solidFill>
            <a:schemeClr val="bg1"/>
          </a:solidFill>
        </p:spPr>
        <p:txBody>
          <a:bodyPr wrap="square" rtlCol="0">
            <a:spAutoFit/>
          </a:bodyPr>
          <a:lstStyle/>
          <a:p>
            <a:pPr algn="ctr"/>
            <a:r>
              <a:rPr lang="it-IT" sz="1400" u="none" dirty="0" smtClean="0"/>
              <a:t>Anno iniziale delle finestre temporali</a:t>
            </a:r>
            <a:endParaRPr lang="it-IT" sz="1400" u="none" dirty="0"/>
          </a:p>
        </p:txBody>
      </p:sp>
      <p:sp>
        <p:nvSpPr>
          <p:cNvPr id="16" name="CasellaDiTesto 15"/>
          <p:cNvSpPr txBox="1"/>
          <p:nvPr/>
        </p:nvSpPr>
        <p:spPr>
          <a:xfrm rot="16200000">
            <a:off x="3777999" y="2769636"/>
            <a:ext cx="2171087" cy="523220"/>
          </a:xfrm>
          <a:prstGeom prst="rect">
            <a:avLst/>
          </a:prstGeom>
          <a:solidFill>
            <a:schemeClr val="bg1"/>
          </a:solidFill>
        </p:spPr>
        <p:txBody>
          <a:bodyPr wrap="square" rtlCol="0">
            <a:spAutoFit/>
          </a:bodyPr>
          <a:lstStyle/>
          <a:p>
            <a:pPr algn="ctr"/>
            <a:r>
              <a:rPr lang="it-IT" sz="1400" u="none" dirty="0" smtClean="0"/>
              <a:t>Tendenza crescente retta di regressione (%)</a:t>
            </a:r>
            <a:endParaRPr lang="it-IT" sz="1400" u="none" dirty="0"/>
          </a:p>
        </p:txBody>
      </p:sp>
      <p:sp>
        <p:nvSpPr>
          <p:cNvPr id="11" name="Rettangolo 10"/>
          <p:cNvSpPr/>
          <p:nvPr/>
        </p:nvSpPr>
        <p:spPr>
          <a:xfrm>
            <a:off x="4790365" y="4433631"/>
            <a:ext cx="4244455" cy="1852889"/>
          </a:xfrm>
          <a:prstGeom prst="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0" name="Rettangolo 9"/>
          <p:cNvSpPr/>
          <p:nvPr/>
        </p:nvSpPr>
        <p:spPr>
          <a:xfrm>
            <a:off x="4776716" y="4589954"/>
            <a:ext cx="4299048" cy="1600438"/>
          </a:xfrm>
          <a:prstGeom prst="rect">
            <a:avLst/>
          </a:prstGeom>
        </p:spPr>
        <p:txBody>
          <a:bodyPr wrap="square">
            <a:spAutoFit/>
          </a:bodyPr>
          <a:lstStyle/>
          <a:p>
            <a:pPr marL="95250" indent="-95250" algn="just">
              <a:buFont typeface="Arial" pitchFamily="34" charset="0"/>
              <a:buChar char="•"/>
            </a:pPr>
            <a:r>
              <a:rPr lang="it-IT" sz="1400" u="none" dirty="0" smtClean="0"/>
              <a:t>Per l’emisfero nord (NH) dal 1965 si osserva una rapida crescita della percentuale di stazioni con tendenza crescente. Si nota però la presenza di ciclicità. Lo stesso andamento si osserva a livello globale (GL).</a:t>
            </a:r>
          </a:p>
          <a:p>
            <a:pPr marL="95250" indent="-95250" algn="just">
              <a:buFont typeface="Arial" pitchFamily="34" charset="0"/>
              <a:buChar char="•"/>
            </a:pPr>
            <a:r>
              <a:rPr lang="it-IT" sz="1400" u="none" dirty="0" smtClean="0"/>
              <a:t>Per l’emisfero sud (SH) non si osservano tendenze significative.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414268" y="1897713"/>
            <a:ext cx="8420650" cy="674031"/>
          </a:xfrm>
          <a:prstGeom prst="rect">
            <a:avLst/>
          </a:prstGeom>
          <a:noFill/>
        </p:spPr>
        <p:txBody>
          <a:bodyPr wrap="square" rtlCol="0" anchor="ctr" anchorCtr="0">
            <a:spAutoFit/>
          </a:bodyPr>
          <a:lstStyle/>
          <a:p>
            <a:pPr>
              <a:lnSpc>
                <a:spcPct val="90000"/>
              </a:lnSpc>
              <a:buClr>
                <a:srgbClr val="DA304A"/>
              </a:buClr>
              <a:buSzPct val="160000"/>
            </a:pPr>
            <a:r>
              <a:rPr lang="it-IT" sz="1400" u="none" dirty="0" smtClean="0"/>
              <a:t>La serie temporale di altezze di precipitazione giornaliera più estesa al mondo è quella di Padova: le osservazioni sono disponibili dal 1725 (Camuffo, 1984). I dati del periodo 1725-2006 sono stati recentemente analizzati da </a:t>
            </a:r>
            <a:r>
              <a:rPr lang="it-IT" sz="1400" u="none" dirty="0" err="1" smtClean="0"/>
              <a:t>Marani</a:t>
            </a:r>
            <a:r>
              <a:rPr lang="it-IT" sz="1400" u="none" dirty="0" smtClean="0"/>
              <a:t> e </a:t>
            </a:r>
            <a:r>
              <a:rPr lang="it-IT" sz="1400" u="none" dirty="0" err="1" smtClean="0"/>
              <a:t>Zanetti</a:t>
            </a:r>
            <a:r>
              <a:rPr lang="it-IT" sz="1400" u="none" dirty="0" smtClean="0"/>
              <a:t> (2015), i quali hanno rivenuto ciclicità di periodo variabile.</a:t>
            </a:r>
            <a:endParaRPr lang="it-IT" sz="1400" u="none" dirty="0"/>
          </a:p>
        </p:txBody>
      </p:sp>
      <p:sp>
        <p:nvSpPr>
          <p:cNvPr id="6" name="CasellaDiTesto 5"/>
          <p:cNvSpPr txBox="1"/>
          <p:nvPr/>
        </p:nvSpPr>
        <p:spPr>
          <a:xfrm>
            <a:off x="365911" y="1225726"/>
            <a:ext cx="86391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Ciclicità nelle serie </a:t>
            </a:r>
            <a:r>
              <a:rPr lang="it-IT" sz="2400" b="1" u="none" kern="900" dirty="0" err="1" smtClean="0">
                <a:ln w="12700">
                  <a:solidFill>
                    <a:schemeClr val="tx2">
                      <a:satMod val="155000"/>
                    </a:schemeClr>
                  </a:solidFill>
                  <a:prstDash val="solid"/>
                </a:ln>
                <a:latin typeface="Arial" pitchFamily="34" charset="0"/>
              </a:rPr>
              <a:t>meteoclimatiche</a:t>
            </a:r>
            <a:r>
              <a:rPr lang="it-IT" sz="2400" b="1" u="none" kern="900" dirty="0" smtClean="0">
                <a:ln w="12700">
                  <a:solidFill>
                    <a:schemeClr val="tx2">
                      <a:satMod val="155000"/>
                    </a:schemeClr>
                  </a:solidFill>
                  <a:prstDash val="solid"/>
                </a:ln>
                <a:latin typeface="Arial" pitchFamily="34" charset="0"/>
              </a:rPr>
              <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Il caso della serie di Padova</a:t>
            </a:r>
          </a:p>
        </p:txBody>
      </p:sp>
      <p:sp>
        <p:nvSpPr>
          <p:cNvPr id="7" name="CasellaDiTesto 6"/>
          <p:cNvSpPr txBox="1"/>
          <p:nvPr/>
        </p:nvSpPr>
        <p:spPr>
          <a:xfrm>
            <a:off x="414268" y="5533766"/>
            <a:ext cx="8420650" cy="895630"/>
          </a:xfrm>
          <a:prstGeom prst="rect">
            <a:avLst/>
          </a:prstGeom>
          <a:noFill/>
        </p:spPr>
        <p:txBody>
          <a:bodyPr wrap="square" rtlCol="0" anchor="ctr" anchorCtr="0">
            <a:spAutoFit/>
          </a:bodyPr>
          <a:lstStyle/>
          <a:p>
            <a:pPr>
              <a:lnSpc>
                <a:spcPct val="90000"/>
              </a:lnSpc>
              <a:buClr>
                <a:srgbClr val="DA304A"/>
              </a:buClr>
              <a:buSzPct val="160000"/>
            </a:pPr>
            <a:r>
              <a:rPr lang="en-US" sz="1400" b="1" u="none" dirty="0" err="1" smtClean="0"/>
              <a:t>Referenze</a:t>
            </a:r>
            <a:endParaRPr lang="en-US" sz="1400" b="1" u="none" dirty="0" smtClean="0"/>
          </a:p>
          <a:p>
            <a:pPr>
              <a:lnSpc>
                <a:spcPct val="90000"/>
              </a:lnSpc>
              <a:buClr>
                <a:srgbClr val="DA304A"/>
              </a:buClr>
              <a:buSzPct val="160000"/>
            </a:pPr>
            <a:r>
              <a:rPr lang="en-US" sz="1400" u="none" dirty="0" err="1" smtClean="0"/>
              <a:t>Marani</a:t>
            </a:r>
            <a:r>
              <a:rPr lang="en-US" sz="1400" u="none" dirty="0" smtClean="0"/>
              <a:t>, M., and S. </a:t>
            </a:r>
            <a:r>
              <a:rPr lang="en-US" sz="1400" u="none" dirty="0" err="1" smtClean="0"/>
              <a:t>Zanetti</a:t>
            </a:r>
            <a:r>
              <a:rPr lang="en-US" sz="1400" u="none" dirty="0" smtClean="0"/>
              <a:t> (2015), Long-term oscillations in rainfall extremes in a 268 year daily time series, Water </a:t>
            </a:r>
            <a:r>
              <a:rPr lang="en-US" sz="1400" u="none" dirty="0" err="1" smtClean="0"/>
              <a:t>Resour</a:t>
            </a:r>
            <a:r>
              <a:rPr lang="en-US" sz="1400" u="none" dirty="0" smtClean="0"/>
              <a:t>. Res., 51, 639–647, doi:10.1002/2014WR015885.</a:t>
            </a:r>
          </a:p>
          <a:p>
            <a:pPr>
              <a:lnSpc>
                <a:spcPct val="90000"/>
              </a:lnSpc>
              <a:buClr>
                <a:srgbClr val="DA304A"/>
              </a:buClr>
              <a:buSzPct val="160000"/>
            </a:pPr>
            <a:r>
              <a:rPr lang="en-US" sz="1400" u="none" dirty="0" err="1" smtClean="0"/>
              <a:t>Camuffo</a:t>
            </a:r>
            <a:r>
              <a:rPr lang="en-US" sz="1400" u="none" dirty="0" smtClean="0"/>
              <a:t>, D. (1984), Analysis of the series of precipitation at </a:t>
            </a:r>
            <a:r>
              <a:rPr lang="en-US" sz="1400" u="none" dirty="0" err="1" smtClean="0"/>
              <a:t>Padova</a:t>
            </a:r>
            <a:r>
              <a:rPr lang="en-US" sz="1400" u="none" dirty="0" smtClean="0"/>
              <a:t>, Italy, </a:t>
            </a:r>
            <a:r>
              <a:rPr lang="en-US" sz="1400" u="none" dirty="0" err="1" smtClean="0"/>
              <a:t>Clim</a:t>
            </a:r>
            <a:r>
              <a:rPr lang="en-US" sz="1400" u="none" dirty="0" smtClean="0"/>
              <a:t>. Change, 6, 57–77. </a:t>
            </a:r>
            <a:endParaRPr lang="it-IT" sz="1400" u="none" dirty="0"/>
          </a:p>
        </p:txBody>
      </p:sp>
      <p:pic>
        <p:nvPicPr>
          <p:cNvPr id="1025" name="Picture 1"/>
          <p:cNvPicPr>
            <a:picLocks noChangeAspect="1" noChangeArrowheads="1"/>
          </p:cNvPicPr>
          <p:nvPr/>
        </p:nvPicPr>
        <p:blipFill>
          <a:blip r:embed="rId2" cstate="print"/>
          <a:srcRect/>
          <a:stretch>
            <a:fillRect/>
          </a:stretch>
        </p:blipFill>
        <p:spPr bwMode="auto">
          <a:xfrm>
            <a:off x="414268" y="2688268"/>
            <a:ext cx="3764925" cy="2909887"/>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4617244" y="2571744"/>
            <a:ext cx="3791189" cy="32042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357158" y="1740000"/>
            <a:ext cx="8420650" cy="480131"/>
          </a:xfrm>
          <a:prstGeom prst="rect">
            <a:avLst/>
          </a:prstGeom>
          <a:noFill/>
        </p:spPr>
        <p:txBody>
          <a:bodyPr wrap="square" rtlCol="0" anchor="ctr" anchorCtr="0">
            <a:spAutoFit/>
          </a:bodyPr>
          <a:lstStyle/>
          <a:p>
            <a:pPr>
              <a:lnSpc>
                <a:spcPct val="90000"/>
              </a:lnSpc>
              <a:buClr>
                <a:srgbClr val="DA304A"/>
              </a:buClr>
              <a:buSzPct val="160000"/>
            </a:pPr>
            <a:r>
              <a:rPr lang="it-IT" sz="1400" u="none" dirty="0" smtClean="0"/>
              <a:t>In Italia è stato possibile reperire 12 serie di precipitazione di qualità e di lunghezza almeno cinquantennale. La serie di Padova non è compresa, essendo stata resa disponibile solo recentemente.</a:t>
            </a:r>
            <a:endParaRPr lang="it-IT" sz="1400" u="none" dirty="0"/>
          </a:p>
        </p:txBody>
      </p:sp>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p>
        </p:txBody>
      </p:sp>
      <p:graphicFrame>
        <p:nvGraphicFramePr>
          <p:cNvPr id="8" name="Tabella 7"/>
          <p:cNvGraphicFramePr>
            <a:graphicFrameLocks noGrp="1"/>
          </p:cNvGraphicFramePr>
          <p:nvPr/>
        </p:nvGraphicFramePr>
        <p:xfrm>
          <a:off x="428596" y="2643182"/>
          <a:ext cx="4638694" cy="2897505"/>
        </p:xfrm>
        <a:graphic>
          <a:graphicData uri="http://schemas.openxmlformats.org/drawingml/2006/table">
            <a:tbl>
              <a:tblPr/>
              <a:tblGrid>
                <a:gridCol w="1177839"/>
                <a:gridCol w="994279"/>
                <a:gridCol w="998104"/>
                <a:gridCol w="734236"/>
                <a:gridCol w="734236"/>
              </a:tblGrid>
              <a:tr h="190500">
                <a:tc>
                  <a:txBody>
                    <a:bodyPr/>
                    <a:lstStyle/>
                    <a:p>
                      <a:pPr algn="l" fontAlgn="b"/>
                      <a:r>
                        <a:rPr lang="it-IT" sz="1400" b="1" i="0" u="none" strike="noStrike" dirty="0">
                          <a:solidFill>
                            <a:srgbClr val="000000"/>
                          </a:solidFill>
                          <a:latin typeface="Calibri"/>
                        </a:rPr>
                        <a:t>Località</a:t>
                      </a:r>
                    </a:p>
                  </a:txBody>
                  <a:tcPr marL="9525" marR="9525" marT="9525" marB="0" anchor="b">
                    <a:lnL>
                      <a:noFill/>
                    </a:lnL>
                    <a:lnR>
                      <a:noFill/>
                    </a:lnR>
                    <a:lnT>
                      <a:noFill/>
                    </a:lnT>
                    <a:lnB>
                      <a:noFill/>
                    </a:lnB>
                  </a:tcPr>
                </a:tc>
                <a:tc>
                  <a:txBody>
                    <a:bodyPr/>
                    <a:lstStyle/>
                    <a:p>
                      <a:pPr algn="ctr" fontAlgn="b"/>
                      <a:r>
                        <a:rPr lang="it-IT" sz="1400" b="1" i="0" u="none" strike="noStrike">
                          <a:solidFill>
                            <a:srgbClr val="000000"/>
                          </a:solidFill>
                          <a:latin typeface="Calibri"/>
                        </a:rPr>
                        <a:t>Latitudine</a:t>
                      </a:r>
                    </a:p>
                  </a:txBody>
                  <a:tcPr marL="9525" marR="9525" marT="9525" marB="0" anchor="b">
                    <a:lnL>
                      <a:noFill/>
                    </a:lnL>
                    <a:lnR>
                      <a:noFill/>
                    </a:lnR>
                    <a:lnT>
                      <a:noFill/>
                    </a:lnT>
                    <a:lnB>
                      <a:noFill/>
                    </a:lnB>
                  </a:tcPr>
                </a:tc>
                <a:tc>
                  <a:txBody>
                    <a:bodyPr/>
                    <a:lstStyle/>
                    <a:p>
                      <a:pPr algn="ctr" fontAlgn="b"/>
                      <a:r>
                        <a:rPr lang="it-IT" sz="1400" b="1" i="0" u="none" strike="noStrike">
                          <a:solidFill>
                            <a:srgbClr val="000000"/>
                          </a:solidFill>
                          <a:latin typeface="Calibri"/>
                        </a:rPr>
                        <a:t>Longitudine</a:t>
                      </a:r>
                    </a:p>
                  </a:txBody>
                  <a:tcPr marL="9525" marR="9525" marT="9525" marB="0" anchor="b">
                    <a:lnL>
                      <a:noFill/>
                    </a:lnL>
                    <a:lnR>
                      <a:noFill/>
                    </a:lnR>
                    <a:lnT>
                      <a:noFill/>
                    </a:lnT>
                    <a:lnB>
                      <a:noFill/>
                    </a:lnB>
                  </a:tcPr>
                </a:tc>
                <a:tc gridSpan="2">
                  <a:txBody>
                    <a:bodyPr/>
                    <a:lstStyle/>
                    <a:p>
                      <a:pPr algn="ctr" fontAlgn="b"/>
                      <a:r>
                        <a:rPr lang="it-IT" sz="1400" b="1" i="0" u="none" strike="noStrike">
                          <a:solidFill>
                            <a:srgbClr val="000000"/>
                          </a:solidFill>
                          <a:latin typeface="Calibri"/>
                        </a:rPr>
                        <a:t>Periodo</a:t>
                      </a:r>
                    </a:p>
                  </a:txBody>
                  <a:tcPr marL="9525" marR="9525" marT="9525" marB="0" anchor="b">
                    <a:lnL>
                      <a:noFill/>
                    </a:lnL>
                    <a:lnR>
                      <a:noFill/>
                    </a:lnR>
                    <a:lnT>
                      <a:noFill/>
                    </a:lnT>
                    <a:lnB>
                      <a:noFill/>
                    </a:lnB>
                  </a:tcPr>
                </a:tc>
                <a:tc hMerge="1">
                  <a:txBody>
                    <a:bodyPr/>
                    <a:lstStyle/>
                    <a:p>
                      <a:endParaRPr lang="it-IT"/>
                    </a:p>
                  </a:txBody>
                  <a:tcPr/>
                </a:tc>
              </a:tr>
              <a:tr h="190500">
                <a:tc>
                  <a:txBody>
                    <a:bodyPr/>
                    <a:lstStyle/>
                    <a:p>
                      <a:pPr algn="l" fontAlgn="b"/>
                      <a:r>
                        <a:rPr lang="it-IT" sz="1400" b="0" i="0" u="none" strike="noStrike">
                          <a:solidFill>
                            <a:srgbClr val="000000"/>
                          </a:solidFill>
                          <a:latin typeface="Calibri"/>
                        </a:rPr>
                        <a:t>Verona</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45.3831</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10.8667</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2015</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Roma</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41.7831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12.5831</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2015</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Brindisi</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40.6331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17.9331</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2016</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Cagliari</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39.2331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9.0500</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2013</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Bologna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44.5000</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11.3458</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1813 -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2007</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Ferrara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44.8325</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11.6208</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1879 -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2007</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Genova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44.4144</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8.9264</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1833 -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Mantova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45.1581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10.7967</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1840 -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Milano</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45.4717</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9.1892</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1858 -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Palermo</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38.1103</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13.3514</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1797 -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Pesaro</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43.9108</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12.9042</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1871 -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Catania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37.4000</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14.9167</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1960 -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dirty="0">
                          <a:solidFill>
                            <a:srgbClr val="000000"/>
                          </a:solidFill>
                          <a:latin typeface="Calibri"/>
                        </a:rPr>
                        <a:t>2016</a:t>
                      </a:r>
                    </a:p>
                  </a:txBody>
                  <a:tcPr marL="9525" marR="9525" marT="9525" marB="0" anchor="b">
                    <a:lnL>
                      <a:noFill/>
                    </a:lnL>
                    <a:lnR>
                      <a:noFill/>
                    </a:lnR>
                    <a:lnT>
                      <a:noFill/>
                    </a:lnT>
                    <a:lnB>
                      <a:noFill/>
                    </a:lnB>
                  </a:tcPr>
                </a:tc>
              </a:tr>
            </a:tbl>
          </a:graphicData>
        </a:graphic>
      </p:graphicFrame>
      <p:pic>
        <p:nvPicPr>
          <p:cNvPr id="2" name="Picture 1"/>
          <p:cNvPicPr>
            <a:picLocks noChangeAspect="1" noChangeArrowheads="1"/>
          </p:cNvPicPr>
          <p:nvPr/>
        </p:nvPicPr>
        <p:blipFill>
          <a:blip r:embed="rId2" cstate="print"/>
          <a:srcRect/>
          <a:stretch>
            <a:fillRect/>
          </a:stretch>
        </p:blipFill>
        <p:spPr bwMode="auto">
          <a:xfrm>
            <a:off x="5214942" y="2285992"/>
            <a:ext cx="3426356" cy="39751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1200329"/>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Rischio idrologico e geologico:</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adattamento ai cambiamenti climatici</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e mitigazione</a:t>
            </a:r>
            <a:endParaRPr lang="it-IT" sz="2400" b="1" u="none" kern="900" dirty="0">
              <a:ln w="12700">
                <a:solidFill>
                  <a:schemeClr val="tx2">
                    <a:satMod val="155000"/>
                  </a:schemeClr>
                </a:solidFill>
                <a:prstDash val="solid"/>
              </a:ln>
              <a:latin typeface="Arial" pitchFamily="34" charset="0"/>
            </a:endParaRPr>
          </a:p>
        </p:txBody>
      </p:sp>
      <p:sp>
        <p:nvSpPr>
          <p:cNvPr id="9" name="CasellaDiTesto 8"/>
          <p:cNvSpPr txBox="1"/>
          <p:nvPr/>
        </p:nvSpPr>
        <p:spPr>
          <a:xfrm>
            <a:off x="858364" y="5857892"/>
            <a:ext cx="3857652" cy="276999"/>
          </a:xfrm>
          <a:prstGeom prst="rect">
            <a:avLst/>
          </a:prstGeom>
          <a:noFill/>
        </p:spPr>
        <p:txBody>
          <a:bodyPr wrap="square" rtlCol="0" anchor="ctr" anchorCtr="0">
            <a:spAutoFit/>
          </a:bodyPr>
          <a:lstStyle/>
          <a:p>
            <a:pPr algn="ctr"/>
            <a:r>
              <a:rPr lang="it-IT" sz="1200" u="none" dirty="0" smtClean="0"/>
              <a:t>Fonte: </a:t>
            </a:r>
            <a:r>
              <a:rPr lang="it-IT" sz="1200" u="none" dirty="0" err="1" smtClean="0"/>
              <a:t>Everson</a:t>
            </a:r>
            <a:r>
              <a:rPr lang="it-IT" sz="1200" u="none" dirty="0" smtClean="0"/>
              <a:t> </a:t>
            </a:r>
            <a:r>
              <a:rPr lang="it-IT" sz="1200" u="none" dirty="0" err="1" smtClean="0"/>
              <a:t>et</a:t>
            </a:r>
            <a:r>
              <a:rPr lang="it-IT" sz="1200" u="none" dirty="0" smtClean="0"/>
              <a:t> al. (2013)</a:t>
            </a:r>
            <a:endParaRPr lang="it-IT" sz="1200" u="none" dirty="0"/>
          </a:p>
        </p:txBody>
      </p:sp>
      <p:sp>
        <p:nvSpPr>
          <p:cNvPr id="14" name="Rettangolo 13"/>
          <p:cNvSpPr/>
          <p:nvPr/>
        </p:nvSpPr>
        <p:spPr>
          <a:xfrm>
            <a:off x="5295936" y="2571744"/>
            <a:ext cx="3776658" cy="3539430"/>
          </a:xfrm>
          <a:prstGeom prst="rect">
            <a:avLst/>
          </a:prstGeom>
        </p:spPr>
        <p:txBody>
          <a:bodyPr wrap="square">
            <a:spAutoFit/>
          </a:bodyPr>
          <a:lstStyle/>
          <a:p>
            <a:r>
              <a:rPr lang="it-IT" sz="1400" u="none" dirty="0" smtClean="0">
                <a:latin typeface="Arial" pitchFamily="34" charset="0"/>
                <a:cs typeface="Arial" pitchFamily="34" charset="0"/>
              </a:rPr>
              <a:t>Questa trattazione si concentra sul rischio generato da:</a:t>
            </a:r>
          </a:p>
          <a:p>
            <a:endParaRPr lang="it-IT" sz="1400" u="none" dirty="0" smtClean="0">
              <a:latin typeface="Arial" pitchFamily="34" charset="0"/>
              <a:cs typeface="Arial" pitchFamily="34" charset="0"/>
            </a:endParaRPr>
          </a:p>
          <a:p>
            <a:pPr indent="180975">
              <a:buFont typeface="Arial" pitchFamily="34" charset="0"/>
              <a:buChar char="•"/>
            </a:pPr>
            <a:r>
              <a:rPr lang="it-IT" sz="1400" u="none" dirty="0" smtClean="0">
                <a:latin typeface="Arial" pitchFamily="34" charset="0"/>
                <a:cs typeface="Arial" pitchFamily="34" charset="0"/>
              </a:rPr>
              <a:t>Alluvioni;</a:t>
            </a:r>
          </a:p>
          <a:p>
            <a:pPr marL="180975" indent="-180975">
              <a:buFont typeface="Arial" pitchFamily="34" charset="0"/>
              <a:buChar char="•"/>
            </a:pPr>
            <a:r>
              <a:rPr lang="it-IT" sz="1400" u="none" dirty="0" smtClean="0">
                <a:latin typeface="Arial" pitchFamily="34" charset="0"/>
                <a:cs typeface="Arial" pitchFamily="34" charset="0"/>
              </a:rPr>
              <a:t>Movimenti franosi innescati da precipitazioni e flussi idrici in superficie e/o nel sottosuolo.</a:t>
            </a:r>
          </a:p>
          <a:p>
            <a:pPr marL="180975" indent="-180975"/>
            <a:endParaRPr lang="it-IT" sz="1400" u="none" dirty="0" smtClean="0">
              <a:latin typeface="Arial" pitchFamily="34" charset="0"/>
              <a:cs typeface="Arial" pitchFamily="34" charset="0"/>
            </a:endParaRPr>
          </a:p>
          <a:p>
            <a:r>
              <a:rPr lang="it-IT" sz="1400" u="none" dirty="0" smtClean="0">
                <a:latin typeface="Arial" pitchFamily="34" charset="0"/>
                <a:cs typeface="Arial" pitchFamily="34" charset="0"/>
              </a:rPr>
              <a:t>Detto rischio è innescato da sollecitazioni climatiche, nonché dai processi coinvolti nella trasformazione delle precipitazioni in deflussi idrici (ciclo dell’acqua; processi idrologici). Questi ultimi sono a loro volta perturbati, rispetto alla condizione naturali, da impatto antropico.</a:t>
            </a:r>
          </a:p>
          <a:p>
            <a:endParaRPr lang="it-IT" sz="1400" u="none" dirty="0" smtClean="0">
              <a:latin typeface="Arial" pitchFamily="34" charset="0"/>
              <a:cs typeface="Arial" pitchFamily="34" charset="0"/>
            </a:endParaRPr>
          </a:p>
        </p:txBody>
      </p:sp>
      <p:pic>
        <p:nvPicPr>
          <p:cNvPr id="6" name="Immagine 5" descr="bacino-antropizzato.png"/>
          <p:cNvPicPr>
            <a:picLocks noChangeAspect="1"/>
          </p:cNvPicPr>
          <p:nvPr/>
        </p:nvPicPr>
        <p:blipFill>
          <a:blip r:embed="rId3" cstate="print"/>
          <a:stretch>
            <a:fillRect/>
          </a:stretch>
        </p:blipFill>
        <p:spPr>
          <a:xfrm>
            <a:off x="-33" y="2571744"/>
            <a:ext cx="5275469" cy="326501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p>
        </p:txBody>
      </p:sp>
      <p:pic>
        <p:nvPicPr>
          <p:cNvPr id="72707" name="Picture 3"/>
          <p:cNvPicPr>
            <a:picLocks noChangeAspect="1" noChangeArrowheads="1"/>
          </p:cNvPicPr>
          <p:nvPr/>
        </p:nvPicPr>
        <p:blipFill>
          <a:blip r:embed="rId2" cstate="print"/>
          <a:srcRect/>
          <a:stretch>
            <a:fillRect/>
          </a:stretch>
        </p:blipFill>
        <p:spPr bwMode="auto">
          <a:xfrm>
            <a:off x="4483447" y="1628779"/>
            <a:ext cx="4303395" cy="2443163"/>
          </a:xfrm>
          <a:prstGeom prst="rect">
            <a:avLst/>
          </a:prstGeom>
          <a:noFill/>
          <a:ln w="9525">
            <a:noFill/>
            <a:miter lim="800000"/>
            <a:headEnd/>
            <a:tailEnd/>
          </a:ln>
          <a:effectLst/>
        </p:spPr>
      </p:pic>
      <p:pic>
        <p:nvPicPr>
          <p:cNvPr id="72708" name="Picture 4"/>
          <p:cNvPicPr>
            <a:picLocks noChangeAspect="1" noChangeArrowheads="1"/>
          </p:cNvPicPr>
          <p:nvPr/>
        </p:nvPicPr>
        <p:blipFill>
          <a:blip r:embed="rId3" cstate="print"/>
          <a:srcRect/>
          <a:stretch>
            <a:fillRect/>
          </a:stretch>
        </p:blipFill>
        <p:spPr bwMode="auto">
          <a:xfrm>
            <a:off x="71407" y="1628779"/>
            <a:ext cx="4303395" cy="2443163"/>
          </a:xfrm>
          <a:prstGeom prst="rect">
            <a:avLst/>
          </a:prstGeom>
          <a:noFill/>
          <a:ln w="9525">
            <a:noFill/>
            <a:miter lim="800000"/>
            <a:headEnd/>
            <a:tailEnd/>
          </a:ln>
          <a:effectLst/>
        </p:spPr>
      </p:pic>
      <p:pic>
        <p:nvPicPr>
          <p:cNvPr id="72710" name="Picture 6"/>
          <p:cNvPicPr>
            <a:picLocks noChangeAspect="1" noChangeArrowheads="1"/>
          </p:cNvPicPr>
          <p:nvPr/>
        </p:nvPicPr>
        <p:blipFill>
          <a:blip r:embed="rId4" cstate="print"/>
          <a:srcRect/>
          <a:stretch>
            <a:fillRect/>
          </a:stretch>
        </p:blipFill>
        <p:spPr bwMode="auto">
          <a:xfrm>
            <a:off x="54291" y="3986233"/>
            <a:ext cx="4303395" cy="2443163"/>
          </a:xfrm>
          <a:prstGeom prst="rect">
            <a:avLst/>
          </a:prstGeom>
          <a:noFill/>
          <a:ln w="9525">
            <a:noFill/>
            <a:miter lim="800000"/>
            <a:headEnd/>
            <a:tailEnd/>
          </a:ln>
          <a:effectLst/>
        </p:spPr>
      </p:pic>
      <p:pic>
        <p:nvPicPr>
          <p:cNvPr id="72711" name="Picture 7"/>
          <p:cNvPicPr>
            <a:picLocks noChangeAspect="1" noChangeArrowheads="1"/>
          </p:cNvPicPr>
          <p:nvPr/>
        </p:nvPicPr>
        <p:blipFill>
          <a:blip r:embed="rId5" cstate="print"/>
          <a:srcRect/>
          <a:stretch>
            <a:fillRect/>
          </a:stretch>
        </p:blipFill>
        <p:spPr bwMode="auto">
          <a:xfrm>
            <a:off x="4486914" y="3986233"/>
            <a:ext cx="4303395" cy="24431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fade">
                                      <p:cBhvr>
                                        <p:cTn id="7" dur="2000"/>
                                        <p:tgtEl>
                                          <p:spTgt spid="727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710"/>
                                        </p:tgtEl>
                                        <p:attrNameLst>
                                          <p:attrName>style.visibility</p:attrName>
                                        </p:attrNameLst>
                                      </p:cBhvr>
                                      <p:to>
                                        <p:strVal val="visible"/>
                                      </p:to>
                                    </p:set>
                                    <p:animEffect transition="in" filter="fade">
                                      <p:cBhvr>
                                        <p:cTn id="12" dur="2000"/>
                                        <p:tgtEl>
                                          <p:spTgt spid="727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2711"/>
                                        </p:tgtEl>
                                        <p:attrNameLst>
                                          <p:attrName>style.visibility</p:attrName>
                                        </p:attrNameLst>
                                      </p:cBhvr>
                                      <p:to>
                                        <p:strVal val="visible"/>
                                      </p:to>
                                    </p:set>
                                    <p:animEffect transition="in" filter="fade">
                                      <p:cBhvr>
                                        <p:cTn id="17" dur="2000"/>
                                        <p:tgtEl>
                                          <p:spTgt spid="72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Test 1</a:t>
            </a:r>
          </a:p>
        </p:txBody>
      </p:sp>
      <p:pic>
        <p:nvPicPr>
          <p:cNvPr id="1027" name="Picture 3"/>
          <p:cNvPicPr>
            <a:picLocks noChangeAspect="1" noChangeArrowheads="1"/>
          </p:cNvPicPr>
          <p:nvPr/>
        </p:nvPicPr>
        <p:blipFill>
          <a:blip r:embed="rId2" cstate="print"/>
          <a:srcRect/>
          <a:stretch>
            <a:fillRect/>
          </a:stretch>
        </p:blipFill>
        <p:spPr bwMode="auto">
          <a:xfrm>
            <a:off x="266703" y="2012148"/>
            <a:ext cx="8520139" cy="41314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p>
        </p:txBody>
      </p:sp>
      <p:pic>
        <p:nvPicPr>
          <p:cNvPr id="1028" name="Picture 4"/>
          <p:cNvPicPr>
            <a:picLocks noChangeAspect="1" noChangeArrowheads="1"/>
          </p:cNvPicPr>
          <p:nvPr/>
        </p:nvPicPr>
        <p:blipFill>
          <a:blip r:embed="rId2" cstate="print"/>
          <a:srcRect/>
          <a:stretch>
            <a:fillRect/>
          </a:stretch>
        </p:blipFill>
        <p:spPr bwMode="auto">
          <a:xfrm>
            <a:off x="4626323" y="1628779"/>
            <a:ext cx="4303395" cy="2443163"/>
          </a:xfrm>
          <a:prstGeom prst="rect">
            <a:avLst/>
          </a:prstGeom>
          <a:noFill/>
          <a:ln w="9525">
            <a:noFill/>
            <a:miter lim="800000"/>
            <a:headEnd/>
            <a:tailEnd/>
          </a:ln>
          <a:effectLst/>
        </p:spPr>
      </p:pic>
      <p:pic>
        <p:nvPicPr>
          <p:cNvPr id="1029" name="Picture 5"/>
          <p:cNvPicPr>
            <a:picLocks noChangeAspect="1" noChangeArrowheads="1"/>
          </p:cNvPicPr>
          <p:nvPr/>
        </p:nvPicPr>
        <p:blipFill>
          <a:blip r:embed="rId3" cstate="print"/>
          <a:srcRect/>
          <a:stretch>
            <a:fillRect/>
          </a:stretch>
        </p:blipFill>
        <p:spPr bwMode="auto">
          <a:xfrm>
            <a:off x="142844" y="1628779"/>
            <a:ext cx="4303395" cy="2443163"/>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tretch>
            <a:fillRect/>
          </a:stretch>
        </p:blipFill>
        <p:spPr bwMode="auto">
          <a:xfrm>
            <a:off x="4629790" y="3972585"/>
            <a:ext cx="4303395" cy="2443163"/>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142876" y="3986856"/>
            <a:ext cx="4303395" cy="24431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Il Piano Nazionale di Adattamento ai Cambiamenti Climatici</a:t>
            </a:r>
          </a:p>
        </p:txBody>
      </p:sp>
      <p:sp>
        <p:nvSpPr>
          <p:cNvPr id="7" name="CasellaDiTesto 6"/>
          <p:cNvSpPr txBox="1"/>
          <p:nvPr/>
        </p:nvSpPr>
        <p:spPr>
          <a:xfrm>
            <a:off x="357158" y="1879880"/>
            <a:ext cx="8429684" cy="4231928"/>
          </a:xfrm>
          <a:prstGeom prst="rect">
            <a:avLst/>
          </a:prstGeom>
          <a:noFill/>
        </p:spPr>
        <p:txBody>
          <a:bodyPr wrap="square" rtlCol="0" anchor="ctr" anchorCtr="0">
            <a:spAutoFit/>
          </a:bodyPr>
          <a:lstStyle/>
          <a:p>
            <a:pPr>
              <a:spcBef>
                <a:spcPts val="600"/>
              </a:spcBef>
            </a:pPr>
            <a:r>
              <a:rPr lang="it-IT" sz="1400" u="none" dirty="0" smtClean="0"/>
              <a:t>Il Ministero dell‘Ambiente e della Tutela del Territorio e del Mare ha approvato il 16 giugno 2015 </a:t>
            </a:r>
            <a:r>
              <a:rPr lang="it-IT" sz="1400" u="none" dirty="0" smtClean="0"/>
              <a:t>la “Strategia </a:t>
            </a:r>
            <a:r>
              <a:rPr lang="it-IT" sz="1400" u="none" dirty="0" smtClean="0"/>
              <a:t>Nazionale di Adattamento ai cambiamenti climatici” (</a:t>
            </a:r>
            <a:r>
              <a:rPr lang="it-IT" sz="1400" u="none" dirty="0" smtClean="0">
                <a:hlinkClick r:id="rId2"/>
              </a:rPr>
              <a:t>http://www.minambiente.it/notizie/strategia-nazionale-di-adattamento-ai-cambiamenti-climatici-0</a:t>
            </a:r>
            <a:r>
              <a:rPr lang="it-IT" sz="1400" u="none" dirty="0" smtClean="0"/>
              <a:t>).</a:t>
            </a:r>
          </a:p>
          <a:p>
            <a:pPr>
              <a:spcBef>
                <a:spcPts val="600"/>
              </a:spcBef>
            </a:pPr>
            <a:r>
              <a:rPr lang="it-IT" sz="1400" u="none" dirty="0" smtClean="0"/>
              <a:t>La </a:t>
            </a:r>
            <a:r>
              <a:rPr lang="it-IT" sz="1400" u="none" dirty="0" smtClean="0"/>
              <a:t>strategia prende in considerazione 21 aree tematiche. Una di queste è il </a:t>
            </a:r>
            <a:r>
              <a:rPr lang="it-IT" sz="1400" b="1" u="none" dirty="0" smtClean="0"/>
              <a:t>dissesto idrologico e geologico</a:t>
            </a:r>
            <a:r>
              <a:rPr lang="it-IT" sz="1400" u="none" dirty="0" smtClean="0"/>
              <a:t>.</a:t>
            </a:r>
          </a:p>
          <a:p>
            <a:pPr marL="85725" indent="-85725">
              <a:spcBef>
                <a:spcPts val="600"/>
              </a:spcBef>
            </a:pPr>
            <a:r>
              <a:rPr lang="it-IT" sz="1400" u="none" dirty="0" smtClean="0"/>
              <a:t>Principi ispiratori:</a:t>
            </a:r>
            <a:endParaRPr lang="it-IT" sz="1400" u="none" dirty="0" smtClean="0"/>
          </a:p>
          <a:p>
            <a:pPr marL="273050" indent="-192088">
              <a:spcBef>
                <a:spcPts val="600"/>
              </a:spcBef>
              <a:buFont typeface="Arial" pitchFamily="34" charset="0"/>
              <a:buChar char="•"/>
              <a:tabLst>
                <a:tab pos="804863" algn="l"/>
              </a:tabLst>
            </a:pPr>
            <a:r>
              <a:rPr lang="it-IT" sz="1400" b="1" u="none" dirty="0" smtClean="0"/>
              <a:t>La resilienza nei confronti degli eventi estremi è di crescente importanza a seguito del cambiamento dell’intero sistema ambiental</a:t>
            </a:r>
            <a:r>
              <a:rPr lang="it-IT" sz="1400" b="1" u="none" dirty="0" smtClean="0"/>
              <a:t>e e socio-economico. L’incremento del benessere richiede un sistema più resiliente;</a:t>
            </a:r>
            <a:r>
              <a:rPr lang="it-IT" sz="1400" u="none" dirty="0" smtClean="0"/>
              <a:t> </a:t>
            </a:r>
            <a:endParaRPr lang="it-IT" sz="1400" u="none" dirty="0" smtClean="0"/>
          </a:p>
          <a:p>
            <a:pPr marL="273050" indent="-192088">
              <a:spcBef>
                <a:spcPts val="600"/>
              </a:spcBef>
              <a:buFont typeface="Arial" pitchFamily="34" charset="0"/>
              <a:buChar char="•"/>
              <a:tabLst>
                <a:tab pos="804863" algn="l"/>
              </a:tabLst>
            </a:pPr>
            <a:r>
              <a:rPr lang="it-IT" sz="1400" u="none" dirty="0" smtClean="0"/>
              <a:t>Azione integrate su più scale spaziali e temporali;</a:t>
            </a:r>
            <a:endParaRPr lang="it-IT" sz="1400" u="none" dirty="0" smtClean="0"/>
          </a:p>
          <a:p>
            <a:pPr marL="273050" indent="-192088">
              <a:spcBef>
                <a:spcPts val="600"/>
              </a:spcBef>
              <a:buFont typeface="Arial" pitchFamily="34" charset="0"/>
              <a:buChar char="•"/>
              <a:tabLst>
                <a:tab pos="804863" algn="l"/>
              </a:tabLst>
            </a:pPr>
            <a:r>
              <a:rPr lang="it-IT" sz="1400" u="none" dirty="0" smtClean="0"/>
              <a:t>Importanza delle azioni a livello locale nel contesto del dissesto idrologico e geologico</a:t>
            </a:r>
            <a:r>
              <a:rPr lang="it-IT" sz="1400" u="none" dirty="0" smtClean="0"/>
              <a:t>;</a:t>
            </a:r>
            <a:endParaRPr lang="it-IT" sz="1400" u="none" dirty="0" smtClean="0"/>
          </a:p>
          <a:p>
            <a:pPr marL="273050" indent="-192088">
              <a:spcBef>
                <a:spcPts val="600"/>
              </a:spcBef>
              <a:buFont typeface="Arial" pitchFamily="34" charset="0"/>
              <a:buChar char="•"/>
              <a:tabLst>
                <a:tab pos="804863" algn="l"/>
              </a:tabLst>
            </a:pPr>
            <a:r>
              <a:rPr lang="it-IT" sz="1400" u="none" dirty="0" smtClean="0"/>
              <a:t>Ruolo degli amministratori locali</a:t>
            </a:r>
            <a:r>
              <a:rPr lang="it-IT" sz="1400" u="none" dirty="0" smtClean="0"/>
              <a:t>;</a:t>
            </a:r>
            <a:endParaRPr lang="it-IT" sz="1400" u="none" dirty="0" smtClean="0"/>
          </a:p>
          <a:p>
            <a:pPr marL="273050" indent="-192088">
              <a:spcBef>
                <a:spcPts val="600"/>
              </a:spcBef>
              <a:buFont typeface="Arial" pitchFamily="34" charset="0"/>
              <a:buChar char="•"/>
              <a:tabLst>
                <a:tab pos="804863" algn="l"/>
              </a:tabLst>
            </a:pPr>
            <a:r>
              <a:rPr lang="it-IT" sz="1400" u="none" dirty="0" smtClean="0"/>
              <a:t>Necessità del coinvolgimento della comunità degli ingegneri;</a:t>
            </a:r>
          </a:p>
          <a:p>
            <a:pPr marL="273050" indent="-192088">
              <a:spcBef>
                <a:spcPts val="600"/>
              </a:spcBef>
              <a:buFont typeface="Arial" pitchFamily="34" charset="0"/>
              <a:buChar char="•"/>
              <a:tabLst>
                <a:tab pos="804863" algn="l"/>
              </a:tabLst>
            </a:pPr>
            <a:r>
              <a:rPr lang="it-IT" sz="1400" u="none" dirty="0" smtClean="0"/>
              <a:t>Necessità di migliorare la conoscenza, sia del territorio sia dei sistemi naturali ed antropizzati;</a:t>
            </a:r>
          </a:p>
          <a:p>
            <a:pPr marL="273050" indent="-192088">
              <a:spcBef>
                <a:spcPts val="600"/>
              </a:spcBef>
              <a:buFont typeface="Arial" pitchFamily="34" charset="0"/>
              <a:buChar char="•"/>
              <a:tabLst>
                <a:tab pos="804863" algn="l"/>
              </a:tabLst>
            </a:pPr>
            <a:r>
              <a:rPr lang="it-IT" sz="1400" u="none" dirty="0" smtClean="0"/>
              <a:t>Necessità di superare l’inazione, ovvero il timore di prendere decisioni impopolari o sbagliate in un contesto dominato da incertezza.</a:t>
            </a:r>
            <a:endParaRPr lang="it-IT" sz="1400" u="none"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Resilienza</a:t>
            </a:r>
            <a:endParaRPr lang="it-IT" sz="2400" b="1" u="none" kern="900" dirty="0" smtClean="0">
              <a:ln w="12700">
                <a:solidFill>
                  <a:schemeClr val="tx2">
                    <a:satMod val="155000"/>
                  </a:schemeClr>
                </a:solidFill>
                <a:prstDash val="solid"/>
              </a:ln>
              <a:latin typeface="Arial" pitchFamily="34" charset="0"/>
            </a:endParaRPr>
          </a:p>
        </p:txBody>
      </p:sp>
      <p:sp>
        <p:nvSpPr>
          <p:cNvPr id="7" name="CasellaDiTesto 6"/>
          <p:cNvSpPr txBox="1"/>
          <p:nvPr/>
        </p:nvSpPr>
        <p:spPr>
          <a:xfrm>
            <a:off x="142876" y="5715016"/>
            <a:ext cx="8858280" cy="677108"/>
          </a:xfrm>
          <a:prstGeom prst="rect">
            <a:avLst/>
          </a:prstGeom>
          <a:noFill/>
        </p:spPr>
        <p:txBody>
          <a:bodyPr wrap="square" rtlCol="0" anchor="ctr" anchorCtr="0">
            <a:spAutoFit/>
          </a:bodyPr>
          <a:lstStyle/>
          <a:p>
            <a:pPr>
              <a:spcBef>
                <a:spcPts val="600"/>
              </a:spcBef>
            </a:pPr>
            <a:r>
              <a:rPr lang="en-US" sz="1100" u="none" dirty="0" smtClean="0"/>
              <a:t>A home in Gilchrist, Texas, designed to resist flood waters survived Hurricane Ike in 2008</a:t>
            </a:r>
            <a:r>
              <a:rPr lang="en-US" sz="1100" u="none" dirty="0" smtClean="0"/>
              <a:t>.</a:t>
            </a:r>
          </a:p>
          <a:p>
            <a:pPr>
              <a:spcBef>
                <a:spcPts val="600"/>
              </a:spcBef>
            </a:pPr>
            <a:r>
              <a:rPr lang="en-US" sz="1100" u="none" dirty="0" smtClean="0"/>
              <a:t>By </a:t>
            </a:r>
            <a:r>
              <a:rPr lang="en-US" sz="1100" u="none" dirty="0" smtClean="0"/>
              <a:t>FEMA/</a:t>
            </a:r>
            <a:r>
              <a:rPr lang="en-US" sz="1100" u="none" dirty="0" err="1" smtClean="0"/>
              <a:t>Joselyne</a:t>
            </a:r>
            <a:r>
              <a:rPr lang="en-US" sz="1100" u="none" dirty="0" smtClean="0"/>
              <a:t> </a:t>
            </a:r>
            <a:r>
              <a:rPr lang="en-US" sz="1100" u="none" dirty="0" err="1" smtClean="0"/>
              <a:t>Augustino</a:t>
            </a:r>
            <a:r>
              <a:rPr lang="en-US" sz="1100" u="none" dirty="0" smtClean="0"/>
              <a:t>) - </a:t>
            </a:r>
            <a:r>
              <a:rPr lang="en-US" sz="1100" u="none" dirty="0" smtClean="0"/>
              <a:t>https</a:t>
            </a:r>
            <a:r>
              <a:rPr lang="en-US" sz="1100" u="none" dirty="0" smtClean="0"/>
              <a:t>://share.sandia.gov/news/resources/news_releases/images/2013/fema.jpg, Public Domain, https://commons.wikimedia.org/w/index.php?curid=27401730</a:t>
            </a:r>
            <a:endParaRPr lang="it-IT" sz="1100" u="none" dirty="0" smtClean="0"/>
          </a:p>
        </p:txBody>
      </p:sp>
      <p:pic>
        <p:nvPicPr>
          <p:cNvPr id="41985" name="Picture 1"/>
          <p:cNvPicPr>
            <a:picLocks noChangeAspect="1" noChangeArrowheads="1"/>
          </p:cNvPicPr>
          <p:nvPr/>
        </p:nvPicPr>
        <p:blipFill>
          <a:blip r:embed="rId2" cstate="print"/>
          <a:srcRect/>
          <a:stretch>
            <a:fillRect/>
          </a:stretch>
        </p:blipFill>
        <p:spPr bwMode="auto">
          <a:xfrm>
            <a:off x="1571604" y="1785926"/>
            <a:ext cx="5857916" cy="3976060"/>
          </a:xfrm>
          <a:prstGeom prst="rect">
            <a:avLst/>
          </a:prstGeom>
          <a:noFill/>
          <a:ln w="9525">
            <a:noFill/>
            <a:miter lim="800000"/>
            <a:headEnd/>
            <a:tailEnd/>
          </a:ln>
          <a:effectLst/>
        </p:spPr>
      </p:pic>
      <p:sp>
        <p:nvSpPr>
          <p:cNvPr id="8" name="CasellaDiTesto 7"/>
          <p:cNvSpPr txBox="1"/>
          <p:nvPr/>
        </p:nvSpPr>
        <p:spPr>
          <a:xfrm>
            <a:off x="357158" y="1615449"/>
            <a:ext cx="8358246" cy="1031051"/>
          </a:xfrm>
          <a:prstGeom prst="rect">
            <a:avLst/>
          </a:prstGeom>
          <a:solidFill>
            <a:schemeClr val="bg1"/>
          </a:solidFill>
          <a:ln w="19050">
            <a:solidFill>
              <a:schemeClr val="tx1"/>
            </a:solidFill>
          </a:ln>
        </p:spPr>
        <p:txBody>
          <a:bodyPr wrap="square" rtlCol="0" anchor="ctr" anchorCtr="0">
            <a:spAutoFit/>
          </a:bodyPr>
          <a:lstStyle/>
          <a:p>
            <a:pPr algn="ctr">
              <a:spcBef>
                <a:spcPts val="600"/>
              </a:spcBef>
            </a:pPr>
            <a:r>
              <a:rPr lang="it-IT" sz="1400" u="none" dirty="0" smtClean="0"/>
              <a:t>La resilienza è la capacità di un sistema di adattarsi al </a:t>
            </a:r>
            <a:r>
              <a:rPr lang="it-IT" sz="1400" u="none" dirty="0" smtClean="0"/>
              <a:t>cambiamento.</a:t>
            </a:r>
          </a:p>
          <a:p>
            <a:pPr algn="ctr">
              <a:spcBef>
                <a:spcPts val="600"/>
              </a:spcBef>
            </a:pPr>
            <a:r>
              <a:rPr lang="it-IT" sz="1400" u="none" dirty="0" smtClean="0"/>
              <a:t>In ambito di gestione dei rischi, </a:t>
            </a:r>
            <a:r>
              <a:rPr lang="it-IT" sz="1400" u="none" dirty="0" smtClean="0"/>
              <a:t>la resilienza è la capacità intrinseca di un sistema di modificare il proprio funzionamento prima, durante e in seguito ad un cambiamento o ad una perturbazione, in modo da poter continuare le operazioni necessarie sia in condizioni previste che in condizioni impreviste.</a:t>
            </a:r>
            <a:endParaRPr lang="it-IT" sz="1400" u="none"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Miglioramento della conoscenza</a:t>
            </a:r>
            <a:endParaRPr lang="it-IT" sz="2400" b="1" u="none" kern="900" dirty="0" smtClean="0">
              <a:ln w="12700">
                <a:solidFill>
                  <a:schemeClr val="tx2">
                    <a:satMod val="155000"/>
                  </a:schemeClr>
                </a:solidFill>
                <a:prstDash val="solid"/>
              </a:ln>
              <a:latin typeface="Arial" pitchFamily="34" charset="0"/>
            </a:endParaRPr>
          </a:p>
        </p:txBody>
      </p:sp>
      <p:sp>
        <p:nvSpPr>
          <p:cNvPr id="10" name="CasellaDiTesto 9"/>
          <p:cNvSpPr txBox="1"/>
          <p:nvPr/>
        </p:nvSpPr>
        <p:spPr>
          <a:xfrm>
            <a:off x="357158" y="1785926"/>
            <a:ext cx="8358246" cy="2031325"/>
          </a:xfrm>
          <a:prstGeom prst="rect">
            <a:avLst/>
          </a:prstGeom>
          <a:noFill/>
        </p:spPr>
        <p:txBody>
          <a:bodyPr wrap="square" rtlCol="0">
            <a:spAutoFit/>
          </a:bodyPr>
          <a:lstStyle/>
          <a:p>
            <a:r>
              <a:rPr lang="it-IT" sz="1400" u="none" dirty="0" smtClean="0"/>
              <a:t>La contingenza spesso più rilevante per il Paese in ambito di dissesto idrologico e geologico è la mancanza di conoscenza:</a:t>
            </a:r>
          </a:p>
          <a:p>
            <a:endParaRPr lang="it-IT" sz="1400" u="none" dirty="0" smtClean="0"/>
          </a:p>
          <a:p>
            <a:pPr>
              <a:buFont typeface="Arial" pitchFamily="34" charset="0"/>
              <a:buChar char="•"/>
            </a:pPr>
            <a:r>
              <a:rPr lang="it-IT" sz="1400" u="none" dirty="0" smtClean="0"/>
              <a:t> Conoscenza del territorio;</a:t>
            </a:r>
          </a:p>
          <a:p>
            <a:pPr>
              <a:buFont typeface="Arial" pitchFamily="34" charset="0"/>
              <a:buChar char="•"/>
            </a:pPr>
            <a:r>
              <a:rPr lang="it-IT" sz="1400" u="none" dirty="0" smtClean="0"/>
              <a:t> </a:t>
            </a:r>
            <a:r>
              <a:rPr lang="it-IT" sz="1400" u="none" dirty="0" smtClean="0"/>
              <a:t>Conoscenza dell’impatto antropico, costruzioni in zona golenale, restringimenti d’alveo etc.;</a:t>
            </a:r>
          </a:p>
          <a:p>
            <a:pPr>
              <a:buFont typeface="Arial" pitchFamily="34" charset="0"/>
              <a:buChar char="•"/>
            </a:pPr>
            <a:r>
              <a:rPr lang="it-IT" sz="1400" u="none" dirty="0" smtClean="0"/>
              <a:t> Conoscenza dei processi fisici e della loro interazione con l’impatto antropico;</a:t>
            </a:r>
          </a:p>
          <a:p>
            <a:pPr>
              <a:buFont typeface="Arial" pitchFamily="34" charset="0"/>
              <a:buChar char="•"/>
            </a:pPr>
            <a:r>
              <a:rPr lang="it-IT" sz="1400" u="none" dirty="0" smtClean="0"/>
              <a:t> </a:t>
            </a:r>
            <a:r>
              <a:rPr lang="it-IT" sz="1400" u="none" dirty="0" smtClean="0"/>
              <a:t>Conoscenza delle sollecitazioni estreme;</a:t>
            </a:r>
          </a:p>
          <a:p>
            <a:pPr>
              <a:buFont typeface="Arial" pitchFamily="34" charset="0"/>
              <a:buChar char="•"/>
            </a:pPr>
            <a:r>
              <a:rPr lang="it-IT" sz="1400" u="none" dirty="0" smtClean="0"/>
              <a:t> </a:t>
            </a:r>
            <a:r>
              <a:rPr lang="it-IT" sz="1400" u="none" dirty="0" smtClean="0"/>
              <a:t>Conoscenza delle esperienze internazionali;</a:t>
            </a:r>
          </a:p>
          <a:p>
            <a:pPr>
              <a:buFont typeface="Arial" pitchFamily="34" charset="0"/>
              <a:buChar char="•"/>
            </a:pPr>
            <a:r>
              <a:rPr lang="it-IT" sz="1400" u="none" dirty="0" smtClean="0"/>
              <a:t> Conoscenza del valore del territorio, opere d’arte etc.</a:t>
            </a:r>
            <a:endParaRPr lang="it-IT" sz="1400" u="none" dirty="0"/>
          </a:p>
        </p:txBody>
      </p:sp>
      <p:pic>
        <p:nvPicPr>
          <p:cNvPr id="44033" name="Picture 1"/>
          <p:cNvPicPr>
            <a:picLocks noChangeAspect="1" noChangeArrowheads="1"/>
          </p:cNvPicPr>
          <p:nvPr/>
        </p:nvPicPr>
        <p:blipFill>
          <a:blip r:embed="rId2" cstate="print"/>
          <a:srcRect/>
          <a:stretch>
            <a:fillRect/>
          </a:stretch>
        </p:blipFill>
        <p:spPr bwMode="auto">
          <a:xfrm>
            <a:off x="554432" y="3890985"/>
            <a:ext cx="3231750" cy="2395535"/>
          </a:xfrm>
          <a:prstGeom prst="rect">
            <a:avLst/>
          </a:prstGeom>
          <a:noFill/>
          <a:ln w="9525">
            <a:noFill/>
            <a:miter lim="800000"/>
            <a:headEnd/>
            <a:tailEnd/>
          </a:ln>
          <a:effectLst/>
        </p:spPr>
      </p:pic>
      <p:sp>
        <p:nvSpPr>
          <p:cNvPr id="12" name="Rettangolo 11"/>
          <p:cNvSpPr/>
          <p:nvPr/>
        </p:nvSpPr>
        <p:spPr>
          <a:xfrm>
            <a:off x="4000528" y="5786454"/>
            <a:ext cx="4572000" cy="461665"/>
          </a:xfrm>
          <a:prstGeom prst="rect">
            <a:avLst/>
          </a:prstGeom>
        </p:spPr>
        <p:txBody>
          <a:bodyPr>
            <a:spAutoFit/>
          </a:bodyPr>
          <a:lstStyle/>
          <a:p>
            <a:r>
              <a:rPr lang="en-US" sz="1200" u="none" dirty="0" smtClean="0"/>
              <a:t>By </a:t>
            </a:r>
            <a:r>
              <a:rPr lang="en-US" sz="1200" u="none" dirty="0" err="1" smtClean="0"/>
              <a:t>Lbeaumont</a:t>
            </a:r>
            <a:r>
              <a:rPr lang="en-US" sz="1200" u="none" dirty="0" smtClean="0"/>
              <a:t> - Own work, CC BY-SA 3.0, https://commons.wikimedia.org/w/index.php?curid=27452859</a:t>
            </a:r>
            <a:endParaRPr lang="it-IT" sz="1200" u="none"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Superare l’inazione</a:t>
            </a:r>
            <a:endParaRPr lang="it-IT" sz="2400" b="1" u="none" kern="900" dirty="0" smtClean="0">
              <a:ln w="12700">
                <a:solidFill>
                  <a:schemeClr val="tx2">
                    <a:satMod val="155000"/>
                  </a:schemeClr>
                </a:solidFill>
                <a:prstDash val="solid"/>
              </a:ln>
              <a:latin typeface="Arial" pitchFamily="34" charset="0"/>
            </a:endParaRPr>
          </a:p>
        </p:txBody>
      </p:sp>
      <p:sp>
        <p:nvSpPr>
          <p:cNvPr id="10" name="CasellaDiTesto 9"/>
          <p:cNvSpPr txBox="1"/>
          <p:nvPr/>
        </p:nvSpPr>
        <p:spPr>
          <a:xfrm>
            <a:off x="357158" y="1643050"/>
            <a:ext cx="8358246" cy="2893100"/>
          </a:xfrm>
          <a:prstGeom prst="rect">
            <a:avLst/>
          </a:prstGeom>
          <a:noFill/>
        </p:spPr>
        <p:txBody>
          <a:bodyPr wrap="square" rtlCol="0">
            <a:spAutoFit/>
          </a:bodyPr>
          <a:lstStyle/>
          <a:p>
            <a:pPr marL="177800" indent="-177800">
              <a:buFont typeface="Arial" pitchFamily="34" charset="0"/>
              <a:buChar char="•"/>
            </a:pPr>
            <a:r>
              <a:rPr lang="it-IT" sz="1400" u="none" dirty="0" smtClean="0"/>
              <a:t>La cultura e la politica della conservazione del territorio hanno indotto il convincimento che la protezione dell’ambiente implichi l’annullamento dell’intervento antropico, ovvero l’inazione.</a:t>
            </a:r>
          </a:p>
          <a:p>
            <a:pPr marL="177800" indent="-177800">
              <a:buFont typeface="Arial" pitchFamily="34" charset="0"/>
              <a:buChar char="•"/>
            </a:pPr>
            <a:r>
              <a:rPr lang="it-IT" sz="1400" u="none" dirty="0" smtClean="0"/>
              <a:t>In realtà l’ambiente, se non curato, è estremamente rischioso. E’ vero che è meglio non intervenire che intervenire malamente, ma il Paese ha necessità di </a:t>
            </a:r>
            <a:r>
              <a:rPr lang="it-IT" sz="1400" b="1" u="none" dirty="0" smtClean="0"/>
              <a:t>intervenire bene</a:t>
            </a:r>
            <a:r>
              <a:rPr lang="it-IT" sz="1400" u="none" dirty="0" smtClean="0"/>
              <a:t>, ovvero con </a:t>
            </a:r>
            <a:r>
              <a:rPr lang="it-IT" sz="1400" b="1" u="none" dirty="0" smtClean="0"/>
              <a:t>soluzioni oculate</a:t>
            </a:r>
            <a:r>
              <a:rPr lang="it-IT" sz="1400" u="none" dirty="0" smtClean="0"/>
              <a:t>, supportate da </a:t>
            </a:r>
            <a:r>
              <a:rPr lang="it-IT" sz="1400" b="1" u="none" dirty="0" smtClean="0"/>
              <a:t>conoscenza</a:t>
            </a:r>
            <a:r>
              <a:rPr lang="it-IT" sz="1400" u="none" dirty="0" smtClean="0"/>
              <a:t>, per aumentare la </a:t>
            </a:r>
            <a:r>
              <a:rPr lang="it-IT" sz="1400" b="1" u="none" dirty="0" smtClean="0"/>
              <a:t>resilienza </a:t>
            </a:r>
            <a:r>
              <a:rPr lang="it-IT" sz="1400" u="none" dirty="0" smtClean="0"/>
              <a:t>del sistema.</a:t>
            </a:r>
          </a:p>
          <a:p>
            <a:pPr marL="177800" indent="-177800">
              <a:buFont typeface="Arial" pitchFamily="34" charset="0"/>
              <a:buChar char="•"/>
            </a:pPr>
            <a:r>
              <a:rPr lang="it-IT" sz="1400" u="none" dirty="0" smtClean="0"/>
              <a:t>Le campagne di informazione (o disinformazione) sul </a:t>
            </a:r>
            <a:r>
              <a:rPr lang="it-IT" sz="1400" u="none" dirty="0" err="1" smtClean="0"/>
              <a:t>climate</a:t>
            </a:r>
            <a:r>
              <a:rPr lang="it-IT" sz="1400" u="none" dirty="0" smtClean="0"/>
              <a:t> </a:t>
            </a:r>
            <a:r>
              <a:rPr lang="it-IT" sz="1400" u="none" dirty="0" err="1" smtClean="0"/>
              <a:t>change</a:t>
            </a:r>
            <a:r>
              <a:rPr lang="it-IT" sz="1400" u="none" dirty="0" smtClean="0"/>
              <a:t> inducono spesso la convinzione che la soluzione sia da ricercare a scala spaziale globale piuttosto che locale. Il </a:t>
            </a:r>
            <a:r>
              <a:rPr lang="it-IT" sz="1400" u="none" dirty="0" err="1" smtClean="0"/>
              <a:t>climate</a:t>
            </a:r>
            <a:r>
              <a:rPr lang="it-IT" sz="1400" u="none" dirty="0" smtClean="0"/>
              <a:t> </a:t>
            </a:r>
            <a:r>
              <a:rPr lang="it-IT" sz="1400" u="none" dirty="0" err="1" smtClean="0"/>
              <a:t>change</a:t>
            </a:r>
            <a:r>
              <a:rPr lang="it-IT" sz="1400" u="none" dirty="0" smtClean="0"/>
              <a:t> è spesso utilizzato quale alibi, il che conduce ad inazione. E’ necessario superare questo convincimento.</a:t>
            </a:r>
          </a:p>
          <a:p>
            <a:pPr marL="177800" indent="-177800">
              <a:buFont typeface="Arial" pitchFamily="34" charset="0"/>
              <a:buChar char="•"/>
            </a:pPr>
            <a:r>
              <a:rPr lang="it-IT" sz="1400" u="none" dirty="0" smtClean="0"/>
              <a:t>Le soluzioni migliori ai problemi ambientali spesso discendono dall’integrazione di tecniche fra loro complementari. Per risolvere i problemi di dissesto non servono slogan, ma occorre piuttosto individuare soluzioni efficienti, senza pregiudizi nei confronti sia di soluzioni strutturali sia di soluzioni di tipo “soft” e “green”.</a:t>
            </a:r>
            <a:endParaRPr lang="it-IT" sz="1400" u="none" dirty="0"/>
          </a:p>
        </p:txBody>
      </p:sp>
      <p:pic>
        <p:nvPicPr>
          <p:cNvPr id="45057" name="Picture 1"/>
          <p:cNvPicPr>
            <a:picLocks noChangeAspect="1" noChangeArrowheads="1"/>
          </p:cNvPicPr>
          <p:nvPr/>
        </p:nvPicPr>
        <p:blipFill>
          <a:blip r:embed="rId2" cstate="print"/>
          <a:srcRect/>
          <a:stretch>
            <a:fillRect/>
          </a:stretch>
        </p:blipFill>
        <p:spPr bwMode="auto">
          <a:xfrm>
            <a:off x="5418332" y="4388846"/>
            <a:ext cx="3082758" cy="1969112"/>
          </a:xfrm>
          <a:prstGeom prst="rect">
            <a:avLst/>
          </a:prstGeom>
          <a:noFill/>
          <a:ln w="9525">
            <a:noFill/>
            <a:miter lim="800000"/>
            <a:headEnd/>
            <a:tailEnd/>
          </a:ln>
          <a:effectLst/>
        </p:spPr>
      </p:pic>
      <p:sp>
        <p:nvSpPr>
          <p:cNvPr id="8" name="Rettangolo 7"/>
          <p:cNvSpPr/>
          <p:nvPr/>
        </p:nvSpPr>
        <p:spPr>
          <a:xfrm>
            <a:off x="928662" y="5643578"/>
            <a:ext cx="4572000" cy="646331"/>
          </a:xfrm>
          <a:prstGeom prst="rect">
            <a:avLst/>
          </a:prstGeom>
        </p:spPr>
        <p:txBody>
          <a:bodyPr>
            <a:spAutoFit/>
          </a:bodyPr>
          <a:lstStyle/>
          <a:p>
            <a:r>
              <a:rPr lang="en-US" sz="1200" u="none" dirty="0" smtClean="0"/>
              <a:t>Gold Ray Dam, Oregon, USA. By </a:t>
            </a:r>
            <a:r>
              <a:rPr lang="en-US" sz="1200" u="none" dirty="0" err="1" smtClean="0"/>
              <a:t>Finetooth</a:t>
            </a:r>
            <a:r>
              <a:rPr lang="en-US" sz="1200" u="none" dirty="0" smtClean="0"/>
              <a:t> - Own work, CC BY-SA 3.0, https://commons.wikimedia.org/w/index.php?curid=10123217</a:t>
            </a:r>
            <a:endParaRPr lang="it-IT" sz="1200" u="none"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Il Piano Nazionale di Adattamento ai Cambiamenti Climatici</a:t>
            </a:r>
          </a:p>
        </p:txBody>
      </p:sp>
      <p:sp>
        <p:nvSpPr>
          <p:cNvPr id="7" name="CasellaDiTesto 6"/>
          <p:cNvSpPr txBox="1"/>
          <p:nvPr/>
        </p:nvSpPr>
        <p:spPr>
          <a:xfrm>
            <a:off x="244776" y="1714488"/>
            <a:ext cx="8358246" cy="2846933"/>
          </a:xfrm>
          <a:prstGeom prst="rect">
            <a:avLst/>
          </a:prstGeom>
          <a:noFill/>
        </p:spPr>
        <p:txBody>
          <a:bodyPr wrap="square" rtlCol="0" anchor="ctr" anchorCtr="0">
            <a:spAutoFit/>
          </a:bodyPr>
          <a:lstStyle/>
          <a:p>
            <a:pPr>
              <a:spcBef>
                <a:spcPts val="600"/>
              </a:spcBef>
            </a:pPr>
            <a:r>
              <a:rPr lang="it-IT" sz="1400" u="none" dirty="0" smtClean="0"/>
              <a:t>Il </a:t>
            </a:r>
            <a:r>
              <a:rPr lang="it-IT" sz="1400" u="none" dirty="0" smtClean="0"/>
              <a:t>Ministero dell‘Ambiente e della Tutela del Territorio e del Mare sta ora predisponendo il Piano Nazionale di Adattamento ai Cambiamenti Climatici. Per quanto attiene al dissesto idrologico e geologico, il piano prevede le azioni che seguono:</a:t>
            </a:r>
          </a:p>
          <a:p>
            <a:pPr marL="531813" indent="-450850">
              <a:spcBef>
                <a:spcPts val="600"/>
              </a:spcBef>
              <a:tabLst>
                <a:tab pos="804863" algn="l"/>
              </a:tabLst>
            </a:pPr>
            <a:r>
              <a:rPr lang="it-IT" sz="1400" u="none" dirty="0" smtClean="0"/>
              <a:t>	(1)	Misure finalizzate al miglioramento delle conoscenze scientifiche e del trasferimento 	tecnologico in tutti i settori coinvolti nella difesa dai rischi naturali;</a:t>
            </a:r>
          </a:p>
          <a:p>
            <a:pPr marL="531813" indent="-450850">
              <a:spcBef>
                <a:spcPts val="600"/>
              </a:spcBef>
              <a:tabLst>
                <a:tab pos="804863" algn="l"/>
              </a:tabLst>
            </a:pPr>
            <a:r>
              <a:rPr lang="it-IT" sz="1400" u="none" dirty="0" smtClean="0"/>
              <a:t>	(2) Misure finalizzate al miglioramento del monitoraggio territoriale;</a:t>
            </a:r>
          </a:p>
          <a:p>
            <a:pPr marL="531813" indent="-450850">
              <a:spcBef>
                <a:spcPts val="600"/>
              </a:spcBef>
              <a:tabLst>
                <a:tab pos="804863" algn="l"/>
              </a:tabLst>
            </a:pPr>
            <a:r>
              <a:rPr lang="it-IT" sz="1400" u="none" dirty="0" smtClean="0"/>
              <a:t>	(3) Misure finalizzate al miglioramento dei sistemi di previsione;</a:t>
            </a:r>
          </a:p>
          <a:p>
            <a:pPr marL="531813" indent="-450850">
              <a:spcBef>
                <a:spcPts val="600"/>
              </a:spcBef>
              <a:tabLst>
                <a:tab pos="804863" algn="l"/>
              </a:tabLst>
            </a:pPr>
            <a:r>
              <a:rPr lang="it-IT" sz="1400" u="none" dirty="0" smtClean="0"/>
              <a:t>	(4) Misure finalizzate al miglioramento del supporto tecnico, della gestione delle emergenze e 	della preparazione e addestramento (“</a:t>
            </a:r>
            <a:r>
              <a:rPr lang="it-IT" sz="1400" u="none" dirty="0" err="1" smtClean="0"/>
              <a:t>preparedness</a:t>
            </a:r>
            <a:r>
              <a:rPr lang="it-IT" sz="1400" u="none" dirty="0" smtClean="0"/>
              <a:t>”) della popolazione;</a:t>
            </a:r>
          </a:p>
          <a:p>
            <a:pPr marL="531813" indent="-450850">
              <a:spcBef>
                <a:spcPts val="600"/>
              </a:spcBef>
              <a:tabLst>
                <a:tab pos="804863" algn="l"/>
              </a:tabLst>
            </a:pPr>
            <a:r>
              <a:rPr lang="it-IT" sz="1400" u="none" dirty="0" smtClean="0"/>
              <a:t>	(5)	Misure finalizzate all’implementazione, il miglioramento ed il recupero di misure di difesa 	strutturali attraverso il disegno e la realizzazione di opere specifiche.</a:t>
            </a:r>
          </a:p>
        </p:txBody>
      </p:sp>
      <p:pic>
        <p:nvPicPr>
          <p:cNvPr id="43009" name="Picture 1"/>
          <p:cNvPicPr>
            <a:picLocks noChangeAspect="1" noChangeArrowheads="1"/>
          </p:cNvPicPr>
          <p:nvPr/>
        </p:nvPicPr>
        <p:blipFill>
          <a:blip r:embed="rId2" cstate="print"/>
          <a:srcRect/>
          <a:stretch>
            <a:fillRect/>
          </a:stretch>
        </p:blipFill>
        <p:spPr bwMode="auto">
          <a:xfrm>
            <a:off x="928662" y="4558361"/>
            <a:ext cx="7274770" cy="18573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Il Piano Nazionale di Adattamento ai Cambiamenti Climatici</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Selezione di alcune azioni chiave</a:t>
            </a:r>
          </a:p>
        </p:txBody>
      </p:sp>
      <p:sp>
        <p:nvSpPr>
          <p:cNvPr id="7" name="CasellaDiTesto 6"/>
          <p:cNvSpPr txBox="1"/>
          <p:nvPr/>
        </p:nvSpPr>
        <p:spPr>
          <a:xfrm>
            <a:off x="214282" y="2360251"/>
            <a:ext cx="8572560" cy="3354765"/>
          </a:xfrm>
          <a:prstGeom prst="rect">
            <a:avLst/>
          </a:prstGeom>
          <a:noFill/>
        </p:spPr>
        <p:txBody>
          <a:bodyPr wrap="square" rtlCol="0" anchor="ctr" anchorCtr="0">
            <a:spAutoFit/>
          </a:bodyPr>
          <a:lstStyle/>
          <a:p>
            <a:pPr marL="177800" indent="-177800">
              <a:spcBef>
                <a:spcPts val="600"/>
              </a:spcBef>
              <a:buFont typeface="Arial" pitchFamily="34" charset="0"/>
              <a:buChar char="•"/>
            </a:pPr>
            <a:r>
              <a:rPr lang="it-IT" sz="1400" u="none" dirty="0" smtClean="0"/>
              <a:t>Utilizzo di sistemi di informazione a scala globale (“</a:t>
            </a:r>
            <a:r>
              <a:rPr lang="it-IT" sz="1400" u="none" dirty="0" err="1" smtClean="0"/>
              <a:t>earth</a:t>
            </a:r>
            <a:r>
              <a:rPr lang="it-IT" sz="1400" u="none" dirty="0" smtClean="0"/>
              <a:t> </a:t>
            </a:r>
            <a:r>
              <a:rPr lang="it-IT" sz="1400" u="none" dirty="0" err="1" smtClean="0"/>
              <a:t>observation</a:t>
            </a:r>
            <a:r>
              <a:rPr lang="it-IT" sz="1400" u="none" dirty="0" smtClean="0"/>
              <a:t>”) per la valutazione delle criticità a grande scala, basandosi sulle dinamiche climatiche e sulla destinazione d’uso del suolo.</a:t>
            </a:r>
          </a:p>
          <a:p>
            <a:pPr marL="177800" indent="-177800">
              <a:spcBef>
                <a:spcPts val="600"/>
              </a:spcBef>
              <a:buFont typeface="Arial" pitchFamily="34" charset="0"/>
              <a:buChar char="•"/>
            </a:pPr>
            <a:r>
              <a:rPr lang="it-IT" sz="1400" u="none" dirty="0" smtClean="0"/>
              <a:t>Sistemi avanzati di raccolta di informazioni a scala locale sulle condizioni degli alvei fluviali e dei versanti, la presenza di edifici e/o infrastrutture pubbliche e/o strategiche vulnerabili o a rischio, ed ogni altro ulteriore elemento locale utile alla valutazione della criticità.</a:t>
            </a:r>
          </a:p>
          <a:p>
            <a:pPr marL="177800" indent="-177800">
              <a:spcBef>
                <a:spcPts val="600"/>
              </a:spcBef>
              <a:buFont typeface="Arial" pitchFamily="34" charset="0"/>
              <a:buChar char="•"/>
            </a:pPr>
            <a:r>
              <a:rPr lang="it-IT" sz="1400" u="none" dirty="0" smtClean="0"/>
              <a:t>Miglioramento del monitoraggio delle sollecitazioni meteoriche a scala temporale fine, mediante il potenziamento delle reti e degli strumenti di condivisione.</a:t>
            </a:r>
          </a:p>
          <a:p>
            <a:pPr marL="177800" indent="-177800">
              <a:spcBef>
                <a:spcPts val="600"/>
              </a:spcBef>
              <a:buFont typeface="Arial" pitchFamily="34" charset="0"/>
              <a:buChar char="•"/>
            </a:pPr>
            <a:r>
              <a:rPr lang="it-IT" sz="1400" u="none" dirty="0" smtClean="0"/>
              <a:t>Miglioramento dei sistemi di previsione e preannuncio al fine di poter sfruttare l’informazione fornita da sistemi di monitoraggio avanzati;</a:t>
            </a:r>
          </a:p>
          <a:p>
            <a:pPr marL="177800" indent="-177800">
              <a:spcBef>
                <a:spcPts val="600"/>
              </a:spcBef>
              <a:buFont typeface="Arial" pitchFamily="34" charset="0"/>
              <a:buChar char="•"/>
            </a:pPr>
            <a:r>
              <a:rPr lang="it-IT" sz="1400" u="none" dirty="0" smtClean="0"/>
              <a:t>Progettazione di un sistema coordinato di gestione delle emergenze che coinvolga le amministrazioni a tutti i livelli.</a:t>
            </a:r>
          </a:p>
          <a:p>
            <a:pPr marL="177800" indent="-177800">
              <a:spcBef>
                <a:spcPts val="600"/>
              </a:spcBef>
              <a:buFont typeface="Arial" pitchFamily="34" charset="0"/>
              <a:buChar char="•"/>
            </a:pPr>
            <a:r>
              <a:rPr lang="it-IT" sz="1400" u="none" dirty="0" smtClean="0"/>
              <a:t>Iniziative pubbliche di informazione e coinvolgimento della popolazione.</a:t>
            </a:r>
          </a:p>
          <a:p>
            <a:pPr marL="177800" indent="-177800">
              <a:spcBef>
                <a:spcPts val="600"/>
              </a:spcBef>
              <a:buFont typeface="Arial" pitchFamily="34" charset="0"/>
              <a:buChar char="•"/>
            </a:pPr>
            <a:r>
              <a:rPr lang="it-IT" sz="1400" u="none" dirty="0" smtClean="0"/>
              <a:t>Realizzazione di opere strutturali per la soluzione di situazioni specifiche.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p:cNvSpPr txBox="1"/>
          <p:nvPr/>
        </p:nvSpPr>
        <p:spPr>
          <a:xfrm>
            <a:off x="283757" y="1071546"/>
            <a:ext cx="8633638" cy="830997"/>
          </a:xfrm>
          <a:prstGeom prst="rect">
            <a:avLst/>
          </a:prstGeom>
          <a:noFill/>
        </p:spPr>
        <p:txBody>
          <a:bodyPr wrap="square" rtlCol="0" anchor="ctr" anchorCtr="0">
            <a:spAutoFit/>
          </a:bodyPr>
          <a:lstStyle/>
          <a:p>
            <a:pPr algn="ctr">
              <a:spcAft>
                <a:spcPts val="600"/>
              </a:spcAft>
            </a:pPr>
            <a:r>
              <a:rPr lang="en-US" sz="2400" b="1" u="none" kern="900" dirty="0" err="1" smtClean="0">
                <a:ln w="12700">
                  <a:solidFill>
                    <a:schemeClr val="tx2">
                      <a:satMod val="155000"/>
                    </a:schemeClr>
                  </a:solidFill>
                  <a:prstDash val="solid"/>
                </a:ln>
                <a:latin typeface="Arial" pitchFamily="34" charset="0"/>
              </a:rPr>
              <a:t>Utilizzo</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di</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sistemi</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di</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informazione</a:t>
            </a:r>
            <a:r>
              <a:rPr lang="en-US" sz="2400" b="1" u="none" kern="900" dirty="0" smtClean="0">
                <a:ln w="12700">
                  <a:solidFill>
                    <a:schemeClr val="tx2">
                      <a:satMod val="155000"/>
                    </a:schemeClr>
                  </a:solidFill>
                  <a:prstDash val="solid"/>
                </a:ln>
                <a:latin typeface="Arial" pitchFamily="34" charset="0"/>
              </a:rPr>
              <a:t> a </a:t>
            </a:r>
            <a:r>
              <a:rPr lang="en-US" sz="2400" b="1" u="none" kern="900" dirty="0" err="1" smtClean="0">
                <a:ln w="12700">
                  <a:solidFill>
                    <a:schemeClr val="tx2">
                      <a:satMod val="155000"/>
                    </a:schemeClr>
                  </a:solidFill>
                  <a:prstDash val="solid"/>
                </a:ln>
                <a:latin typeface="Arial" pitchFamily="34" charset="0"/>
              </a:rPr>
              <a:t>scala</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globale</a:t>
            </a:r>
            <a:r>
              <a:rPr lang="en-US" sz="2400" b="1" u="none" kern="900" dirty="0" smtClean="0">
                <a:ln w="12700">
                  <a:solidFill>
                    <a:schemeClr val="tx2">
                      <a:satMod val="155000"/>
                    </a:schemeClr>
                  </a:solidFill>
                  <a:prstDash val="solid"/>
                </a:ln>
                <a:latin typeface="Arial" pitchFamily="34" charset="0"/>
              </a:rPr>
              <a:t> per la </a:t>
            </a:r>
            <a:r>
              <a:rPr lang="en-US" sz="2400" b="1" u="none" kern="900" dirty="0" err="1" smtClean="0">
                <a:ln w="12700">
                  <a:solidFill>
                    <a:schemeClr val="tx2">
                      <a:satMod val="155000"/>
                    </a:schemeClr>
                  </a:solidFill>
                  <a:prstDash val="solid"/>
                </a:ln>
                <a:latin typeface="Arial" pitchFamily="34" charset="0"/>
              </a:rPr>
              <a:t>stima</a:t>
            </a:r>
            <a:r>
              <a:rPr lang="en-US" sz="2400" b="1" u="none" kern="900" dirty="0" smtClean="0">
                <a:ln w="12700">
                  <a:solidFill>
                    <a:schemeClr val="tx2">
                      <a:satMod val="155000"/>
                    </a:schemeClr>
                  </a:solidFill>
                  <a:prstDash val="solid"/>
                </a:ln>
                <a:latin typeface="Arial" pitchFamily="34" charset="0"/>
              </a:rPr>
              <a:t> del </a:t>
            </a:r>
            <a:r>
              <a:rPr lang="en-US" sz="2400" b="1" u="none" kern="900" dirty="0" err="1" smtClean="0">
                <a:ln w="12700">
                  <a:solidFill>
                    <a:schemeClr val="tx2">
                      <a:satMod val="155000"/>
                    </a:schemeClr>
                  </a:solidFill>
                  <a:prstDash val="solid"/>
                </a:ln>
                <a:latin typeface="Arial" pitchFamily="34" charset="0"/>
              </a:rPr>
              <a:t>rischio</a:t>
            </a:r>
            <a:endParaRPr lang="en-US" sz="2400" b="1" u="none" kern="900" dirty="0" smtClean="0">
              <a:ln w="12700">
                <a:solidFill>
                  <a:schemeClr val="tx2">
                    <a:satMod val="155000"/>
                  </a:schemeClr>
                </a:solidFill>
                <a:prstDash val="solid"/>
              </a:ln>
              <a:latin typeface="Arial" pitchFamily="34" charset="0"/>
            </a:endParaRPr>
          </a:p>
        </p:txBody>
      </p:sp>
      <p:sp>
        <p:nvSpPr>
          <p:cNvPr id="15" name="Rettangolo 14"/>
          <p:cNvSpPr/>
          <p:nvPr/>
        </p:nvSpPr>
        <p:spPr>
          <a:xfrm>
            <a:off x="71406" y="5723769"/>
            <a:ext cx="4082903" cy="276999"/>
          </a:xfrm>
          <a:prstGeom prst="rect">
            <a:avLst/>
          </a:prstGeom>
        </p:spPr>
        <p:txBody>
          <a:bodyPr wrap="square">
            <a:spAutoFit/>
          </a:bodyPr>
          <a:lstStyle/>
          <a:p>
            <a:pPr algn="just"/>
            <a:r>
              <a:rPr lang="it-IT" sz="1200" u="none" smtClean="0"/>
              <a:t>Immagine di luminosità notturna sull’Italia per l’anno 2012</a:t>
            </a:r>
            <a:endParaRPr lang="it-IT" sz="1200" u="none">
              <a:ea typeface="Verdana" pitchFamily="34" charset="0"/>
              <a:cs typeface="Verdana" pitchFamily="34" charset="0"/>
            </a:endParaRPr>
          </a:p>
        </p:txBody>
      </p:sp>
      <p:sp>
        <p:nvSpPr>
          <p:cNvPr id="20" name="Rettangolo 19"/>
          <p:cNvSpPr/>
          <p:nvPr/>
        </p:nvSpPr>
        <p:spPr>
          <a:xfrm>
            <a:off x="2469804" y="5929330"/>
            <a:ext cx="1590675" cy="246221"/>
          </a:xfrm>
          <a:prstGeom prst="rect">
            <a:avLst/>
          </a:prstGeom>
        </p:spPr>
        <p:txBody>
          <a:bodyPr wrap="square">
            <a:spAutoFit/>
          </a:bodyPr>
          <a:lstStyle/>
          <a:p>
            <a:pPr algn="r"/>
            <a:r>
              <a:rPr lang="en-US" sz="1000" u="none" dirty="0" err="1" smtClean="0"/>
              <a:t>Ceola</a:t>
            </a:r>
            <a:r>
              <a:rPr lang="en-US" sz="1000" u="none" dirty="0" smtClean="0"/>
              <a:t> et al., 2015, WRR</a:t>
            </a:r>
            <a:endParaRPr lang="en-US" sz="1000" u="none" dirty="0">
              <a:ea typeface="Verdana" pitchFamily="34" charset="0"/>
              <a:cs typeface="Verdana" pitchFamily="34" charset="0"/>
            </a:endParaRPr>
          </a:p>
        </p:txBody>
      </p:sp>
      <p:grpSp>
        <p:nvGrpSpPr>
          <p:cNvPr id="2" name="Gruppo 16"/>
          <p:cNvGrpSpPr/>
          <p:nvPr/>
        </p:nvGrpSpPr>
        <p:grpSpPr>
          <a:xfrm>
            <a:off x="4444734" y="2000240"/>
            <a:ext cx="4311968" cy="1548765"/>
            <a:chOff x="4635803" y="4740841"/>
            <a:chExt cx="4311968" cy="1548765"/>
          </a:xfrm>
        </p:grpSpPr>
        <p:pic>
          <p:nvPicPr>
            <p:cNvPr id="16" name="Picture 2"/>
            <p:cNvPicPr>
              <a:picLocks noChangeAspect="1" noChangeArrowheads="1"/>
            </p:cNvPicPr>
            <p:nvPr/>
          </p:nvPicPr>
          <p:blipFill>
            <a:blip r:embed="rId2" cstate="print"/>
            <a:srcRect/>
            <a:stretch>
              <a:fillRect/>
            </a:stretch>
          </p:blipFill>
          <p:spPr bwMode="auto">
            <a:xfrm>
              <a:off x="4635803" y="4740841"/>
              <a:ext cx="4311968" cy="1548765"/>
            </a:xfrm>
            <a:prstGeom prst="rect">
              <a:avLst/>
            </a:prstGeom>
            <a:noFill/>
            <a:ln w="19050">
              <a:solidFill>
                <a:schemeClr val="accent1">
                  <a:lumMod val="75000"/>
                </a:schemeClr>
              </a:solidFill>
              <a:miter lim="800000"/>
              <a:headEnd/>
              <a:tailEnd/>
            </a:ln>
          </p:spPr>
        </p:pic>
        <p:sp>
          <p:nvSpPr>
            <p:cNvPr id="17" name="Rettangolo 16"/>
            <p:cNvSpPr/>
            <p:nvPr/>
          </p:nvSpPr>
          <p:spPr>
            <a:xfrm>
              <a:off x="5717969" y="6204856"/>
              <a:ext cx="3164774" cy="83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8" name="Text Box 66"/>
          <p:cNvSpPr txBox="1">
            <a:spLocks noChangeArrowheads="1"/>
          </p:cNvSpPr>
          <p:nvPr/>
        </p:nvSpPr>
        <p:spPr bwMode="auto">
          <a:xfrm>
            <a:off x="4385294" y="3972831"/>
            <a:ext cx="4187234" cy="1384995"/>
          </a:xfrm>
          <a:prstGeom prst="rect">
            <a:avLst/>
          </a:prstGeom>
          <a:noFill/>
          <a:ln w="9525">
            <a:noFill/>
            <a:miter lim="800000"/>
            <a:headEnd/>
            <a:tailEnd/>
          </a:ln>
        </p:spPr>
        <p:txBody>
          <a:bodyPr wrap="square">
            <a:spAutoFit/>
          </a:bodyPr>
          <a:lstStyle/>
          <a:p>
            <a:pPr algn="just">
              <a:spcAft>
                <a:spcPts val="600"/>
              </a:spcAft>
            </a:pPr>
            <a:r>
              <a:rPr lang="it-IT" sz="1400" u="none" smtClean="0"/>
              <a:t>I risultati dimostrano una correlazione significativa a livello globale fra luminosità notturna sulle aste fluviali e danni provocati da alluvioni. Si nota, inoltre, una costante crescita negli uòtimi 20 anni della stessa luminosità in corrispondenza degli alvei.</a:t>
            </a:r>
            <a:endParaRPr lang="it-IT" sz="1400" u="none"/>
          </a:p>
        </p:txBody>
      </p:sp>
      <p:pic>
        <p:nvPicPr>
          <p:cNvPr id="3074" name="Picture 2"/>
          <p:cNvPicPr>
            <a:picLocks noChangeAspect="1" noChangeArrowheads="1"/>
          </p:cNvPicPr>
          <p:nvPr/>
        </p:nvPicPr>
        <p:blipFill>
          <a:blip r:embed="rId3" cstate="print"/>
          <a:srcRect/>
          <a:stretch>
            <a:fillRect/>
          </a:stretch>
        </p:blipFill>
        <p:spPr bwMode="auto">
          <a:xfrm>
            <a:off x="360845" y="1928802"/>
            <a:ext cx="3211023" cy="37284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5000628" y="1785926"/>
            <a:ext cx="4071966" cy="4616648"/>
          </a:xfrm>
          <a:prstGeom prst="rect">
            <a:avLst/>
          </a:prstGeom>
        </p:spPr>
        <p:txBody>
          <a:bodyPr wrap="square">
            <a:spAutoFit/>
          </a:bodyPr>
          <a:lstStyle/>
          <a:p>
            <a:r>
              <a:rPr lang="it-IT" sz="1400" b="1" u="none" dirty="0" smtClean="0">
                <a:latin typeface="Arial" pitchFamily="34" charset="0"/>
                <a:cs typeface="Arial" pitchFamily="34" charset="0"/>
              </a:rPr>
              <a:t>I rischi più rilevanti ai quali l’umanità è sottoposta </a:t>
            </a:r>
            <a:r>
              <a:rPr lang="it-IT" sz="1400" u="none" dirty="0" smtClean="0">
                <a:latin typeface="Arial" pitchFamily="34" charset="0"/>
                <a:cs typeface="Arial" pitchFamily="34" charset="0"/>
              </a:rPr>
              <a:t>(non necessariamente in ordine di priorità):</a:t>
            </a:r>
          </a:p>
          <a:p>
            <a:endParaRPr lang="it-IT" sz="1400" u="none" dirty="0" smtClean="0">
              <a:latin typeface="Arial" pitchFamily="34" charset="0"/>
              <a:cs typeface="Arial" pitchFamily="34" charset="0"/>
            </a:endParaRPr>
          </a:p>
          <a:p>
            <a:pPr indent="180975">
              <a:buFont typeface="Arial" pitchFamily="34" charset="0"/>
              <a:buChar char="•"/>
            </a:pPr>
            <a:r>
              <a:rPr lang="it-IT" sz="1400" u="none" dirty="0" smtClean="0">
                <a:latin typeface="Arial" pitchFamily="34" charset="0"/>
                <a:cs typeface="Arial" pitchFamily="34" charset="0"/>
              </a:rPr>
              <a:t>Cambiamento climatico</a:t>
            </a:r>
            <a:endParaRPr lang="it-IT" sz="1400" u="none" dirty="0" smtClean="0">
              <a:latin typeface="Arial" pitchFamily="34" charset="0"/>
              <a:cs typeface="Arial" pitchFamily="34" charset="0"/>
            </a:endParaRPr>
          </a:p>
          <a:p>
            <a:pPr indent="180975">
              <a:buFont typeface="Arial" pitchFamily="34" charset="0"/>
              <a:buChar char="•"/>
            </a:pPr>
            <a:r>
              <a:rPr lang="it-IT" sz="1400" u="none" dirty="0" smtClean="0">
                <a:latin typeface="Arial" pitchFamily="34" charset="0"/>
                <a:cs typeface="Arial" pitchFamily="34" charset="0"/>
              </a:rPr>
              <a:t>Resistenza agli antibiotici</a:t>
            </a:r>
          </a:p>
          <a:p>
            <a:pPr indent="180975">
              <a:buFont typeface="Arial" pitchFamily="34" charset="0"/>
              <a:buChar char="•"/>
            </a:pPr>
            <a:r>
              <a:rPr lang="it-IT" sz="1400" u="none" dirty="0" smtClean="0">
                <a:latin typeface="Arial" pitchFamily="34" charset="0"/>
                <a:cs typeface="Arial" pitchFamily="34" charset="0"/>
              </a:rPr>
              <a:t>Epidemie a larga diffusione</a:t>
            </a:r>
          </a:p>
          <a:p>
            <a:pPr indent="180975">
              <a:buFont typeface="Arial" pitchFamily="34" charset="0"/>
              <a:buChar char="•"/>
            </a:pPr>
            <a:r>
              <a:rPr lang="it-IT" sz="1400" u="none" dirty="0" smtClean="0">
                <a:latin typeface="Arial" pitchFamily="34" charset="0"/>
                <a:cs typeface="Arial" pitchFamily="34" charset="0"/>
              </a:rPr>
              <a:t>Collisione con corpi celesti</a:t>
            </a:r>
          </a:p>
          <a:p>
            <a:pPr indent="180975">
              <a:buFont typeface="Arial" pitchFamily="34" charset="0"/>
              <a:buChar char="•"/>
            </a:pPr>
            <a:r>
              <a:rPr lang="it-IT" sz="1400" u="none" dirty="0" smtClean="0">
                <a:latin typeface="Arial" pitchFamily="34" charset="0"/>
                <a:cs typeface="Arial" pitchFamily="34" charset="0"/>
              </a:rPr>
              <a:t>Povertà</a:t>
            </a:r>
          </a:p>
          <a:p>
            <a:pPr indent="180975">
              <a:buFont typeface="Arial" pitchFamily="34" charset="0"/>
              <a:buChar char="•"/>
            </a:pPr>
            <a:r>
              <a:rPr lang="it-IT" sz="1400" u="none" dirty="0" smtClean="0">
                <a:latin typeface="Arial" pitchFamily="34" charset="0"/>
                <a:cs typeface="Arial" pitchFamily="34" charset="0"/>
              </a:rPr>
              <a:t>Tensione sociale</a:t>
            </a:r>
          </a:p>
          <a:p>
            <a:pPr indent="180975">
              <a:buFont typeface="Arial" pitchFamily="34" charset="0"/>
              <a:buChar char="•"/>
            </a:pPr>
            <a:r>
              <a:rPr lang="it-IT" sz="1400" u="none" dirty="0" smtClean="0">
                <a:latin typeface="Arial" pitchFamily="34" charset="0"/>
                <a:cs typeface="Arial" pitchFamily="34" charset="0"/>
              </a:rPr>
              <a:t>Conflitti nucleari</a:t>
            </a:r>
          </a:p>
          <a:p>
            <a:pPr indent="180975">
              <a:buFont typeface="Arial" pitchFamily="34" charset="0"/>
              <a:buChar char="•"/>
            </a:pPr>
            <a:r>
              <a:rPr lang="it-IT" sz="1400" u="none" dirty="0" smtClean="0">
                <a:latin typeface="Arial" pitchFamily="34" charset="0"/>
                <a:cs typeface="Arial" pitchFamily="34" charset="0"/>
              </a:rPr>
              <a:t>Scarsità di risorsa idrica</a:t>
            </a:r>
          </a:p>
          <a:p>
            <a:pPr marL="177800" indent="-177800">
              <a:buFont typeface="Arial" pitchFamily="34" charset="0"/>
              <a:buChar char="•"/>
            </a:pPr>
            <a:r>
              <a:rPr lang="it-IT" sz="1400" u="none" dirty="0" smtClean="0">
                <a:latin typeface="Arial" pitchFamily="34" charset="0"/>
                <a:cs typeface="Arial" pitchFamily="34" charset="0"/>
              </a:rPr>
              <a:t>Progressivo raffreddamento del nucleo terrestre ed indebolimento del campo magnetico</a:t>
            </a:r>
          </a:p>
          <a:p>
            <a:pPr indent="180975"/>
            <a:endParaRPr lang="it-IT" sz="1400" u="none" dirty="0" smtClean="0">
              <a:latin typeface="Arial" pitchFamily="34" charset="0"/>
              <a:cs typeface="Arial" pitchFamily="34" charset="0"/>
            </a:endParaRPr>
          </a:p>
          <a:p>
            <a:r>
              <a:rPr lang="it-IT" sz="1400" u="none" dirty="0" smtClean="0">
                <a:latin typeface="Arial" pitchFamily="34" charset="0"/>
                <a:cs typeface="Arial" pitchFamily="34" charset="0"/>
              </a:rPr>
              <a:t>L’umanità è indubbiamente sottoposta a rischi rilevanti, alcuni dei quali possono essere mitigati con strategie oculate. E’ necessaria l’individuazione obiettiva e scientifica delle priorità. </a:t>
            </a:r>
          </a:p>
        </p:txBody>
      </p:sp>
      <p:sp>
        <p:nvSpPr>
          <p:cNvPr id="8" name="CasellaDiTesto 7"/>
          <p:cNvSpPr txBox="1"/>
          <p:nvPr/>
        </p:nvSpPr>
        <p:spPr>
          <a:xfrm>
            <a:off x="13616" y="5929330"/>
            <a:ext cx="4772698" cy="461665"/>
          </a:xfrm>
          <a:prstGeom prst="rect">
            <a:avLst/>
          </a:prstGeom>
          <a:noFill/>
        </p:spPr>
        <p:txBody>
          <a:bodyPr wrap="square" rtlCol="0" anchor="ctr" anchorCtr="0">
            <a:spAutoFit/>
          </a:bodyPr>
          <a:lstStyle/>
          <a:p>
            <a:pPr algn="ctr"/>
            <a:r>
              <a:rPr lang="it-IT" sz="1200" u="none" dirty="0" smtClean="0"/>
              <a:t>Fonte: https://wattsupwiththat.com/2017/05/08/awkward-moment-are-microbiologists-climate-denying-science-haters/</a:t>
            </a:r>
            <a:endParaRPr lang="it-IT" sz="1200" u="none" dirty="0"/>
          </a:p>
        </p:txBody>
      </p:sp>
      <p:pic>
        <p:nvPicPr>
          <p:cNvPr id="7" name="Immagine 6" descr="awkward-climate-question.png"/>
          <p:cNvPicPr>
            <a:picLocks noChangeAspect="1"/>
          </p:cNvPicPr>
          <p:nvPr/>
        </p:nvPicPr>
        <p:blipFill>
          <a:blip r:embed="rId3" cstate="print"/>
          <a:stretch>
            <a:fillRect/>
          </a:stretch>
        </p:blipFill>
        <p:spPr>
          <a:xfrm>
            <a:off x="142845" y="1928802"/>
            <a:ext cx="4683827" cy="3857652"/>
          </a:xfrm>
          <a:prstGeom prst="rect">
            <a:avLst/>
          </a:prstGeom>
        </p:spPr>
      </p:pic>
      <p:sp>
        <p:nvSpPr>
          <p:cNvPr id="12" name="Rettangolo 11"/>
          <p:cNvSpPr/>
          <p:nvPr/>
        </p:nvSpPr>
        <p:spPr bwMode="auto">
          <a:xfrm>
            <a:off x="0" y="4429132"/>
            <a:ext cx="9144000" cy="242886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Premessa</a:t>
            </a:r>
            <a:endParaRPr lang="it-IT" sz="2400" b="1" u="none" kern="900" dirty="0">
              <a:ln w="12700">
                <a:solidFill>
                  <a:schemeClr val="tx2">
                    <a:satMod val="155000"/>
                  </a:schemeClr>
                </a:solidFill>
                <a:prstDash val="solid"/>
              </a:ln>
              <a:latin typeface="Arial" pitchFamily="34" charset="0"/>
            </a:endParaRPr>
          </a:p>
        </p:txBody>
      </p:sp>
      <p:pic>
        <p:nvPicPr>
          <p:cNvPr id="2050" name="Picture 2"/>
          <p:cNvPicPr>
            <a:picLocks noChangeAspect="1" noChangeArrowheads="1"/>
          </p:cNvPicPr>
          <p:nvPr/>
        </p:nvPicPr>
        <p:blipFill>
          <a:blip r:embed="rId4" cstate="print"/>
          <a:srcRect/>
          <a:stretch>
            <a:fillRect/>
          </a:stretch>
        </p:blipFill>
        <p:spPr bwMode="auto">
          <a:xfrm>
            <a:off x="0" y="1714488"/>
            <a:ext cx="9144000" cy="2737366"/>
          </a:xfrm>
          <a:prstGeom prst="rect">
            <a:avLst/>
          </a:prstGeom>
          <a:noFill/>
          <a:ln w="9525">
            <a:noFill/>
            <a:miter lim="800000"/>
            <a:headEnd/>
            <a:tailEnd/>
          </a:ln>
          <a:effectLst/>
        </p:spPr>
      </p:pic>
      <p:pic>
        <p:nvPicPr>
          <p:cNvPr id="2051" name="Picture 3"/>
          <p:cNvPicPr>
            <a:picLocks noChangeAspect="1" noChangeArrowheads="1"/>
          </p:cNvPicPr>
          <p:nvPr/>
        </p:nvPicPr>
        <p:blipFill>
          <a:blip r:embed="rId5" cstate="print"/>
          <a:srcRect/>
          <a:stretch>
            <a:fillRect/>
          </a:stretch>
        </p:blipFill>
        <p:spPr bwMode="auto">
          <a:xfrm>
            <a:off x="0" y="4468700"/>
            <a:ext cx="4214842" cy="2389300"/>
          </a:xfrm>
          <a:prstGeom prst="rect">
            <a:avLst/>
          </a:prstGeom>
          <a:noFill/>
          <a:ln w="9525">
            <a:noFill/>
            <a:miter lim="800000"/>
            <a:headEnd/>
            <a:tailEnd/>
          </a:ln>
          <a:effectLst/>
        </p:spPr>
      </p:pic>
      <p:sp>
        <p:nvSpPr>
          <p:cNvPr id="11" name="Rettangolo 10"/>
          <p:cNvSpPr/>
          <p:nvPr/>
        </p:nvSpPr>
        <p:spPr>
          <a:xfrm>
            <a:off x="4500562" y="4643446"/>
            <a:ext cx="4071966" cy="1384995"/>
          </a:xfrm>
          <a:prstGeom prst="rect">
            <a:avLst/>
          </a:prstGeom>
        </p:spPr>
        <p:txBody>
          <a:bodyPr wrap="square">
            <a:spAutoFit/>
          </a:bodyPr>
          <a:lstStyle/>
          <a:p>
            <a:r>
              <a:rPr lang="it-IT" sz="1400" u="none" dirty="0" smtClean="0">
                <a:latin typeface="Arial" pitchFamily="34" charset="0"/>
                <a:cs typeface="Arial" pitchFamily="34" charset="0"/>
              </a:rPr>
              <a:t>Ammesso che su Marte fossero effettivamente presenti </a:t>
            </a:r>
            <a:r>
              <a:rPr lang="it-IT" sz="1400" u="none" dirty="0" smtClean="0">
                <a:latin typeface="Arial" pitchFamily="34" charset="0"/>
                <a:cs typeface="Arial" pitchFamily="34" charset="0"/>
              </a:rPr>
              <a:t>volumi molto ingenti di </a:t>
            </a:r>
            <a:r>
              <a:rPr lang="it-IT" sz="1400" u="none" dirty="0" smtClean="0">
                <a:latin typeface="Arial" pitchFamily="34" charset="0"/>
                <a:cs typeface="Arial" pitchFamily="34" charset="0"/>
              </a:rPr>
              <a:t>acqua, </a:t>
            </a:r>
            <a:r>
              <a:rPr lang="it-IT" sz="1400" u="none" dirty="0" smtClean="0">
                <a:latin typeface="Arial" pitchFamily="34" charset="0"/>
                <a:cs typeface="Arial" pitchFamily="34" charset="0"/>
              </a:rPr>
              <a:t>questa potrebbe essersi dissolta a seguito del raffreddamento del nucleo e conseguente indebolimento del campo magnetico ed esposizione diretta al vento solare.</a:t>
            </a:r>
            <a:endParaRPr lang="it-IT" sz="1400" u="none"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par>
                                <p:cTn id="14" presetID="2" presetClass="entr" presetSubtype="4" fill="hold" nodeType="withEffect">
                                  <p:stCondLst>
                                    <p:cond delay="0"/>
                                  </p:stCondLst>
                                  <p:childTnLst>
                                    <p:set>
                                      <p:cBhvr>
                                        <p:cTn id="15" dur="1" fill="hold">
                                          <p:stCondLst>
                                            <p:cond delay="0"/>
                                          </p:stCondLst>
                                        </p:cTn>
                                        <p:tgtEl>
                                          <p:spTgt spid="2051"/>
                                        </p:tgtEl>
                                        <p:attrNameLst>
                                          <p:attrName>style.visibility</p:attrName>
                                        </p:attrNameLst>
                                      </p:cBhvr>
                                      <p:to>
                                        <p:strVal val="visible"/>
                                      </p:to>
                                    </p:set>
                                    <p:anim calcmode="lin" valueType="num">
                                      <p:cBhvr additive="base">
                                        <p:cTn id="16" dur="500" fill="hold"/>
                                        <p:tgtEl>
                                          <p:spTgt spid="2051"/>
                                        </p:tgtEl>
                                        <p:attrNameLst>
                                          <p:attrName>ppt_x</p:attrName>
                                        </p:attrNameLst>
                                      </p:cBhvr>
                                      <p:tavLst>
                                        <p:tav tm="0">
                                          <p:val>
                                            <p:strVal val="#ppt_x"/>
                                          </p:val>
                                        </p:tav>
                                        <p:tav tm="100000">
                                          <p:val>
                                            <p:strVal val="#ppt_x"/>
                                          </p:val>
                                        </p:tav>
                                      </p:tavLst>
                                    </p:anim>
                                    <p:anim calcmode="lin" valueType="num">
                                      <p:cBhvr additive="base">
                                        <p:cTn id="17" dur="500" fill="hold"/>
                                        <p:tgtEl>
                                          <p:spTgt spid="2051"/>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051"/>
                                        </p:tgtEl>
                                        <p:attrNameLst>
                                          <p:attrName>style.visibility</p:attrName>
                                        </p:attrNameLst>
                                      </p:cBhvr>
                                      <p:to>
                                        <p:strVal val="hidden"/>
                                      </p:to>
                                    </p:set>
                                  </p:subTnLst>
                                </p:cTn>
                              </p:par>
                              <p:par>
                                <p:cTn id="18" presetID="2" presetClass="entr" presetSubtype="4" fill="hold" nodeType="withEffect">
                                  <p:stCondLst>
                                    <p:cond delay="0"/>
                                  </p:stCondLst>
                                  <p:childTnLst>
                                    <p:set>
                                      <p:cBhvr>
                                        <p:cTn id="19" dur="1" fill="hold">
                                          <p:stCondLst>
                                            <p:cond delay="0"/>
                                          </p:stCondLst>
                                        </p:cTn>
                                        <p:tgtEl>
                                          <p:spTgt spid="2050"/>
                                        </p:tgtEl>
                                        <p:attrNameLst>
                                          <p:attrName>style.visibility</p:attrName>
                                        </p:attrNameLst>
                                      </p:cBhvr>
                                      <p:to>
                                        <p:strVal val="visible"/>
                                      </p:to>
                                    </p:set>
                                    <p:anim calcmode="lin" valueType="num">
                                      <p:cBhvr additive="base">
                                        <p:cTn id="20" dur="500" fill="hold"/>
                                        <p:tgtEl>
                                          <p:spTgt spid="2050"/>
                                        </p:tgtEl>
                                        <p:attrNameLst>
                                          <p:attrName>ppt_x</p:attrName>
                                        </p:attrNameLst>
                                      </p:cBhvr>
                                      <p:tavLst>
                                        <p:tav tm="0">
                                          <p:val>
                                            <p:strVal val="#ppt_x"/>
                                          </p:val>
                                        </p:tav>
                                        <p:tav tm="100000">
                                          <p:val>
                                            <p:strVal val="#ppt_x"/>
                                          </p:val>
                                        </p:tav>
                                      </p:tavLst>
                                    </p:anim>
                                    <p:anim calcmode="lin" valueType="num">
                                      <p:cBhvr additive="base">
                                        <p:cTn id="21" dur="500" fill="hold"/>
                                        <p:tgtEl>
                                          <p:spTgt spid="2050"/>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050"/>
                                        </p:tgtEl>
                                        <p:attrNameLst>
                                          <p:attrName>style.visibility</p:attrName>
                                        </p:attrNameLst>
                                      </p:cBhvr>
                                      <p:to>
                                        <p:strVal val="hidden"/>
                                      </p:to>
                                    </p:set>
                                  </p:sub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20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auto">
          <a:xfrm>
            <a:off x="0" y="1262706"/>
            <a:ext cx="9358346" cy="523220"/>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Considerazioni Conclusive</a:t>
            </a:r>
            <a:endParaRPr lang="it-IT" sz="2800" u="none" dirty="0">
              <a:latin typeface="+mj-lt"/>
            </a:endParaRPr>
          </a:p>
        </p:txBody>
      </p:sp>
      <p:sp>
        <p:nvSpPr>
          <p:cNvPr id="8" name="CasellaDiTesto 7"/>
          <p:cNvSpPr txBox="1"/>
          <p:nvPr/>
        </p:nvSpPr>
        <p:spPr>
          <a:xfrm>
            <a:off x="357158" y="1896399"/>
            <a:ext cx="8358246" cy="4001095"/>
          </a:xfrm>
          <a:prstGeom prst="rect">
            <a:avLst/>
          </a:prstGeom>
          <a:noFill/>
        </p:spPr>
        <p:txBody>
          <a:bodyPr wrap="square" rtlCol="0" anchor="ctr" anchorCtr="0">
            <a:spAutoFit/>
          </a:bodyPr>
          <a:lstStyle/>
          <a:p>
            <a:pPr marL="85725" indent="-85725">
              <a:spcBef>
                <a:spcPts val="600"/>
              </a:spcBef>
              <a:buFont typeface="Arial" pitchFamily="34" charset="0"/>
              <a:buChar char="•"/>
            </a:pPr>
            <a:r>
              <a:rPr lang="it-IT" sz="1400" u="none" dirty="0" smtClean="0"/>
              <a:t>I dati devono essere il timone del cammino di adattamento: le azioni di adattamento devono essere congegnate sulla base dei dati e supportate dai modelli. Non viceversa.</a:t>
            </a:r>
          </a:p>
          <a:p>
            <a:pPr marL="85725" indent="-85725">
              <a:spcBef>
                <a:spcPts val="600"/>
              </a:spcBef>
              <a:buFont typeface="Arial" pitchFamily="34" charset="0"/>
              <a:buChar char="•"/>
            </a:pPr>
            <a:r>
              <a:rPr lang="it-IT" sz="1400" u="none" dirty="0" smtClean="0"/>
              <a:t>La variabilità climatica nelle serie di precipitazione è di difficile interpretazione: i dati suggeriscono una situazione eterogenea.</a:t>
            </a:r>
          </a:p>
          <a:p>
            <a:pPr marL="85725" indent="-85725">
              <a:spcBef>
                <a:spcPts val="600"/>
              </a:spcBef>
              <a:buFont typeface="Arial" pitchFamily="34" charset="0"/>
              <a:buChar char="•"/>
            </a:pPr>
            <a:r>
              <a:rPr lang="it-IT" sz="1400" u="none" dirty="0" smtClean="0"/>
              <a:t>Lungo gli ultimi 100 anni si osserva un incremento della frequenza degli eventi estremi, mentre la loro intensità appare affetta da variazioni cicliche che possono essere l’espressione di un processo stazionario.</a:t>
            </a:r>
          </a:p>
          <a:p>
            <a:pPr marL="85725" indent="-85725">
              <a:spcBef>
                <a:spcPts val="600"/>
              </a:spcBef>
              <a:buFont typeface="Arial" pitchFamily="34" charset="0"/>
              <a:buChar char="•"/>
            </a:pPr>
            <a:r>
              <a:rPr lang="it-IT" sz="1400" u="none" dirty="0" smtClean="0"/>
              <a:t>In riferimento alla situazione italiana, si osserva pure un aumento della frequenza degli estremi di pioggia piuttosto che della loro intensità. Tuttavia, i risultati mostrano una spiccata eterogeneità.</a:t>
            </a:r>
          </a:p>
          <a:p>
            <a:pPr marL="85725" indent="-85725">
              <a:spcBef>
                <a:spcPts val="600"/>
              </a:spcBef>
              <a:buFont typeface="Arial" pitchFamily="34" charset="0"/>
              <a:buChar char="•"/>
            </a:pPr>
            <a:r>
              <a:rPr lang="it-IT" sz="1400" u="none" dirty="0" smtClean="0"/>
              <a:t>Dal punto di vista delle sollecitazioni climatiche, occorre quindi incrementare la resilienza del sistema piuttosto che la capacità di fronteggiare eventi di crescente intensità.</a:t>
            </a:r>
          </a:p>
          <a:p>
            <a:pPr marL="85725" indent="-85725">
              <a:spcBef>
                <a:spcPts val="600"/>
              </a:spcBef>
              <a:buFont typeface="Arial" pitchFamily="34" charset="0"/>
              <a:buChar char="•"/>
            </a:pPr>
            <a:r>
              <a:rPr lang="it-IT" sz="1400" u="none" dirty="0" smtClean="0"/>
              <a:t>Le trasformazioni di uso del suolo ed in particolare l’incremento della pressione antropica sugli alvei fluviali giocano un ruolo chiave nella formazione degli eventi alluvionali. Occorre quindi prevedere azioni di adattamento di tipo locale</a:t>
            </a:r>
            <a:r>
              <a:rPr lang="it-IT" sz="1400" u="none" dirty="0" smtClean="0"/>
              <a:t>.</a:t>
            </a:r>
          </a:p>
          <a:p>
            <a:pPr marL="85725" indent="-85725">
              <a:spcBef>
                <a:spcPts val="600"/>
              </a:spcBef>
              <a:buFont typeface="Arial" pitchFamily="34" charset="0"/>
              <a:buChar char="•"/>
            </a:pPr>
            <a:r>
              <a:rPr lang="it-IT" sz="1400" u="none" dirty="0" smtClean="0"/>
              <a:t>Occorre incrementare la conoscenza, la resilienza del sistema ed occorre superare la tentazione di non agire.</a:t>
            </a:r>
            <a:endParaRPr lang="it-IT" sz="1400" u="none"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1142984"/>
            <a:ext cx="9144000" cy="5286412"/>
          </a:xfrm>
          <a:prstGeom prst="rect">
            <a:avLst/>
          </a:prstGeom>
          <a:noFill/>
          <a:ln w="9525">
            <a:noFill/>
            <a:miter lim="800000"/>
            <a:headEnd/>
            <a:tailEnd/>
          </a:ln>
          <a:effectLst/>
        </p:spPr>
      </p:pic>
      <p:sp>
        <p:nvSpPr>
          <p:cNvPr id="7" name="Text Box 7"/>
          <p:cNvSpPr txBox="1">
            <a:spLocks noChangeArrowheads="1"/>
          </p:cNvSpPr>
          <p:nvPr/>
        </p:nvSpPr>
        <p:spPr bwMode="auto">
          <a:xfrm>
            <a:off x="0" y="3425611"/>
            <a:ext cx="9358346" cy="769441"/>
          </a:xfrm>
          <a:prstGeom prst="rect">
            <a:avLst/>
          </a:prstGeom>
          <a:noFill/>
          <a:ln w="9525">
            <a:noFill/>
            <a:miter lim="800000"/>
            <a:headEnd/>
            <a:tailEnd/>
          </a:ln>
        </p:spPr>
        <p:txBody>
          <a:bodyPr wrap="square">
            <a:spAutoFit/>
          </a:bodyPr>
          <a:lstStyle/>
          <a:p>
            <a:pPr algn="ctr">
              <a:spcBef>
                <a:spcPct val="50000"/>
              </a:spcBef>
            </a:pPr>
            <a:r>
              <a:rPr lang="it-IT" sz="4400" u="none" kern="900"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Arial" pitchFamily="34" charset="0"/>
              </a:rPr>
              <a:t>Grazie!</a:t>
            </a:r>
            <a:endParaRPr lang="it-IT" sz="4400" u="none" dirty="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mj-lt"/>
            </a:endParaRPr>
          </a:p>
        </p:txBody>
      </p:sp>
      <p:sp>
        <p:nvSpPr>
          <p:cNvPr id="8" name="CasellaDiTesto 7"/>
          <p:cNvSpPr txBox="1"/>
          <p:nvPr/>
        </p:nvSpPr>
        <p:spPr>
          <a:xfrm>
            <a:off x="0" y="4952068"/>
            <a:ext cx="8929718" cy="1477328"/>
          </a:xfrm>
          <a:prstGeom prst="rect">
            <a:avLst/>
          </a:prstGeom>
          <a:solidFill>
            <a:schemeClr val="tx1">
              <a:alpha val="72000"/>
            </a:schemeClr>
          </a:solidFill>
        </p:spPr>
        <p:txBody>
          <a:bodyPr wrap="square" rtlCol="0" anchor="ctr" anchorCtr="0">
            <a:spAutoFit/>
          </a:bodyPr>
          <a:lstStyle/>
          <a:p>
            <a:pPr marL="85725" indent="-85725">
              <a:lnSpc>
                <a:spcPts val="1200"/>
              </a:lnSpc>
              <a:spcBef>
                <a:spcPts val="300"/>
              </a:spcBef>
            </a:pPr>
            <a:r>
              <a:rPr lang="it-IT" sz="1600" u="none" dirty="0" smtClean="0">
                <a:solidFill>
                  <a:schemeClr val="bg1"/>
                </a:solidFill>
              </a:rPr>
              <a:t>Referenze</a:t>
            </a:r>
            <a:endParaRPr lang="it-IT" sz="1000" u="none" dirty="0" smtClean="0">
              <a:solidFill>
                <a:schemeClr val="bg1"/>
              </a:solidFill>
            </a:endParaRPr>
          </a:p>
          <a:p>
            <a:pPr>
              <a:lnSpc>
                <a:spcPts val="1200"/>
              </a:lnSpc>
              <a:spcBef>
                <a:spcPts val="300"/>
              </a:spcBef>
            </a:pPr>
            <a:r>
              <a:rPr lang="en-US" sz="1000" u="none" dirty="0" err="1" smtClean="0">
                <a:solidFill>
                  <a:schemeClr val="bg1"/>
                </a:solidFill>
              </a:rPr>
              <a:t>Evenson</a:t>
            </a:r>
            <a:r>
              <a:rPr lang="en-US" sz="1000" u="none" dirty="0" smtClean="0">
                <a:solidFill>
                  <a:schemeClr val="bg1"/>
                </a:solidFill>
              </a:rPr>
              <a:t>, E.J., </a:t>
            </a:r>
            <a:r>
              <a:rPr lang="en-US" sz="1000" u="none" dirty="0" err="1" smtClean="0">
                <a:solidFill>
                  <a:schemeClr val="bg1"/>
                </a:solidFill>
              </a:rPr>
              <a:t>Orndorff</a:t>
            </a:r>
            <a:r>
              <a:rPr lang="en-US" sz="1000" u="none" dirty="0" smtClean="0">
                <a:solidFill>
                  <a:schemeClr val="bg1"/>
                </a:solidFill>
              </a:rPr>
              <a:t>, R.C., </a:t>
            </a:r>
            <a:r>
              <a:rPr lang="en-US" sz="1000" u="none" dirty="0" err="1" smtClean="0">
                <a:solidFill>
                  <a:schemeClr val="bg1"/>
                </a:solidFill>
              </a:rPr>
              <a:t>Blome</a:t>
            </a:r>
            <a:r>
              <a:rPr lang="en-US" sz="1000" u="none" dirty="0" smtClean="0">
                <a:solidFill>
                  <a:schemeClr val="bg1"/>
                </a:solidFill>
              </a:rPr>
              <a:t>, C.D., </a:t>
            </a:r>
            <a:r>
              <a:rPr lang="en-US" sz="1000" u="none" dirty="0" err="1" smtClean="0">
                <a:solidFill>
                  <a:schemeClr val="bg1"/>
                </a:solidFill>
              </a:rPr>
              <a:t>Böhlke</a:t>
            </a:r>
            <a:r>
              <a:rPr lang="en-US" sz="1000" u="none" dirty="0" smtClean="0">
                <a:solidFill>
                  <a:schemeClr val="bg1"/>
                </a:solidFill>
              </a:rPr>
              <a:t>, J.K., Hershberger, P.K., </a:t>
            </a:r>
            <a:r>
              <a:rPr lang="en-US" sz="1000" u="none" dirty="0" err="1" smtClean="0">
                <a:solidFill>
                  <a:schemeClr val="bg1"/>
                </a:solidFill>
              </a:rPr>
              <a:t>Langenheim</a:t>
            </a:r>
            <a:r>
              <a:rPr lang="en-US" sz="1000" u="none" dirty="0" smtClean="0">
                <a:solidFill>
                  <a:schemeClr val="bg1"/>
                </a:solidFill>
              </a:rPr>
              <a:t>, V.E., McCabe, G.J., </a:t>
            </a:r>
            <a:r>
              <a:rPr lang="en-US" sz="1000" u="none" dirty="0" err="1" smtClean="0">
                <a:solidFill>
                  <a:schemeClr val="bg1"/>
                </a:solidFill>
              </a:rPr>
              <a:t>Morlock</a:t>
            </a:r>
            <a:r>
              <a:rPr lang="en-US" sz="1000" u="none" dirty="0" smtClean="0">
                <a:solidFill>
                  <a:schemeClr val="bg1"/>
                </a:solidFill>
              </a:rPr>
              <a:t>, S.E., Reeves, H.W., </a:t>
            </a:r>
            <a:r>
              <a:rPr lang="en-US" sz="1000" u="none" dirty="0" err="1" smtClean="0">
                <a:solidFill>
                  <a:schemeClr val="bg1"/>
                </a:solidFill>
              </a:rPr>
              <a:t>Verdin</a:t>
            </a:r>
            <a:r>
              <a:rPr lang="en-US" sz="1000" u="none" dirty="0" smtClean="0">
                <a:solidFill>
                  <a:schemeClr val="bg1"/>
                </a:solidFill>
              </a:rPr>
              <a:t>, J.P., </a:t>
            </a:r>
            <a:r>
              <a:rPr lang="en-US" sz="1000" u="none" dirty="0" err="1" smtClean="0">
                <a:solidFill>
                  <a:schemeClr val="bg1"/>
                </a:solidFill>
              </a:rPr>
              <a:t>Weyers</a:t>
            </a:r>
            <a:r>
              <a:rPr lang="en-US" sz="1000" u="none" dirty="0" smtClean="0">
                <a:solidFill>
                  <a:schemeClr val="bg1"/>
                </a:solidFill>
              </a:rPr>
              <a:t>, H.S., and Wood, T.M., 2013, U.S. Geological Survey water science strategy—Observing, understanding, predicting, and delivering water science to the Nation: U.S. Geological Survey Circular 1383–G, 49 p.</a:t>
            </a:r>
          </a:p>
          <a:p>
            <a:pPr>
              <a:lnSpc>
                <a:spcPts val="1200"/>
              </a:lnSpc>
              <a:spcBef>
                <a:spcPts val="300"/>
              </a:spcBef>
            </a:pPr>
            <a:r>
              <a:rPr lang="it-IT" sz="1000" u="none" dirty="0" err="1" smtClean="0">
                <a:solidFill>
                  <a:schemeClr val="bg1"/>
                </a:solidFill>
              </a:rPr>
              <a:t>Ceola</a:t>
            </a:r>
            <a:r>
              <a:rPr lang="it-IT" sz="1000" u="none" dirty="0" smtClean="0">
                <a:solidFill>
                  <a:schemeClr val="bg1"/>
                </a:solidFill>
              </a:rPr>
              <a:t>, S., </a:t>
            </a:r>
            <a:r>
              <a:rPr lang="it-IT" sz="1000" u="none" dirty="0" err="1" smtClean="0">
                <a:solidFill>
                  <a:schemeClr val="bg1"/>
                </a:solidFill>
              </a:rPr>
              <a:t>Laio</a:t>
            </a:r>
            <a:r>
              <a:rPr lang="it-IT" sz="1000" u="none" dirty="0" smtClean="0">
                <a:solidFill>
                  <a:schemeClr val="bg1"/>
                </a:solidFill>
              </a:rPr>
              <a:t>, F., &amp; Montanari, A. (2014). </a:t>
            </a:r>
            <a:r>
              <a:rPr lang="en-US" sz="1000" u="none" dirty="0" smtClean="0">
                <a:solidFill>
                  <a:schemeClr val="bg1"/>
                </a:solidFill>
              </a:rPr>
              <a:t>Satellite nighttime lights reveal increasing human exposure to floods worldwide. Geophysical Research Letters, 41(20), 7184-7190.</a:t>
            </a:r>
          </a:p>
          <a:p>
            <a:pPr>
              <a:lnSpc>
                <a:spcPts val="1200"/>
              </a:lnSpc>
              <a:spcBef>
                <a:spcPts val="300"/>
              </a:spcBef>
            </a:pPr>
            <a:r>
              <a:rPr lang="en-US" sz="1000" u="none" dirty="0" err="1" smtClean="0">
                <a:solidFill>
                  <a:schemeClr val="bg1"/>
                </a:solidFill>
              </a:rPr>
              <a:t>Ceola</a:t>
            </a:r>
            <a:r>
              <a:rPr lang="en-US" sz="1000" u="none" dirty="0" smtClean="0">
                <a:solidFill>
                  <a:schemeClr val="bg1"/>
                </a:solidFill>
              </a:rPr>
              <a:t>, S., F. </a:t>
            </a:r>
            <a:r>
              <a:rPr lang="en-US" sz="1000" u="none" dirty="0" err="1" smtClean="0">
                <a:solidFill>
                  <a:schemeClr val="bg1"/>
                </a:solidFill>
              </a:rPr>
              <a:t>Laio</a:t>
            </a:r>
            <a:r>
              <a:rPr lang="en-US" sz="1000" u="none" dirty="0" smtClean="0">
                <a:solidFill>
                  <a:schemeClr val="bg1"/>
                </a:solidFill>
              </a:rPr>
              <a:t>, and A. Montanari (2015), Human-impacted waters: New perspectives from global high-resolution monitoring, Water </a:t>
            </a:r>
            <a:r>
              <a:rPr lang="en-US" sz="1000" u="none" dirty="0" err="1" smtClean="0">
                <a:solidFill>
                  <a:schemeClr val="bg1"/>
                </a:solidFill>
              </a:rPr>
              <a:t>Resour</a:t>
            </a:r>
            <a:r>
              <a:rPr lang="en-US" sz="1000" u="none" dirty="0" smtClean="0">
                <a:solidFill>
                  <a:schemeClr val="bg1"/>
                </a:solidFill>
              </a:rPr>
              <a:t>. Res., 51, doi:10.1002/2015WR017482.</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142984"/>
            <a:ext cx="9144000" cy="461665"/>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Premessa</a:t>
            </a:r>
            <a:endParaRPr lang="it-IT" sz="2400" b="1" u="none" kern="900" dirty="0">
              <a:ln w="12700">
                <a:solidFill>
                  <a:schemeClr val="tx2">
                    <a:satMod val="155000"/>
                  </a:schemeClr>
                </a:solidFill>
                <a:prstDash val="solid"/>
              </a:ln>
              <a:latin typeface="Arial" pitchFamily="34" charset="0"/>
            </a:endParaRPr>
          </a:p>
        </p:txBody>
      </p:sp>
      <p:sp>
        <p:nvSpPr>
          <p:cNvPr id="14" name="Rettangolo 13"/>
          <p:cNvSpPr/>
          <p:nvPr/>
        </p:nvSpPr>
        <p:spPr>
          <a:xfrm>
            <a:off x="4857752" y="1818396"/>
            <a:ext cx="4286248" cy="3539430"/>
          </a:xfrm>
          <a:prstGeom prst="rect">
            <a:avLst/>
          </a:prstGeom>
        </p:spPr>
        <p:txBody>
          <a:bodyPr wrap="square">
            <a:spAutoFit/>
          </a:bodyPr>
          <a:lstStyle/>
          <a:p>
            <a:pPr marL="85725" indent="-85725">
              <a:buFont typeface="Arial" pitchFamily="34" charset="0"/>
              <a:buChar char="•"/>
            </a:pPr>
            <a:r>
              <a:rPr lang="it-IT" sz="1400" u="none" dirty="0" smtClean="0">
                <a:latin typeface="Arial" pitchFamily="34" charset="0"/>
                <a:cs typeface="Arial" pitchFamily="34" charset="0"/>
              </a:rPr>
              <a:t>Il carbonio totale nel sistema terra-atmosfera è pari a circa 46,713 </a:t>
            </a:r>
            <a:r>
              <a:rPr lang="it-IT" sz="1400" u="none" dirty="0" err="1" smtClean="0">
                <a:latin typeface="Arial" pitchFamily="34" charset="0"/>
                <a:cs typeface="Arial" pitchFamily="34" charset="0"/>
              </a:rPr>
              <a:t>Gt</a:t>
            </a:r>
            <a:r>
              <a:rPr lang="it-IT" sz="1400" u="none" dirty="0" smtClean="0">
                <a:latin typeface="Arial" pitchFamily="34" charset="0"/>
                <a:cs typeface="Arial" pitchFamily="34" charset="0"/>
              </a:rPr>
              <a:t>. Gran parte di questo giace negli oceani (circa 40,000 </a:t>
            </a:r>
            <a:r>
              <a:rPr lang="it-IT" sz="1400" u="none" dirty="0" err="1" smtClean="0">
                <a:latin typeface="Arial" pitchFamily="34" charset="0"/>
                <a:cs typeface="Arial" pitchFamily="34" charset="0"/>
              </a:rPr>
              <a:t>Gt</a:t>
            </a:r>
            <a:r>
              <a:rPr lang="it-IT" sz="1400" u="none" dirty="0" smtClean="0">
                <a:latin typeface="Arial" pitchFamily="34" charset="0"/>
                <a:cs typeface="Arial" pitchFamily="34" charset="0"/>
              </a:rPr>
              <a:t>).</a:t>
            </a:r>
          </a:p>
          <a:p>
            <a:pPr marL="85725" indent="-85725">
              <a:buFont typeface="Arial" pitchFamily="34" charset="0"/>
              <a:buChar char="•"/>
            </a:pPr>
            <a:r>
              <a:rPr lang="it-IT" sz="1400" u="none" dirty="0" smtClean="0">
                <a:latin typeface="Arial" pitchFamily="34" charset="0"/>
                <a:cs typeface="Arial" pitchFamily="34" charset="0"/>
              </a:rPr>
              <a:t>L’azione antropica ha generato un aumento di circa 240 </a:t>
            </a:r>
            <a:r>
              <a:rPr lang="it-IT" sz="1400" u="none" dirty="0" err="1" smtClean="0">
                <a:latin typeface="Arial" pitchFamily="34" charset="0"/>
                <a:cs typeface="Arial" pitchFamily="34" charset="0"/>
              </a:rPr>
              <a:t>Gt</a:t>
            </a:r>
            <a:r>
              <a:rPr lang="it-IT" sz="1400" u="none" dirty="0" smtClean="0">
                <a:latin typeface="Arial" pitchFamily="34" charset="0"/>
                <a:cs typeface="Arial" pitchFamily="34" charset="0"/>
              </a:rPr>
              <a:t> nell’atmosfera e circa 155 </a:t>
            </a:r>
            <a:r>
              <a:rPr lang="it-IT" sz="1400" u="none" dirty="0" err="1" smtClean="0">
                <a:latin typeface="Arial" pitchFamily="34" charset="0"/>
                <a:cs typeface="Arial" pitchFamily="34" charset="0"/>
              </a:rPr>
              <a:t>Gt</a:t>
            </a:r>
            <a:r>
              <a:rPr lang="it-IT" sz="1400" u="none" dirty="0" smtClean="0">
                <a:latin typeface="Arial" pitchFamily="34" charset="0"/>
                <a:cs typeface="Arial" pitchFamily="34" charset="0"/>
              </a:rPr>
              <a:t> nell’oceano. Il flusso di origine umana dal 1750 ha movimentato meno dell’1% del carbonio totale. </a:t>
            </a:r>
          </a:p>
          <a:p>
            <a:pPr marL="85725" indent="-85725">
              <a:buFont typeface="Arial" pitchFamily="34" charset="0"/>
              <a:buChar char="•"/>
            </a:pPr>
            <a:r>
              <a:rPr lang="it-IT" sz="1400" u="none" dirty="0" smtClean="0">
                <a:latin typeface="Arial" pitchFamily="34" charset="0"/>
                <a:cs typeface="Arial" pitchFamily="34" charset="0"/>
              </a:rPr>
              <a:t>La maggior parte dei flussi di carbonio sono originati dagli scambi fra atmosfera ed oceano, che sono principalmente governati dalla temperatura degli stessi.</a:t>
            </a:r>
          </a:p>
          <a:p>
            <a:pPr marL="85725" indent="-85725">
              <a:buFont typeface="Arial" pitchFamily="34" charset="0"/>
              <a:buChar char="•"/>
            </a:pPr>
            <a:r>
              <a:rPr lang="it-IT" sz="1400" u="none" dirty="0" smtClean="0">
                <a:latin typeface="Arial" pitchFamily="34" charset="0"/>
                <a:cs typeface="Arial" pitchFamily="34" charset="0"/>
              </a:rPr>
              <a:t>La riduzione del contributo di CO</a:t>
            </a:r>
            <a:r>
              <a:rPr lang="it-IT" sz="1400" u="none" baseline="-25000" dirty="0" smtClean="0">
                <a:latin typeface="Arial" pitchFamily="34" charset="0"/>
                <a:cs typeface="Arial" pitchFamily="34" charset="0"/>
              </a:rPr>
              <a:t>2</a:t>
            </a:r>
            <a:r>
              <a:rPr lang="it-IT" sz="1400" u="none" dirty="0" smtClean="0">
                <a:latin typeface="Arial" pitchFamily="34" charset="0"/>
                <a:cs typeface="Arial" pitchFamily="34" charset="0"/>
              </a:rPr>
              <a:t> derivato dai combustibili fossili potrebbe incidere solo marginalmente sui flussi di carbonio, che sono fortemente influenzati anche dalla temperatura del sistema e quindi dall’attività solare.</a:t>
            </a:r>
          </a:p>
        </p:txBody>
      </p:sp>
      <p:sp>
        <p:nvSpPr>
          <p:cNvPr id="8" name="CasellaDiTesto 7"/>
          <p:cNvSpPr txBox="1"/>
          <p:nvPr/>
        </p:nvSpPr>
        <p:spPr>
          <a:xfrm>
            <a:off x="-13680" y="5643578"/>
            <a:ext cx="9144032" cy="861774"/>
          </a:xfrm>
          <a:prstGeom prst="rect">
            <a:avLst/>
          </a:prstGeom>
          <a:solidFill>
            <a:schemeClr val="bg1"/>
          </a:solidFill>
          <a:ln>
            <a:solidFill>
              <a:schemeClr val="tx1"/>
            </a:solidFill>
          </a:ln>
        </p:spPr>
        <p:txBody>
          <a:bodyPr wrap="square" rtlCol="0" anchor="ctr" anchorCtr="0">
            <a:spAutoFit/>
          </a:bodyPr>
          <a:lstStyle/>
          <a:p>
            <a:pPr algn="ctr"/>
            <a:r>
              <a:rPr lang="it-IT" sz="1000" u="none" dirty="0" err="1" smtClean="0"/>
              <a:t>Ciais</a:t>
            </a:r>
            <a:r>
              <a:rPr lang="it-IT" sz="1000" u="none" dirty="0" smtClean="0"/>
              <a:t>, P., C. Sabine, G. </a:t>
            </a:r>
            <a:r>
              <a:rPr lang="it-IT" sz="1000" u="none" dirty="0" err="1" smtClean="0"/>
              <a:t>Bala</a:t>
            </a:r>
            <a:r>
              <a:rPr lang="it-IT" sz="1000" u="none" dirty="0" smtClean="0"/>
              <a:t>, L. </a:t>
            </a:r>
            <a:r>
              <a:rPr lang="it-IT" sz="1000" u="none" dirty="0" err="1" smtClean="0"/>
              <a:t>Bopp</a:t>
            </a:r>
            <a:r>
              <a:rPr lang="it-IT" sz="1000" u="none" dirty="0" smtClean="0"/>
              <a:t>, V. </a:t>
            </a:r>
            <a:r>
              <a:rPr lang="it-IT" sz="1000" u="none" dirty="0" err="1" smtClean="0"/>
              <a:t>Brovkin</a:t>
            </a:r>
            <a:r>
              <a:rPr lang="it-IT" sz="1000" u="none" dirty="0" smtClean="0"/>
              <a:t>, J. </a:t>
            </a:r>
            <a:r>
              <a:rPr lang="it-IT" sz="1000" u="none" dirty="0" err="1" smtClean="0"/>
              <a:t>Canadell</a:t>
            </a:r>
            <a:r>
              <a:rPr lang="it-IT" sz="1000" u="none" dirty="0" smtClean="0"/>
              <a:t>, A. </a:t>
            </a:r>
            <a:r>
              <a:rPr lang="it-IT" sz="1000" u="none" dirty="0" err="1" smtClean="0"/>
              <a:t>Chhabra</a:t>
            </a:r>
            <a:r>
              <a:rPr lang="it-IT" sz="1000" u="none" dirty="0" smtClean="0"/>
              <a:t>, R. </a:t>
            </a:r>
            <a:r>
              <a:rPr lang="it-IT" sz="1000" u="none" dirty="0" err="1" smtClean="0"/>
              <a:t>DeFries</a:t>
            </a:r>
            <a:r>
              <a:rPr lang="it-IT" sz="1000" u="none" dirty="0" smtClean="0"/>
              <a:t>, J. </a:t>
            </a:r>
            <a:r>
              <a:rPr lang="it-IT" sz="1000" u="none" dirty="0" err="1" smtClean="0"/>
              <a:t>Galloway</a:t>
            </a:r>
            <a:r>
              <a:rPr lang="it-IT" sz="1000" u="none" dirty="0" smtClean="0"/>
              <a:t>, M. </a:t>
            </a:r>
            <a:r>
              <a:rPr lang="it-IT" sz="1000" u="none" dirty="0" err="1" smtClean="0"/>
              <a:t>Heimann</a:t>
            </a:r>
            <a:r>
              <a:rPr lang="it-IT" sz="1000" u="none" dirty="0" smtClean="0"/>
              <a:t>, C. Jones, C. Le </a:t>
            </a:r>
            <a:r>
              <a:rPr lang="it-IT" sz="1000" u="none" dirty="0" err="1" smtClean="0"/>
              <a:t>Quéré</a:t>
            </a:r>
            <a:r>
              <a:rPr lang="it-IT" sz="1000" u="none" dirty="0" smtClean="0"/>
              <a:t>, </a:t>
            </a:r>
            <a:r>
              <a:rPr lang="it-IT" sz="1000" u="none" dirty="0" err="1" smtClean="0"/>
              <a:t>R.B.</a:t>
            </a:r>
            <a:r>
              <a:rPr lang="it-IT" sz="1000" u="none" dirty="0" smtClean="0"/>
              <a:t> </a:t>
            </a:r>
            <a:r>
              <a:rPr lang="it-IT" sz="1000" u="none" dirty="0" err="1" smtClean="0"/>
              <a:t>Myneni</a:t>
            </a:r>
            <a:r>
              <a:rPr lang="it-IT" sz="1000" u="none" dirty="0" smtClean="0"/>
              <a:t>, S. </a:t>
            </a:r>
            <a:r>
              <a:rPr lang="it-IT" sz="1000" u="none" dirty="0" err="1" smtClean="0"/>
              <a:t>Piao</a:t>
            </a:r>
            <a:r>
              <a:rPr lang="it-IT" sz="1000" u="none" dirty="0" smtClean="0"/>
              <a:t> and P. Thornton, 2013: </a:t>
            </a:r>
            <a:r>
              <a:rPr lang="it-IT" sz="1000" u="none" dirty="0" err="1" smtClean="0"/>
              <a:t>Carbon</a:t>
            </a:r>
            <a:r>
              <a:rPr lang="it-IT" sz="1000" u="none" dirty="0" smtClean="0"/>
              <a:t> and </a:t>
            </a:r>
            <a:r>
              <a:rPr lang="it-IT" sz="1000" u="none" dirty="0" err="1" smtClean="0"/>
              <a:t>Other</a:t>
            </a:r>
            <a:r>
              <a:rPr lang="it-IT" sz="1000" u="none" dirty="0" smtClean="0"/>
              <a:t> </a:t>
            </a:r>
            <a:r>
              <a:rPr lang="it-IT" sz="1000" u="none" dirty="0" err="1" smtClean="0"/>
              <a:t>Biogeochemical</a:t>
            </a:r>
            <a:r>
              <a:rPr lang="it-IT" sz="1000" u="none" dirty="0" smtClean="0"/>
              <a:t> </a:t>
            </a:r>
            <a:r>
              <a:rPr lang="it-IT" sz="1000" u="none" dirty="0" err="1" smtClean="0"/>
              <a:t>Cycles</a:t>
            </a:r>
            <a:r>
              <a:rPr lang="it-IT" sz="1000" u="none" dirty="0" smtClean="0"/>
              <a:t>. In: </a:t>
            </a:r>
            <a:r>
              <a:rPr lang="it-IT" sz="1000" u="none" dirty="0" err="1" smtClean="0"/>
              <a:t>Climate</a:t>
            </a:r>
            <a:r>
              <a:rPr lang="it-IT" sz="1000" u="none" dirty="0" smtClean="0"/>
              <a:t> </a:t>
            </a:r>
            <a:r>
              <a:rPr lang="it-IT" sz="1000" u="none" dirty="0" err="1" smtClean="0"/>
              <a:t>Change</a:t>
            </a:r>
            <a:r>
              <a:rPr lang="it-IT" sz="1000" u="none" dirty="0" smtClean="0"/>
              <a:t> 2013: The </a:t>
            </a:r>
            <a:r>
              <a:rPr lang="it-IT" sz="1000" u="none" dirty="0" err="1" smtClean="0"/>
              <a:t>Physical</a:t>
            </a:r>
            <a:r>
              <a:rPr lang="it-IT" sz="1000" u="none" dirty="0" smtClean="0"/>
              <a:t> Science </a:t>
            </a:r>
            <a:r>
              <a:rPr lang="it-IT" sz="1000" u="none" dirty="0" err="1" smtClean="0"/>
              <a:t>Basis</a:t>
            </a:r>
            <a:r>
              <a:rPr lang="it-IT" sz="1000" u="none" dirty="0" smtClean="0"/>
              <a:t>. </a:t>
            </a:r>
            <a:r>
              <a:rPr lang="it-IT" sz="1000" u="none" dirty="0" err="1" smtClean="0"/>
              <a:t>Contribution</a:t>
            </a:r>
            <a:r>
              <a:rPr lang="it-IT" sz="1000" u="none" dirty="0" smtClean="0"/>
              <a:t> </a:t>
            </a:r>
            <a:r>
              <a:rPr lang="it-IT" sz="1000" u="none" dirty="0" err="1" smtClean="0"/>
              <a:t>of</a:t>
            </a:r>
            <a:r>
              <a:rPr lang="it-IT" sz="1000" u="none" dirty="0" smtClean="0"/>
              <a:t> </a:t>
            </a:r>
            <a:r>
              <a:rPr lang="it-IT" sz="1000" u="none" dirty="0" err="1" smtClean="0"/>
              <a:t>Working</a:t>
            </a:r>
            <a:r>
              <a:rPr lang="it-IT" sz="1000" u="none" dirty="0" smtClean="0"/>
              <a:t> Group I </a:t>
            </a:r>
            <a:r>
              <a:rPr lang="it-IT" sz="1000" u="none" dirty="0" err="1" smtClean="0"/>
              <a:t>to</a:t>
            </a:r>
            <a:r>
              <a:rPr lang="it-IT" sz="1000" u="none" dirty="0" smtClean="0"/>
              <a:t> the </a:t>
            </a:r>
            <a:r>
              <a:rPr lang="it-IT" sz="1000" u="none" dirty="0" err="1" smtClean="0"/>
              <a:t>Fifth</a:t>
            </a:r>
            <a:r>
              <a:rPr lang="it-IT" sz="1000" u="none" dirty="0" smtClean="0"/>
              <a:t> </a:t>
            </a:r>
            <a:r>
              <a:rPr lang="it-IT" sz="1000" u="none" dirty="0" err="1" smtClean="0"/>
              <a:t>Assessment</a:t>
            </a:r>
            <a:r>
              <a:rPr lang="it-IT" sz="1000" u="none" dirty="0" smtClean="0"/>
              <a:t> Report </a:t>
            </a:r>
            <a:r>
              <a:rPr lang="it-IT" sz="1000" u="none" dirty="0" err="1" smtClean="0"/>
              <a:t>of</a:t>
            </a:r>
            <a:r>
              <a:rPr lang="it-IT" sz="1000" u="none" dirty="0" smtClean="0"/>
              <a:t> the </a:t>
            </a:r>
            <a:r>
              <a:rPr lang="it-IT" sz="1000" u="none" dirty="0" err="1" smtClean="0"/>
              <a:t>Intergovernmental</a:t>
            </a:r>
            <a:r>
              <a:rPr lang="it-IT" sz="1000" u="none" dirty="0" smtClean="0"/>
              <a:t> </a:t>
            </a:r>
            <a:r>
              <a:rPr lang="it-IT" sz="1000" u="none" dirty="0" err="1" smtClean="0"/>
              <a:t>Panel</a:t>
            </a:r>
            <a:r>
              <a:rPr lang="it-IT" sz="1000" u="none" dirty="0" smtClean="0"/>
              <a:t> on </a:t>
            </a:r>
            <a:r>
              <a:rPr lang="it-IT" sz="1000" u="none" dirty="0" err="1" smtClean="0"/>
              <a:t>Climate</a:t>
            </a:r>
            <a:r>
              <a:rPr lang="it-IT" sz="1000" u="none" dirty="0" smtClean="0"/>
              <a:t> </a:t>
            </a:r>
            <a:r>
              <a:rPr lang="it-IT" sz="1000" u="none" dirty="0" err="1" smtClean="0"/>
              <a:t>Change</a:t>
            </a:r>
            <a:r>
              <a:rPr lang="it-IT" sz="1000" u="none" dirty="0" smtClean="0"/>
              <a:t> [</a:t>
            </a:r>
            <a:r>
              <a:rPr lang="it-IT" sz="1000" u="none" dirty="0" err="1" smtClean="0"/>
              <a:t>Stocker</a:t>
            </a:r>
            <a:r>
              <a:rPr lang="it-IT" sz="1000" u="none" dirty="0" smtClean="0"/>
              <a:t>, T.F., D. </a:t>
            </a:r>
            <a:r>
              <a:rPr lang="it-IT" sz="1000" u="none" dirty="0" err="1" smtClean="0"/>
              <a:t>Qin</a:t>
            </a:r>
            <a:r>
              <a:rPr lang="it-IT" sz="1000" u="none" dirty="0" smtClean="0"/>
              <a:t>, </a:t>
            </a:r>
            <a:r>
              <a:rPr lang="it-IT" sz="1000" u="none" dirty="0" err="1" smtClean="0"/>
              <a:t>G.-K</a:t>
            </a:r>
            <a:r>
              <a:rPr lang="it-IT" sz="1000" u="none" dirty="0" smtClean="0"/>
              <a:t>. </a:t>
            </a:r>
            <a:r>
              <a:rPr lang="it-IT" sz="1000" u="none" dirty="0" err="1" smtClean="0"/>
              <a:t>Plattner</a:t>
            </a:r>
            <a:r>
              <a:rPr lang="it-IT" sz="1000" u="none" dirty="0" smtClean="0"/>
              <a:t>, M. </a:t>
            </a:r>
            <a:r>
              <a:rPr lang="it-IT" sz="1000" u="none" dirty="0" err="1" smtClean="0"/>
              <a:t>Tignor</a:t>
            </a:r>
            <a:r>
              <a:rPr lang="it-IT" sz="1000" u="none" dirty="0" smtClean="0"/>
              <a:t>, </a:t>
            </a:r>
            <a:r>
              <a:rPr lang="it-IT" sz="1000" u="none" dirty="0" err="1" smtClean="0"/>
              <a:t>S.K.</a:t>
            </a:r>
            <a:r>
              <a:rPr lang="it-IT" sz="1000" u="none" dirty="0" smtClean="0"/>
              <a:t> Allen, J. </a:t>
            </a:r>
            <a:r>
              <a:rPr lang="it-IT" sz="1000" u="none" dirty="0" err="1" smtClean="0"/>
              <a:t>Boschung</a:t>
            </a:r>
            <a:r>
              <a:rPr lang="it-IT" sz="1000" u="none" dirty="0" smtClean="0"/>
              <a:t>, A. </a:t>
            </a:r>
            <a:r>
              <a:rPr lang="it-IT" sz="1000" u="none" dirty="0" err="1" smtClean="0"/>
              <a:t>Nauels</a:t>
            </a:r>
            <a:r>
              <a:rPr lang="it-IT" sz="1000" u="none" dirty="0" smtClean="0"/>
              <a:t>, Y. </a:t>
            </a:r>
            <a:r>
              <a:rPr lang="it-IT" sz="1000" u="none" dirty="0" err="1" smtClean="0"/>
              <a:t>Xia</a:t>
            </a:r>
            <a:r>
              <a:rPr lang="it-IT" sz="1000" u="none" dirty="0" smtClean="0"/>
              <a:t>, V. </a:t>
            </a:r>
            <a:r>
              <a:rPr lang="it-IT" sz="1000" u="none" dirty="0" err="1" smtClean="0"/>
              <a:t>Bex</a:t>
            </a:r>
            <a:r>
              <a:rPr lang="it-IT" sz="1000" u="none" dirty="0" smtClean="0"/>
              <a:t> and P.M. </a:t>
            </a:r>
            <a:r>
              <a:rPr lang="it-IT" sz="1000" u="none" dirty="0" err="1" smtClean="0"/>
              <a:t>Midgley</a:t>
            </a:r>
            <a:r>
              <a:rPr lang="it-IT" sz="1000" u="none" dirty="0" smtClean="0"/>
              <a:t> (</a:t>
            </a:r>
            <a:r>
              <a:rPr lang="it-IT" sz="1000" u="none" dirty="0" err="1" smtClean="0"/>
              <a:t>eds</a:t>
            </a:r>
            <a:r>
              <a:rPr lang="it-IT" sz="1000" u="none" dirty="0" smtClean="0"/>
              <a:t>.)]. Cambridge </a:t>
            </a:r>
            <a:r>
              <a:rPr lang="it-IT" sz="1000" u="none" dirty="0" err="1" smtClean="0"/>
              <a:t>University</a:t>
            </a:r>
            <a:r>
              <a:rPr lang="it-IT" sz="1000" u="none" dirty="0" smtClean="0"/>
              <a:t> Press, Cambridge, </a:t>
            </a:r>
            <a:r>
              <a:rPr lang="it-IT" sz="1000" u="none" dirty="0" err="1" smtClean="0"/>
              <a:t>United</a:t>
            </a:r>
            <a:r>
              <a:rPr lang="it-IT" sz="1000" u="none" dirty="0" smtClean="0"/>
              <a:t> Kingdom and New York, NY, USA, pp. 465–570, </a:t>
            </a:r>
            <a:r>
              <a:rPr lang="it-IT" sz="1000" u="none" dirty="0" err="1" smtClean="0"/>
              <a:t>doi</a:t>
            </a:r>
            <a:r>
              <a:rPr lang="it-IT" sz="1000" u="none" dirty="0" smtClean="0"/>
              <a:t>:10.1017/CBO9781107415324.015. </a:t>
            </a:r>
            <a:endParaRPr lang="it-IT" sz="1000" u="none" dirty="0"/>
          </a:p>
        </p:txBody>
      </p:sp>
      <p:pic>
        <p:nvPicPr>
          <p:cNvPr id="9" name="Immagine 8" descr="WGI_AR5_Fig6-1_errata.jpg"/>
          <p:cNvPicPr>
            <a:picLocks noChangeAspect="1"/>
          </p:cNvPicPr>
          <p:nvPr/>
        </p:nvPicPr>
        <p:blipFill>
          <a:blip r:embed="rId3" cstate="print"/>
          <a:stretch>
            <a:fillRect/>
          </a:stretch>
        </p:blipFill>
        <p:spPr>
          <a:xfrm>
            <a:off x="357158" y="1709571"/>
            <a:ext cx="4500594" cy="3934007"/>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Le catastrofi idrologiche e geologiche sono in aumento</a:t>
            </a:r>
            <a:endParaRPr lang="it-IT" sz="2400" b="1" u="none" kern="900" dirty="0">
              <a:ln w="12700">
                <a:solidFill>
                  <a:schemeClr val="tx2">
                    <a:satMod val="155000"/>
                  </a:schemeClr>
                </a:solidFill>
                <a:prstDash val="solid"/>
              </a:ln>
              <a:latin typeface="Arial" pitchFamily="34" charset="0"/>
            </a:endParaRPr>
          </a:p>
        </p:txBody>
      </p:sp>
      <p:pic>
        <p:nvPicPr>
          <p:cNvPr id="7" name="Picture 3"/>
          <p:cNvPicPr>
            <a:picLocks noChangeAspect="1" noChangeArrowheads="1"/>
          </p:cNvPicPr>
          <p:nvPr/>
        </p:nvPicPr>
        <p:blipFill>
          <a:blip r:embed="rId3" cstate="print"/>
          <a:srcRect/>
          <a:stretch>
            <a:fillRect/>
          </a:stretch>
        </p:blipFill>
        <p:spPr bwMode="auto">
          <a:xfrm>
            <a:off x="4644008" y="1784878"/>
            <a:ext cx="4378752" cy="3348000"/>
          </a:xfrm>
          <a:prstGeom prst="rect">
            <a:avLst/>
          </a:prstGeom>
          <a:noFill/>
          <a:ln w="9525">
            <a:noFill/>
            <a:miter lim="800000"/>
            <a:headEnd/>
            <a:tailEnd/>
          </a:ln>
        </p:spPr>
      </p:pic>
      <p:pic>
        <p:nvPicPr>
          <p:cNvPr id="8" name="Picture 4"/>
          <p:cNvPicPr>
            <a:picLocks noChangeAspect="1" noChangeArrowheads="1"/>
          </p:cNvPicPr>
          <p:nvPr/>
        </p:nvPicPr>
        <p:blipFill>
          <a:blip r:embed="rId4" cstate="print"/>
          <a:srcRect/>
          <a:stretch>
            <a:fillRect/>
          </a:stretch>
        </p:blipFill>
        <p:spPr bwMode="auto">
          <a:xfrm>
            <a:off x="175813" y="1795512"/>
            <a:ext cx="4431968" cy="3348000"/>
          </a:xfrm>
          <a:prstGeom prst="rect">
            <a:avLst/>
          </a:prstGeom>
          <a:noFill/>
          <a:ln w="9525">
            <a:noFill/>
            <a:miter lim="800000"/>
            <a:headEnd/>
            <a:tailEnd/>
          </a:ln>
        </p:spPr>
      </p:pic>
      <p:sp>
        <p:nvSpPr>
          <p:cNvPr id="10" name="CasellaDiTesto 9"/>
          <p:cNvSpPr txBox="1"/>
          <p:nvPr/>
        </p:nvSpPr>
        <p:spPr>
          <a:xfrm>
            <a:off x="7187543" y="5165090"/>
            <a:ext cx="1882026" cy="215444"/>
          </a:xfrm>
          <a:prstGeom prst="rect">
            <a:avLst/>
          </a:prstGeom>
          <a:noFill/>
        </p:spPr>
        <p:txBody>
          <a:bodyPr wrap="square" rtlCol="0" anchor="ctr" anchorCtr="0">
            <a:spAutoFit/>
          </a:bodyPr>
          <a:lstStyle/>
          <a:p>
            <a:r>
              <a:rPr lang="it-IT" sz="800" u="none" dirty="0" smtClean="0"/>
              <a:t>Fonte: </a:t>
            </a:r>
            <a:r>
              <a:rPr lang="it-IT" sz="800" u="none" dirty="0" err="1" smtClean="0"/>
              <a:t>MunichRE</a:t>
            </a:r>
            <a:r>
              <a:rPr lang="it-IT" sz="800" u="none" dirty="0" smtClean="0"/>
              <a:t>, </a:t>
            </a:r>
            <a:r>
              <a:rPr lang="it-IT" sz="800" u="none" dirty="0" err="1" smtClean="0"/>
              <a:t>NatCatSERVICE</a:t>
            </a:r>
            <a:endParaRPr lang="it-IT" sz="800" u="none" dirty="0" smtClean="0"/>
          </a:p>
        </p:txBody>
      </p:sp>
      <p:sp>
        <p:nvSpPr>
          <p:cNvPr id="12" name="Rettangolo arrotondato 11"/>
          <p:cNvSpPr/>
          <p:nvPr/>
        </p:nvSpPr>
        <p:spPr bwMode="auto">
          <a:xfrm>
            <a:off x="928662" y="5500702"/>
            <a:ext cx="7000924" cy="57150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it-IT" sz="1400" b="1" u="none" dirty="0" smtClean="0"/>
              <a:t>Un’efficace azione di adattamento e mitigazione del rischio deve fondarsi sull’identificazione rigorosa delle cause e della loro incidenza</a:t>
            </a:r>
            <a:endParaRPr kumimoji="0" lang="it-IT" sz="1400" b="1"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descr="po1.jpg"/>
          <p:cNvPicPr>
            <a:picLocks noChangeAspect="1"/>
          </p:cNvPicPr>
          <p:nvPr/>
        </p:nvPicPr>
        <p:blipFill>
          <a:blip r:embed="rId3" cstate="print"/>
          <a:stretch>
            <a:fillRect/>
          </a:stretch>
        </p:blipFill>
        <p:spPr>
          <a:xfrm>
            <a:off x="-32" y="1162034"/>
            <a:ext cx="9144032" cy="5267362"/>
          </a:xfrm>
          <a:prstGeom prst="rect">
            <a:avLst/>
          </a:prstGeom>
        </p:spPr>
      </p:pic>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Rischio da catastrofi naturali</a:t>
            </a:r>
            <a:endParaRPr lang="it-IT" sz="2400" b="1" u="none" kern="900" dirty="0">
              <a:ln w="12700">
                <a:solidFill>
                  <a:schemeClr val="tx2">
                    <a:satMod val="155000"/>
                  </a:schemeClr>
                </a:solidFill>
                <a:prstDash val="solid"/>
              </a:ln>
              <a:latin typeface="Arial" pitchFamily="34" charset="0"/>
            </a:endParaRPr>
          </a:p>
        </p:txBody>
      </p:sp>
      <p:sp>
        <p:nvSpPr>
          <p:cNvPr id="12" name="Rettangolo arrotondato 11"/>
          <p:cNvSpPr/>
          <p:nvPr/>
        </p:nvSpPr>
        <p:spPr bwMode="auto">
          <a:xfrm>
            <a:off x="285720" y="2000240"/>
            <a:ext cx="2571768" cy="1714512"/>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it-IT" sz="1400" b="1" u="none" dirty="0" smtClean="0"/>
              <a:t>Il rischio è il prodotto di:</a:t>
            </a:r>
          </a:p>
          <a:p>
            <a:pPr marL="0" marR="0" indent="0" defTabSz="914400" rtl="0" eaLnBrk="1" fontAlgn="base" latinLnBrk="0" hangingPunct="1">
              <a:lnSpc>
                <a:spcPct val="100000"/>
              </a:lnSpc>
              <a:spcBef>
                <a:spcPct val="0"/>
              </a:spcBef>
              <a:spcAft>
                <a:spcPct val="0"/>
              </a:spcAft>
              <a:buClrTx/>
              <a:buSzTx/>
              <a:buFontTx/>
              <a:buNone/>
              <a:tabLst/>
            </a:pPr>
            <a:endParaRPr lang="it-IT" sz="1400" b="1" u="none" dirty="0" smtClean="0"/>
          </a:p>
          <a:p>
            <a:pPr marL="0" marR="0" indent="0" defTabSz="914400" rtl="0" eaLnBrk="1" fontAlgn="base" latinLnBrk="0" hangingPunct="1">
              <a:lnSpc>
                <a:spcPct val="100000"/>
              </a:lnSpc>
              <a:spcBef>
                <a:spcPct val="0"/>
              </a:spcBef>
              <a:spcAft>
                <a:spcPct val="0"/>
              </a:spcAft>
              <a:buClrTx/>
              <a:buSzTx/>
              <a:buFont typeface="Arial" pitchFamily="34" charset="0"/>
              <a:buChar char="•"/>
              <a:tabLst/>
            </a:pPr>
            <a:r>
              <a:rPr kumimoji="0" lang="it-IT" sz="1400" b="1" i="0" u="none" strike="noStrike" cap="none" normalizeH="0" baseline="0" dirty="0" smtClean="0">
                <a:ln>
                  <a:noFill/>
                </a:ln>
                <a:solidFill>
                  <a:schemeClr val="tx1"/>
                </a:solidFill>
                <a:effectLst/>
                <a:latin typeface="Arial" charset="0"/>
              </a:rPr>
              <a:t> Probabilità dell’evento</a:t>
            </a:r>
          </a:p>
          <a:p>
            <a:pPr marL="0" marR="0" indent="0" defTabSz="914400" rtl="0" eaLnBrk="1" fontAlgn="base" latinLnBrk="0" hangingPunct="1">
              <a:lnSpc>
                <a:spcPct val="100000"/>
              </a:lnSpc>
              <a:spcBef>
                <a:spcPct val="0"/>
              </a:spcBef>
              <a:spcAft>
                <a:spcPct val="0"/>
              </a:spcAft>
              <a:buClrTx/>
              <a:buSzTx/>
              <a:buFont typeface="Arial" pitchFamily="34" charset="0"/>
              <a:buChar char="•"/>
              <a:tabLst/>
            </a:pPr>
            <a:endParaRPr kumimoji="0" lang="it-IT" sz="1400" b="1" i="0" u="none" strike="noStrike" cap="none" normalizeH="0" baseline="0" dirty="0" smtClean="0">
              <a:ln>
                <a:noFill/>
              </a:ln>
              <a:solidFill>
                <a:schemeClr val="tx1"/>
              </a:solidFill>
              <a:effectLst/>
              <a:latin typeface="Arial" charset="0"/>
            </a:endParaRPr>
          </a:p>
          <a:p>
            <a:pPr marL="0" marR="0" indent="0" defTabSz="914400" rtl="0" eaLnBrk="1" fontAlgn="base" latinLnBrk="0" hangingPunct="1">
              <a:lnSpc>
                <a:spcPct val="100000"/>
              </a:lnSpc>
              <a:spcBef>
                <a:spcPct val="0"/>
              </a:spcBef>
              <a:spcAft>
                <a:spcPct val="0"/>
              </a:spcAft>
              <a:buClrTx/>
              <a:buSzTx/>
              <a:buFont typeface="Arial" pitchFamily="34" charset="0"/>
              <a:buChar char="•"/>
              <a:tabLst/>
            </a:pPr>
            <a:r>
              <a:rPr lang="it-IT" sz="1400" b="1" u="none" dirty="0" smtClean="0"/>
              <a:t> Esposizione</a:t>
            </a:r>
          </a:p>
          <a:p>
            <a:pPr marL="0" marR="0" indent="0" defTabSz="914400" rtl="0" eaLnBrk="1" fontAlgn="base" latinLnBrk="0" hangingPunct="1">
              <a:lnSpc>
                <a:spcPct val="100000"/>
              </a:lnSpc>
              <a:spcBef>
                <a:spcPct val="0"/>
              </a:spcBef>
              <a:spcAft>
                <a:spcPct val="0"/>
              </a:spcAft>
              <a:buClrTx/>
              <a:buSzTx/>
              <a:buFont typeface="Arial" pitchFamily="34" charset="0"/>
              <a:buChar char="•"/>
              <a:tabLst/>
            </a:pPr>
            <a:endParaRPr lang="it-IT" sz="1400" b="1" u="none" dirty="0" smtClean="0"/>
          </a:p>
          <a:p>
            <a:pPr marL="0" marR="0" indent="0" defTabSz="914400" rtl="0" eaLnBrk="1" fontAlgn="base" latinLnBrk="0" hangingPunct="1">
              <a:lnSpc>
                <a:spcPct val="100000"/>
              </a:lnSpc>
              <a:spcBef>
                <a:spcPct val="0"/>
              </a:spcBef>
              <a:spcAft>
                <a:spcPct val="0"/>
              </a:spcAft>
              <a:buClrTx/>
              <a:buSzTx/>
              <a:buFont typeface="Arial" pitchFamily="34" charset="0"/>
              <a:buChar char="•"/>
              <a:tabLst/>
            </a:pPr>
            <a:r>
              <a:rPr kumimoji="0" lang="it-IT" sz="1400" b="1" i="0" u="none" strike="noStrike" cap="none" normalizeH="0" baseline="0" dirty="0" smtClean="0">
                <a:ln>
                  <a:noFill/>
                </a:ln>
                <a:solidFill>
                  <a:schemeClr val="tx1"/>
                </a:solidFill>
                <a:effectLst/>
                <a:latin typeface="Arial" charset="0"/>
              </a:rPr>
              <a:t> Vulnerabilità</a:t>
            </a:r>
          </a:p>
        </p:txBody>
      </p:sp>
      <p:pic>
        <p:nvPicPr>
          <p:cNvPr id="1026" name="Picture 2"/>
          <p:cNvPicPr>
            <a:picLocks noChangeAspect="1" noChangeArrowheads="1"/>
          </p:cNvPicPr>
          <p:nvPr/>
        </p:nvPicPr>
        <p:blipFill>
          <a:blip r:embed="rId4" cstate="print"/>
          <a:srcRect/>
          <a:stretch>
            <a:fillRect/>
          </a:stretch>
        </p:blipFill>
        <p:spPr bwMode="auto">
          <a:xfrm>
            <a:off x="5286380" y="1857364"/>
            <a:ext cx="3670895" cy="3560768"/>
          </a:xfrm>
          <a:prstGeom prst="rect">
            <a:avLst/>
          </a:prstGeom>
          <a:noFill/>
          <a:ln w="9525">
            <a:noFill/>
            <a:miter lim="800000"/>
            <a:headEnd/>
            <a:tailEnd/>
          </a:ln>
          <a:effectLst/>
        </p:spPr>
      </p:pic>
      <p:pic>
        <p:nvPicPr>
          <p:cNvPr id="13" name="Picture 2" descr="D:\Conferences\EGU2015\oral\Nile_delta_GRL.PNG"/>
          <p:cNvPicPr>
            <a:picLocks noChangeAspect="1" noChangeArrowheads="1"/>
          </p:cNvPicPr>
          <p:nvPr/>
        </p:nvPicPr>
        <p:blipFill>
          <a:blip r:embed="rId5" cstate="print"/>
          <a:srcRect/>
          <a:stretch>
            <a:fillRect/>
          </a:stretch>
        </p:blipFill>
        <p:spPr bwMode="auto">
          <a:xfrm>
            <a:off x="2643174" y="3888122"/>
            <a:ext cx="2521245" cy="2515242"/>
          </a:xfrm>
          <a:prstGeom prst="rect">
            <a:avLst/>
          </a:prstGeom>
          <a:noFill/>
        </p:spPr>
      </p:pic>
      <p:sp>
        <p:nvSpPr>
          <p:cNvPr id="14" name="Rettangolo 13"/>
          <p:cNvSpPr/>
          <p:nvPr/>
        </p:nvSpPr>
        <p:spPr>
          <a:xfrm>
            <a:off x="5429256" y="5417122"/>
            <a:ext cx="3500430" cy="369332"/>
          </a:xfrm>
          <a:prstGeom prst="rect">
            <a:avLst/>
          </a:prstGeom>
        </p:spPr>
        <p:txBody>
          <a:bodyPr wrap="square">
            <a:spAutoFit/>
          </a:bodyPr>
          <a:lstStyle/>
          <a:p>
            <a:r>
              <a:rPr lang="it-IT" sz="900" u="none" dirty="0" smtClean="0"/>
              <a:t>Modificato da: William </a:t>
            </a:r>
            <a:r>
              <a:rPr lang="it-IT" sz="900" u="none" dirty="0" err="1" smtClean="0"/>
              <a:t>Crochot</a:t>
            </a:r>
            <a:r>
              <a:rPr lang="it-IT" sz="900" u="none" dirty="0" smtClean="0"/>
              <a:t> - Opera propria, CC BY-SA 4.0, https://commons.wikimedia.org/w/index.php?curid=36383359</a:t>
            </a:r>
            <a:endParaRPr lang="it-IT" sz="900" u="none" dirty="0"/>
          </a:p>
        </p:txBody>
      </p:sp>
      <p:sp>
        <p:nvSpPr>
          <p:cNvPr id="15" name="Rettangolo 14"/>
          <p:cNvSpPr/>
          <p:nvPr/>
        </p:nvSpPr>
        <p:spPr>
          <a:xfrm>
            <a:off x="5000628" y="6143644"/>
            <a:ext cx="1590675" cy="246221"/>
          </a:xfrm>
          <a:prstGeom prst="rect">
            <a:avLst/>
          </a:prstGeom>
        </p:spPr>
        <p:txBody>
          <a:bodyPr wrap="square">
            <a:spAutoFit/>
          </a:bodyPr>
          <a:lstStyle/>
          <a:p>
            <a:pPr algn="r"/>
            <a:r>
              <a:rPr lang="en-US" sz="1000" u="none" dirty="0" err="1" smtClean="0"/>
              <a:t>Ceola</a:t>
            </a:r>
            <a:r>
              <a:rPr lang="en-US" sz="1000" u="none" dirty="0" smtClean="0"/>
              <a:t> et al., 2014, GRL</a:t>
            </a:r>
            <a:endParaRPr lang="en-US" sz="1000" u="none" dirty="0">
              <a:ea typeface="Verdana" pitchFamily="34" charset="0"/>
              <a:cs typeface="Verdana" pitchFamily="34" charset="0"/>
            </a:endParaRPr>
          </a:p>
        </p:txBody>
      </p:sp>
      <p:pic>
        <p:nvPicPr>
          <p:cNvPr id="1028" name="Picture 4"/>
          <p:cNvPicPr>
            <a:picLocks noChangeAspect="1" noChangeArrowheads="1"/>
          </p:cNvPicPr>
          <p:nvPr/>
        </p:nvPicPr>
        <p:blipFill>
          <a:blip r:embed="rId6" cstate="print"/>
          <a:srcRect/>
          <a:stretch>
            <a:fillRect/>
          </a:stretch>
        </p:blipFill>
        <p:spPr bwMode="auto">
          <a:xfrm>
            <a:off x="2977992" y="2388100"/>
            <a:ext cx="2208242" cy="1498235"/>
          </a:xfrm>
          <a:prstGeom prst="rect">
            <a:avLst/>
          </a:prstGeom>
          <a:noFill/>
          <a:ln w="9525">
            <a:noFill/>
            <a:miter lim="800000"/>
            <a:headEnd/>
            <a:tailEnd/>
          </a:ln>
          <a:effectLst/>
        </p:spPr>
      </p:pic>
      <p:sp>
        <p:nvSpPr>
          <p:cNvPr id="18" name="Freccia in giù 17"/>
          <p:cNvSpPr/>
          <p:nvPr/>
        </p:nvSpPr>
        <p:spPr bwMode="auto">
          <a:xfrm>
            <a:off x="1071538" y="3786190"/>
            <a:ext cx="500066" cy="1357322"/>
          </a:xfrm>
          <a:prstGeom prst="downArrow">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19" name="Rettangolo arrotondato 18"/>
          <p:cNvSpPr/>
          <p:nvPr/>
        </p:nvSpPr>
        <p:spPr bwMode="auto">
          <a:xfrm>
            <a:off x="285720" y="5214950"/>
            <a:ext cx="2571768" cy="642942"/>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it-IT" sz="1400" b="1" u="none" dirty="0" smtClean="0"/>
              <a:t>Sistemi di protezione e mitigazione del rischio</a:t>
            </a:r>
            <a:endParaRPr kumimoji="0" lang="it-IT" sz="1400" b="1"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2000"/>
                                        <p:tgtEl>
                                          <p:spTgt spid="1028"/>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20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2000"/>
                                        <p:tgtEl>
                                          <p:spTgt spid="10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0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b="1303"/>
          <a:stretch>
            <a:fillRect/>
          </a:stretch>
        </p:blipFill>
        <p:spPr bwMode="auto">
          <a:xfrm>
            <a:off x="142844" y="1357298"/>
            <a:ext cx="4762500" cy="2726250"/>
          </a:xfrm>
          <a:prstGeom prst="rect">
            <a:avLst/>
          </a:prstGeom>
          <a:noFill/>
          <a:ln w="9525">
            <a:noFill/>
            <a:miter lim="800000"/>
            <a:headEnd/>
            <a:tailEnd/>
          </a:ln>
          <a:effectLst/>
        </p:spPr>
      </p:pic>
      <p:sp>
        <p:nvSpPr>
          <p:cNvPr id="16" name="Rettangolo arrotondato 15"/>
          <p:cNvSpPr/>
          <p:nvPr/>
        </p:nvSpPr>
        <p:spPr bwMode="auto">
          <a:xfrm>
            <a:off x="5500694" y="2214554"/>
            <a:ext cx="3286148" cy="1571636"/>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it-IT" b="1" u="none" dirty="0" smtClean="0"/>
              <a:t>L’adattamento e la mitigazione devono necessariamente fondarsi sull’identificazione delle cause del rischio</a:t>
            </a:r>
            <a:endParaRPr kumimoji="0" lang="it-IT" sz="1800" b="1" i="0" u="none" strike="noStrike" cap="none" normalizeH="0" baseline="0" dirty="0" smtClean="0">
              <a:ln>
                <a:noFill/>
              </a:ln>
              <a:solidFill>
                <a:schemeClr val="tx1"/>
              </a:solidFill>
              <a:effectLst/>
              <a:latin typeface="Arial" charset="0"/>
            </a:endParaRPr>
          </a:p>
        </p:txBody>
      </p:sp>
      <p:sp>
        <p:nvSpPr>
          <p:cNvPr id="17" name="Freccia circolare a destra 16"/>
          <p:cNvSpPr/>
          <p:nvPr/>
        </p:nvSpPr>
        <p:spPr bwMode="auto">
          <a:xfrm rot="16200000" flipH="1">
            <a:off x="5018488" y="-89319"/>
            <a:ext cx="892974" cy="3500462"/>
          </a:xfrm>
          <a:prstGeom prst="curvedRightArrow">
            <a:avLst>
              <a:gd name="adj1" fmla="val 25000"/>
              <a:gd name="adj2" fmla="val 50000"/>
              <a:gd name="adj3" fmla="val 66554"/>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20" name="Freccia circolare a destra 19"/>
          <p:cNvSpPr/>
          <p:nvPr/>
        </p:nvSpPr>
        <p:spPr bwMode="auto">
          <a:xfrm rot="11813814" flipV="1">
            <a:off x="7647934" y="4030716"/>
            <a:ext cx="943515" cy="1643074"/>
          </a:xfrm>
          <a:prstGeom prst="curvedRightArrow">
            <a:avLst>
              <a:gd name="adj1" fmla="val 25000"/>
              <a:gd name="adj2" fmla="val 50000"/>
              <a:gd name="adj3" fmla="val 66554"/>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21" name="Rettangolo arrotondato 20"/>
          <p:cNvSpPr/>
          <p:nvPr/>
        </p:nvSpPr>
        <p:spPr bwMode="auto">
          <a:xfrm>
            <a:off x="642910" y="4357694"/>
            <a:ext cx="6357982" cy="178595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it-IT" sz="1400" b="1" u="none" dirty="0" smtClean="0"/>
              <a:t>La nostra attenzione in questa presentazione si concentra sul cambiamento climatico, responsabile di variazioni nelle piogge estreme, che potrebbero originare le cosiddette</a:t>
            </a:r>
          </a:p>
          <a:p>
            <a:pPr marL="0" marR="0" indent="0" algn="ctr" defTabSz="914400" rtl="0" eaLnBrk="1" fontAlgn="base" latinLnBrk="0" hangingPunct="1">
              <a:lnSpc>
                <a:spcPct val="100000"/>
              </a:lnSpc>
              <a:spcBef>
                <a:spcPct val="0"/>
              </a:spcBef>
              <a:spcAft>
                <a:spcPct val="0"/>
              </a:spcAft>
              <a:buClrTx/>
              <a:buSzTx/>
              <a:buFontTx/>
              <a:buNone/>
              <a:tabLst/>
            </a:pPr>
            <a:r>
              <a:rPr lang="it-IT" sz="1400" b="1" u="none" dirty="0" smtClean="0"/>
              <a:t>“</a:t>
            </a:r>
            <a:r>
              <a:rPr lang="it-IT" sz="1400" b="1" u="none" dirty="0" smtClean="0">
                <a:solidFill>
                  <a:srgbClr val="FF0000"/>
                </a:solidFill>
              </a:rPr>
              <a:t>bombe d’acqua</a:t>
            </a:r>
            <a:r>
              <a:rPr lang="it-IT" sz="1400" b="1" u="none" dirty="0" smtClean="0"/>
              <a:t>”.</a:t>
            </a:r>
          </a:p>
          <a:p>
            <a:pPr marL="0" marR="0" indent="0" algn="ctr" defTabSz="914400" rtl="0" eaLnBrk="1" fontAlgn="base" latinLnBrk="0" hangingPunct="1">
              <a:lnSpc>
                <a:spcPct val="100000"/>
              </a:lnSpc>
              <a:spcBef>
                <a:spcPct val="0"/>
              </a:spcBef>
              <a:spcAft>
                <a:spcPct val="0"/>
              </a:spcAft>
              <a:buClrTx/>
              <a:buSzTx/>
              <a:buFontTx/>
              <a:buNone/>
              <a:tabLst/>
            </a:pPr>
            <a:r>
              <a:rPr kumimoji="0" lang="it-IT" sz="1400" b="1" i="0" u="none" strike="noStrike" cap="none" normalizeH="0" baseline="0" dirty="0" smtClean="0">
                <a:ln>
                  <a:noFill/>
                </a:ln>
                <a:solidFill>
                  <a:schemeClr val="tx1"/>
                </a:solidFill>
                <a:effectLst/>
                <a:latin typeface="Arial" charset="0"/>
              </a:rPr>
              <a:t>Questo termine è inappropriato nel contesto scientifico; è stato introdotto per rendere l’idea </a:t>
            </a:r>
            <a:r>
              <a:rPr kumimoji="0" lang="it-IT" sz="1400" b="1" i="0" u="none" strike="noStrike" cap="none" normalizeH="0" dirty="0" smtClean="0">
                <a:ln>
                  <a:noFill/>
                </a:ln>
                <a:solidFill>
                  <a:schemeClr val="tx1"/>
                </a:solidFill>
                <a:effectLst/>
                <a:latin typeface="Arial" charset="0"/>
              </a:rPr>
              <a:t>di una sollecitazione meteorica di eccezionale ed inattesa intensità.</a:t>
            </a:r>
            <a:endParaRPr kumimoji="0" lang="it-IT" sz="1400" b="1" i="0" u="none" strike="noStrike" cap="none" normalizeH="0" baseline="0" dirty="0" smtClean="0">
              <a:ln>
                <a:noFill/>
              </a:ln>
              <a:solidFill>
                <a:schemeClr val="tx1"/>
              </a:solidFill>
              <a:effectLst/>
              <a:latin typeface="Arial" charset="0"/>
            </a:endParaRPr>
          </a:p>
        </p:txBody>
      </p:sp>
      <p:pic>
        <p:nvPicPr>
          <p:cNvPr id="4098" name="Picture 2"/>
          <p:cNvPicPr>
            <a:picLocks noChangeAspect="1" noChangeArrowheads="1"/>
          </p:cNvPicPr>
          <p:nvPr/>
        </p:nvPicPr>
        <p:blipFill>
          <a:blip r:embed="rId4" cstate="print"/>
          <a:srcRect/>
          <a:stretch>
            <a:fillRect/>
          </a:stretch>
        </p:blipFill>
        <p:spPr bwMode="auto">
          <a:xfrm>
            <a:off x="285720" y="4551492"/>
            <a:ext cx="5000660" cy="1785487"/>
          </a:xfrm>
          <a:prstGeom prst="rect">
            <a:avLst/>
          </a:prstGeom>
          <a:noFill/>
          <a:ln w="9525">
            <a:noFill/>
            <a:miter lim="800000"/>
            <a:headEnd/>
            <a:tailEnd/>
          </a:ln>
          <a:effectLst/>
        </p:spPr>
      </p:pic>
      <p:sp>
        <p:nvSpPr>
          <p:cNvPr id="8" name="Rettangolo 7"/>
          <p:cNvSpPr/>
          <p:nvPr/>
        </p:nvSpPr>
        <p:spPr>
          <a:xfrm>
            <a:off x="5357818" y="5742312"/>
            <a:ext cx="2571768" cy="646331"/>
          </a:xfrm>
          <a:prstGeom prst="rect">
            <a:avLst/>
          </a:prstGeom>
        </p:spPr>
        <p:txBody>
          <a:bodyPr wrap="square">
            <a:spAutoFit/>
          </a:bodyPr>
          <a:lstStyle/>
          <a:p>
            <a:r>
              <a:rPr lang="en-US" sz="900" u="none" dirty="0" smtClean="0"/>
              <a:t>By Elspeth and Evan (</a:t>
            </a:r>
            <a:r>
              <a:rPr lang="en-US" sz="900" u="none" dirty="0" err="1" smtClean="0"/>
              <a:t>Flickr</a:t>
            </a:r>
            <a:r>
              <a:rPr lang="en-US" sz="900" u="none" dirty="0" smtClean="0"/>
              <a:t>: Flood waters, Gem Road) [CC BY 2.0 (http://creativecommons.org/licenses/by/2.0)], via Wikimedia Commons</a:t>
            </a:r>
            <a:endParaRPr lang="it-IT" sz="900" u="none" dirty="0"/>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subTnLst>
                                    <p:set>
                                      <p:cBhvr override="childStyle">
                                        <p:cTn dur="1" fill="hold" display="0" masterRel="nextClick" afterEffect="1"/>
                                        <p:tgtEl>
                                          <p:spTgt spid="4098"/>
                                        </p:tgtEl>
                                        <p:attrNameLst>
                                          <p:attrName>style.visibility</p:attrName>
                                        </p:attrNameLst>
                                      </p:cBhvr>
                                      <p:to>
                                        <p:strVal val="hidden"/>
                                      </p:to>
                                    </p:set>
                                  </p:sub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0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ottotitolo 2"/>
          <p:cNvSpPr>
            <a:spLocks noGrp="1"/>
          </p:cNvSpPr>
          <p:nvPr>
            <p:ph type="subTitle" idx="4294967295"/>
          </p:nvPr>
        </p:nvSpPr>
        <p:spPr>
          <a:xfrm>
            <a:off x="142844" y="2000240"/>
            <a:ext cx="7067581" cy="3168680"/>
          </a:xfrm>
          <a:prstGeom prst="rect">
            <a:avLst/>
          </a:prstGeom>
        </p:spPr>
        <p:txBody>
          <a:bodyPr/>
          <a:lstStyle/>
          <a:p>
            <a:pPr marL="0" indent="0" algn="l">
              <a:buNone/>
            </a:pPr>
            <a:r>
              <a:rPr lang="it-IT" sz="1400" dirty="0" smtClean="0">
                <a:ea typeface="Signika Light" charset="0"/>
                <a:cs typeface="Signika Light" charset="0"/>
              </a:rPr>
              <a:t>Mentre sono chiari gli effetti del cambiamento climatico sulle temperature, non è altrettanto chiaro il cambiamento che si è verificato sul regime delle precipitazioni.</a:t>
            </a:r>
          </a:p>
          <a:p>
            <a:pPr marL="0" indent="0" algn="l">
              <a:buNone/>
            </a:pPr>
            <a:endParaRPr lang="it-IT" sz="800" dirty="0" smtClean="0">
              <a:ea typeface="Signika Light" charset="0"/>
              <a:cs typeface="Signika Light" charset="0"/>
            </a:endParaRPr>
          </a:p>
          <a:p>
            <a:pPr marL="179388" indent="-179388"/>
            <a:r>
              <a:rPr lang="it-IT" sz="1400" dirty="0" smtClean="0">
                <a:ea typeface="Signika Light" charset="0"/>
                <a:cs typeface="Signika Light" charset="0"/>
              </a:rPr>
              <a:t>La precipitazione estrema è affetta da spiccata variabilità spaziale e temporale.</a:t>
            </a:r>
          </a:p>
          <a:p>
            <a:pPr marL="179388" indent="-179388"/>
            <a:r>
              <a:rPr lang="it-IT" sz="1400" dirty="0" smtClean="0">
                <a:ea typeface="Signika Light" charset="0"/>
                <a:cs typeface="Signika Light" charset="0"/>
              </a:rPr>
              <a:t>Gli effetti del cambiamento climatico sono pure variabili da zona a zona.</a:t>
            </a:r>
          </a:p>
          <a:p>
            <a:pPr marL="179388" indent="-179388"/>
            <a:r>
              <a:rPr lang="it-IT" sz="1400" dirty="0" smtClean="0">
                <a:ea typeface="Signika Light" charset="0"/>
                <a:cs typeface="Signika Light" charset="0"/>
              </a:rPr>
              <a:t>La disponibilità di dati osservati di precipitazione estrema, nel lungo periodo, è limitata. </a:t>
            </a:r>
          </a:p>
          <a:p>
            <a:pPr marL="0" indent="0" algn="l">
              <a:buNone/>
            </a:pPr>
            <a:endParaRPr lang="it-IT" sz="800" dirty="0" smtClean="0">
              <a:ea typeface="Signika Light" charset="0"/>
              <a:cs typeface="Signika Light" charset="0"/>
            </a:endParaRPr>
          </a:p>
          <a:p>
            <a:pPr marL="0" indent="0" algn="l">
              <a:buNone/>
            </a:pPr>
            <a:r>
              <a:rPr lang="it-IT" sz="1400" dirty="0" smtClean="0">
                <a:ea typeface="Signika Light" charset="0"/>
                <a:cs typeface="Signika Light" charset="0"/>
              </a:rPr>
              <a:t>Per superare dette difficoltà si utilizzano spesso modelli matematici di simulazione del clima, che vengono applicati ipotizzando crescenti concentrazioni di CO</a:t>
            </a:r>
            <a:r>
              <a:rPr lang="it-IT" sz="1400" baseline="-25000" dirty="0" smtClean="0">
                <a:ea typeface="Signika Light" charset="0"/>
                <a:cs typeface="Signika Light" charset="0"/>
              </a:rPr>
              <a:t>2</a:t>
            </a:r>
            <a:r>
              <a:rPr lang="it-IT" sz="1400" dirty="0" smtClean="0">
                <a:ea typeface="Signika Light" charset="0"/>
                <a:cs typeface="Signika Light" charset="0"/>
              </a:rPr>
              <a:t>.</a:t>
            </a:r>
          </a:p>
          <a:p>
            <a:pPr marL="0" indent="0" algn="l">
              <a:buNone/>
            </a:pPr>
            <a:endParaRPr lang="it-IT" sz="800" dirty="0" smtClean="0">
              <a:ea typeface="Signika Light" charset="0"/>
              <a:cs typeface="Signika Light" charset="0"/>
            </a:endParaRPr>
          </a:p>
          <a:p>
            <a:pPr marL="0" indent="0" algn="l">
              <a:buNone/>
            </a:pPr>
            <a:r>
              <a:rPr lang="it-IT" sz="1400" dirty="0" smtClean="0">
                <a:ea typeface="Signika Light" charset="0"/>
                <a:cs typeface="Signika Light" charset="0"/>
              </a:rPr>
              <a:t>Tuttavia, i modelli sono affetti da notevole incertezza. Possono essere utili per prevedere condizioni future.</a:t>
            </a:r>
          </a:p>
          <a:p>
            <a:pPr marL="0" indent="0" algn="l">
              <a:buNone/>
            </a:pPr>
            <a:endParaRPr lang="it-IT" sz="800" dirty="0" smtClean="0">
              <a:ea typeface="Signika Light" charset="0"/>
              <a:cs typeface="Signika Light" charset="0"/>
            </a:endParaRPr>
          </a:p>
          <a:p>
            <a:pPr marL="0" indent="0" algn="l">
              <a:buNone/>
            </a:pPr>
            <a:r>
              <a:rPr lang="it-IT" sz="1400" dirty="0" smtClean="0">
                <a:ea typeface="Signika Light" charset="0"/>
                <a:cs typeface="Signika Light" charset="0"/>
              </a:rPr>
              <a:t>Per quantificare con attendibilità gli effetti attuali del cambiamento climatico è necessario fare riferimento ai dati osservati, ancorché frammentari e di difficile sistematizzazione.</a:t>
            </a:r>
          </a:p>
          <a:p>
            <a:pPr marL="0" indent="0" algn="l">
              <a:buNone/>
            </a:pPr>
            <a:endParaRPr lang="it-IT" sz="800" dirty="0" smtClean="0">
              <a:ea typeface="Signika Light" charset="0"/>
              <a:cs typeface="Signika Light" charset="0"/>
            </a:endParaRPr>
          </a:p>
          <a:p>
            <a:pPr marL="0" indent="0" algn="l">
              <a:buNone/>
            </a:pPr>
            <a:r>
              <a:rPr lang="it-IT" sz="1400" dirty="0" smtClean="0">
                <a:ea typeface="Signika Light" charset="0"/>
                <a:cs typeface="Signika Light" charset="0"/>
              </a:rPr>
              <a:t>Verrà di seguito presentata un’analisi dei cambiamenti occorsi nel regime delle precipitazioni a scala globale, utilizzando una base dati di recente sistematizzata.</a:t>
            </a:r>
          </a:p>
        </p:txBody>
      </p:sp>
      <p:sp>
        <p:nvSpPr>
          <p:cNvPr id="13" name="Titolo 1"/>
          <p:cNvSpPr>
            <a:spLocks noGrp="1"/>
          </p:cNvSpPr>
          <p:nvPr>
            <p:ph type="ctrTitle" idx="4294967295"/>
          </p:nvPr>
        </p:nvSpPr>
        <p:spPr>
          <a:xfrm>
            <a:off x="-32" y="1166086"/>
            <a:ext cx="6929486" cy="830997"/>
          </a:xfrm>
          <a:prstGeom prst="rect">
            <a:avLst/>
          </a:prstGeom>
          <a:noFill/>
          <a:ln w="9525">
            <a:noFill/>
            <a:miter lim="800000"/>
            <a:headEnd/>
            <a:tailEnd/>
          </a:ln>
        </p:spPr>
        <p:txBody>
          <a:bodyPr wrap="square">
            <a:spAutoFit/>
          </a:bodyPr>
          <a:lstStyle/>
          <a:p>
            <a:pPr algn="l">
              <a:spcBef>
                <a:spcPct val="50000"/>
              </a:spcBef>
            </a:pPr>
            <a:r>
              <a:rPr lang="it-IT" sz="2400" b="1" kern="900" dirty="0" smtClean="0">
                <a:ln w="12700">
                  <a:solidFill>
                    <a:schemeClr val="tx2">
                      <a:satMod val="155000"/>
                    </a:schemeClr>
                  </a:solidFill>
                  <a:prstDash val="solid"/>
                </a:ln>
                <a:solidFill>
                  <a:schemeClr val="tx1"/>
                </a:solidFill>
                <a:latin typeface="Arial" pitchFamily="34" charset="0"/>
                <a:ea typeface="+mn-ea"/>
                <a:cs typeface="+mn-cs"/>
              </a:rPr>
              <a:t>Qual è l’effetto del cambiamento climatico sulle precipitazioni estreme?</a:t>
            </a:r>
            <a:endParaRPr lang="it-IT" sz="2400" b="1" kern="900" dirty="0">
              <a:ln w="12700">
                <a:solidFill>
                  <a:schemeClr val="tx2">
                    <a:satMod val="155000"/>
                  </a:schemeClr>
                </a:solidFill>
                <a:prstDash val="solid"/>
              </a:ln>
              <a:solidFill>
                <a:schemeClr val="tx1"/>
              </a:solidFill>
              <a:latin typeface="Arial" pitchFamily="34" charset="0"/>
              <a:ea typeface="+mn-ea"/>
              <a:cs typeface="+mn-cs"/>
            </a:endParaRPr>
          </a:p>
        </p:txBody>
      </p:sp>
      <p:pic>
        <p:nvPicPr>
          <p:cNvPr id="1026" name="Picture 2"/>
          <p:cNvPicPr>
            <a:picLocks noChangeAspect="1" noChangeArrowheads="1"/>
          </p:cNvPicPr>
          <p:nvPr/>
        </p:nvPicPr>
        <p:blipFill>
          <a:blip r:embed="rId2" cstate="print"/>
          <a:srcRect/>
          <a:stretch>
            <a:fillRect/>
          </a:stretch>
        </p:blipFill>
        <p:spPr bwMode="auto">
          <a:xfrm>
            <a:off x="7277100" y="1714488"/>
            <a:ext cx="1739491" cy="4416526"/>
          </a:xfrm>
          <a:prstGeom prst="rect">
            <a:avLst/>
          </a:prstGeom>
          <a:noFill/>
          <a:ln w="9525">
            <a:noFill/>
            <a:miter lim="800000"/>
            <a:headEnd/>
            <a:tailEnd/>
          </a:ln>
          <a:effectLst/>
        </p:spPr>
      </p:pic>
      <p:sp>
        <p:nvSpPr>
          <p:cNvPr id="6" name="Rettangolo 5"/>
          <p:cNvSpPr/>
          <p:nvPr/>
        </p:nvSpPr>
        <p:spPr>
          <a:xfrm>
            <a:off x="7286625" y="6142514"/>
            <a:ext cx="1857375" cy="215444"/>
          </a:xfrm>
          <a:prstGeom prst="rect">
            <a:avLst/>
          </a:prstGeom>
        </p:spPr>
        <p:txBody>
          <a:bodyPr wrap="square">
            <a:spAutoFit/>
          </a:bodyPr>
          <a:lstStyle/>
          <a:p>
            <a:r>
              <a:rPr lang="it-IT" sz="800" u="none" dirty="0" smtClean="0"/>
              <a:t>Source: http://www.srh.noaa.gov/</a:t>
            </a:r>
            <a:endParaRPr lang="it-IT" sz="800" u="none" dirty="0"/>
          </a:p>
        </p:txBody>
      </p:sp>
      <p:sp>
        <p:nvSpPr>
          <p:cNvPr id="7" name="Rettangolo arrotondato 6"/>
          <p:cNvSpPr/>
          <p:nvPr/>
        </p:nvSpPr>
        <p:spPr bwMode="auto">
          <a:xfrm>
            <a:off x="142844" y="2626090"/>
            <a:ext cx="6643734" cy="1000132"/>
          </a:xfrm>
          <a:prstGeom prst="roundRect">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8" name="Rettangolo arrotondato 7"/>
          <p:cNvSpPr/>
          <p:nvPr/>
        </p:nvSpPr>
        <p:spPr bwMode="auto">
          <a:xfrm>
            <a:off x="142844" y="4929198"/>
            <a:ext cx="6929486" cy="1428760"/>
          </a:xfrm>
          <a:prstGeom prst="roundRect">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Tree>
    <p:extLst>
      <p:ext uri="{BB962C8B-B14F-4D97-AF65-F5344CB8AC3E}">
        <p14:creationId xmlns="" xmlns:p14="http://schemas.microsoft.com/office/powerpoint/2010/main" val="163554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olo 1"/>
          <p:cNvSpPr>
            <a:spLocks noGrp="1"/>
          </p:cNvSpPr>
          <p:nvPr>
            <p:ph type="ctrTitle" idx="4294967295"/>
          </p:nvPr>
        </p:nvSpPr>
        <p:spPr>
          <a:xfrm>
            <a:off x="928662" y="1166086"/>
            <a:ext cx="6929486" cy="461665"/>
          </a:xfrm>
          <a:prstGeom prst="rect">
            <a:avLst/>
          </a:prstGeom>
          <a:noFill/>
          <a:ln w="9525">
            <a:noFill/>
            <a:miter lim="800000"/>
            <a:headEnd/>
            <a:tailEnd/>
          </a:ln>
        </p:spPr>
        <p:txBody>
          <a:bodyPr wrap="square">
            <a:spAutoFit/>
          </a:bodyPr>
          <a:lstStyle/>
          <a:p>
            <a:pPr>
              <a:spcBef>
                <a:spcPct val="50000"/>
              </a:spcBef>
            </a:pPr>
            <a:r>
              <a:rPr lang="it-IT" sz="2400" b="1" kern="900" dirty="0" smtClean="0">
                <a:ln w="12700">
                  <a:solidFill>
                    <a:schemeClr val="tx2">
                      <a:satMod val="155000"/>
                    </a:schemeClr>
                  </a:solidFill>
                  <a:prstDash val="solid"/>
                </a:ln>
                <a:solidFill>
                  <a:schemeClr val="tx1"/>
                </a:solidFill>
                <a:latin typeface="Arial" pitchFamily="34" charset="0"/>
                <a:ea typeface="+mn-ea"/>
                <a:cs typeface="+mn-cs"/>
              </a:rPr>
              <a:t>Sommario della presentazione</a:t>
            </a:r>
            <a:endParaRPr lang="it-IT" sz="2400" b="1" kern="900" dirty="0">
              <a:ln w="12700">
                <a:solidFill>
                  <a:schemeClr val="tx2">
                    <a:satMod val="155000"/>
                  </a:schemeClr>
                </a:solidFill>
                <a:prstDash val="solid"/>
              </a:ln>
              <a:solidFill>
                <a:schemeClr val="tx1"/>
              </a:solidFill>
              <a:latin typeface="Arial" pitchFamily="34" charset="0"/>
              <a:ea typeface="+mn-ea"/>
              <a:cs typeface="+mn-cs"/>
            </a:endParaRPr>
          </a:p>
        </p:txBody>
      </p:sp>
      <p:pic>
        <p:nvPicPr>
          <p:cNvPr id="3074" name="Picture 2"/>
          <p:cNvPicPr>
            <a:picLocks noChangeAspect="1" noChangeArrowheads="1"/>
          </p:cNvPicPr>
          <p:nvPr/>
        </p:nvPicPr>
        <p:blipFill>
          <a:blip r:embed="rId2" cstate="print"/>
          <a:srcRect/>
          <a:stretch>
            <a:fillRect/>
          </a:stretch>
        </p:blipFill>
        <p:spPr bwMode="auto">
          <a:xfrm>
            <a:off x="428596" y="2009784"/>
            <a:ext cx="6029325" cy="2705100"/>
          </a:xfrm>
          <a:prstGeom prst="rect">
            <a:avLst/>
          </a:prstGeom>
          <a:noFill/>
          <a:ln w="9525">
            <a:noFill/>
            <a:miter lim="800000"/>
            <a:headEnd/>
            <a:tailEnd/>
          </a:ln>
          <a:effectLst/>
        </p:spPr>
      </p:pic>
      <p:sp>
        <p:nvSpPr>
          <p:cNvPr id="9" name="Freccia circolare a destra 8"/>
          <p:cNvSpPr/>
          <p:nvPr/>
        </p:nvSpPr>
        <p:spPr bwMode="auto">
          <a:xfrm flipH="1">
            <a:off x="6500826" y="4214818"/>
            <a:ext cx="1143008" cy="1500198"/>
          </a:xfrm>
          <a:prstGeom prst="curvedRightArrow">
            <a:avLst/>
          </a:prstGeom>
          <a:solidFill>
            <a:srgbClr val="FFC000"/>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11" name="Rettangolo arrotondato 10"/>
          <p:cNvSpPr/>
          <p:nvPr/>
        </p:nvSpPr>
        <p:spPr bwMode="auto">
          <a:xfrm>
            <a:off x="4071934" y="5000636"/>
            <a:ext cx="2286016" cy="785818"/>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it-IT" sz="1800" b="0" i="0" u="none" strike="noStrike" cap="none" normalizeH="0" baseline="0" dirty="0" smtClean="0">
                <a:ln>
                  <a:noFill/>
                </a:ln>
                <a:solidFill>
                  <a:schemeClr val="tx1"/>
                </a:solidFill>
                <a:effectLst/>
                <a:latin typeface="Arial" charset="0"/>
              </a:rPr>
              <a:t>Considerazioni conclusive</a:t>
            </a:r>
          </a:p>
        </p:txBody>
      </p:sp>
    </p:spTree>
    <p:extLst>
      <p:ext uri="{BB962C8B-B14F-4D97-AF65-F5344CB8AC3E}">
        <p14:creationId xmlns="" xmlns:p14="http://schemas.microsoft.com/office/powerpoint/2010/main" val="163554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theme/theme1.xml><?xml version="1.0" encoding="utf-8"?>
<a:theme xmlns:a="http://schemas.openxmlformats.org/drawingml/2006/main" name="1_Struttura predefinita">
  <a:themeElements>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lnDef>
  </a:objectDefaults>
  <a:extraClrSchemeLst>
    <a:extraClrScheme>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6497</TotalTime>
  <Words>3137</Words>
  <Application>Microsoft Office PowerPoint</Application>
  <PresentationFormat>Presentazione su schermo (4:3)</PresentationFormat>
  <Paragraphs>265</Paragraphs>
  <Slides>31</Slides>
  <Notes>7</Notes>
  <HiddenSlides>0</HiddenSlides>
  <MMClips>0</MMClips>
  <ScaleCrop>false</ScaleCrop>
  <HeadingPairs>
    <vt:vector size="4" baseType="variant">
      <vt:variant>
        <vt:lpstr>Tema</vt:lpstr>
      </vt:variant>
      <vt:variant>
        <vt:i4>1</vt:i4>
      </vt:variant>
      <vt:variant>
        <vt:lpstr>Titoli diapositive</vt:lpstr>
      </vt:variant>
      <vt:variant>
        <vt:i4>31</vt:i4>
      </vt:variant>
    </vt:vector>
  </HeadingPairs>
  <TitlesOfParts>
    <vt:vector size="32" baseType="lpstr">
      <vt:lpstr>1_Struttura predefinita</vt:lpstr>
      <vt:lpstr>Diapositiva 1</vt:lpstr>
      <vt:lpstr>Diapositiva 2</vt:lpstr>
      <vt:lpstr>Diapositiva 3</vt:lpstr>
      <vt:lpstr>Diapositiva 4</vt:lpstr>
      <vt:lpstr>Diapositiva 5</vt:lpstr>
      <vt:lpstr>Diapositiva 6</vt:lpstr>
      <vt:lpstr>Diapositiva 7</vt:lpstr>
      <vt:lpstr>Qual è l’effetto del cambiamento climatico sulle precipitazioni estreme?</vt:lpstr>
      <vt:lpstr>Sommario della presentazione</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sturno</cp:lastModifiedBy>
  <cp:revision>405</cp:revision>
  <cp:lastPrinted>2009-04-22T19:24:48Z</cp:lastPrinted>
  <dcterms:created xsi:type="dcterms:W3CDTF">2009-04-22T19:24:48Z</dcterms:created>
  <dcterms:modified xsi:type="dcterms:W3CDTF">2017-05-10T09:40:05Z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