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gif" ContentType="image/gif"/>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2" r:id="rId1"/>
  </p:sldMasterIdLst>
  <p:notesMasterIdLst>
    <p:notesMasterId r:id="rId33"/>
  </p:notesMasterIdLst>
  <p:handoutMasterIdLst>
    <p:handoutMasterId r:id="rId34"/>
  </p:handoutMasterIdLst>
  <p:sldIdLst>
    <p:sldId id="257" r:id="rId2"/>
    <p:sldId id="260" r:id="rId3"/>
    <p:sldId id="314" r:id="rId4"/>
    <p:sldId id="315" r:id="rId5"/>
    <p:sldId id="297" r:id="rId6"/>
    <p:sldId id="298" r:id="rId7"/>
    <p:sldId id="299" r:id="rId8"/>
    <p:sldId id="287" r:id="rId9"/>
    <p:sldId id="300" r:id="rId10"/>
    <p:sldId id="288" r:id="rId11"/>
    <p:sldId id="289" r:id="rId12"/>
    <p:sldId id="290" r:id="rId13"/>
    <p:sldId id="291" r:id="rId14"/>
    <p:sldId id="292" r:id="rId15"/>
    <p:sldId id="293" r:id="rId16"/>
    <p:sldId id="294" r:id="rId17"/>
    <p:sldId id="295" r:id="rId18"/>
    <p:sldId id="296" r:id="rId19"/>
    <p:sldId id="301" r:id="rId20"/>
    <p:sldId id="302" r:id="rId21"/>
    <p:sldId id="303" r:id="rId22"/>
    <p:sldId id="304" r:id="rId23"/>
    <p:sldId id="305" r:id="rId24"/>
    <p:sldId id="311" r:id="rId25"/>
    <p:sldId id="312" r:id="rId26"/>
    <p:sldId id="313" r:id="rId27"/>
    <p:sldId id="310" r:id="rId28"/>
    <p:sldId id="306" r:id="rId29"/>
    <p:sldId id="307" r:id="rId30"/>
    <p:sldId id="259" r:id="rId31"/>
    <p:sldId id="284" r:id="rId32"/>
  </p:sldIdLst>
  <p:sldSz cx="9144000" cy="6858000" type="screen4x3"/>
  <p:notesSz cx="6797675" cy="9926638"/>
  <p:defaultTextStyle>
    <a:defPPr>
      <a:defRPr lang="it-IT"/>
    </a:defPPr>
    <a:lvl1pPr algn="l" rtl="0" fontAlgn="base">
      <a:spcBef>
        <a:spcPct val="0"/>
      </a:spcBef>
      <a:spcAft>
        <a:spcPct val="0"/>
      </a:spcAft>
      <a:defRPr u="sng" kern="1200">
        <a:solidFill>
          <a:schemeClr val="tx1"/>
        </a:solidFill>
        <a:latin typeface="Arial" charset="0"/>
        <a:ea typeface="+mn-ea"/>
        <a:cs typeface="+mn-cs"/>
      </a:defRPr>
    </a:lvl1pPr>
    <a:lvl2pPr marL="457200" algn="l" rtl="0" fontAlgn="base">
      <a:spcBef>
        <a:spcPct val="0"/>
      </a:spcBef>
      <a:spcAft>
        <a:spcPct val="0"/>
      </a:spcAft>
      <a:defRPr u="sng" kern="1200">
        <a:solidFill>
          <a:schemeClr val="tx1"/>
        </a:solidFill>
        <a:latin typeface="Arial" charset="0"/>
        <a:ea typeface="+mn-ea"/>
        <a:cs typeface="+mn-cs"/>
      </a:defRPr>
    </a:lvl2pPr>
    <a:lvl3pPr marL="914400" algn="l" rtl="0" fontAlgn="base">
      <a:spcBef>
        <a:spcPct val="0"/>
      </a:spcBef>
      <a:spcAft>
        <a:spcPct val="0"/>
      </a:spcAft>
      <a:defRPr u="sng" kern="1200">
        <a:solidFill>
          <a:schemeClr val="tx1"/>
        </a:solidFill>
        <a:latin typeface="Arial" charset="0"/>
        <a:ea typeface="+mn-ea"/>
        <a:cs typeface="+mn-cs"/>
      </a:defRPr>
    </a:lvl3pPr>
    <a:lvl4pPr marL="1371600" algn="l" rtl="0" fontAlgn="base">
      <a:spcBef>
        <a:spcPct val="0"/>
      </a:spcBef>
      <a:spcAft>
        <a:spcPct val="0"/>
      </a:spcAft>
      <a:defRPr u="sng" kern="1200">
        <a:solidFill>
          <a:schemeClr val="tx1"/>
        </a:solidFill>
        <a:latin typeface="Arial" charset="0"/>
        <a:ea typeface="+mn-ea"/>
        <a:cs typeface="+mn-cs"/>
      </a:defRPr>
    </a:lvl4pPr>
    <a:lvl5pPr marL="1828800" algn="l" rtl="0" fontAlgn="base">
      <a:spcBef>
        <a:spcPct val="0"/>
      </a:spcBef>
      <a:spcAft>
        <a:spcPct val="0"/>
      </a:spcAft>
      <a:defRPr u="sng" kern="1200">
        <a:solidFill>
          <a:schemeClr val="tx1"/>
        </a:solidFill>
        <a:latin typeface="Arial" charset="0"/>
        <a:ea typeface="+mn-ea"/>
        <a:cs typeface="+mn-cs"/>
      </a:defRPr>
    </a:lvl5pPr>
    <a:lvl6pPr marL="2286000" algn="l" defTabSz="914400" rtl="0" eaLnBrk="1" latinLnBrk="0" hangingPunct="1">
      <a:defRPr u="sng" kern="1200">
        <a:solidFill>
          <a:schemeClr val="tx1"/>
        </a:solidFill>
        <a:latin typeface="Arial" charset="0"/>
        <a:ea typeface="+mn-ea"/>
        <a:cs typeface="+mn-cs"/>
      </a:defRPr>
    </a:lvl6pPr>
    <a:lvl7pPr marL="2743200" algn="l" defTabSz="914400" rtl="0" eaLnBrk="1" latinLnBrk="0" hangingPunct="1">
      <a:defRPr u="sng" kern="1200">
        <a:solidFill>
          <a:schemeClr val="tx1"/>
        </a:solidFill>
        <a:latin typeface="Arial" charset="0"/>
        <a:ea typeface="+mn-ea"/>
        <a:cs typeface="+mn-cs"/>
      </a:defRPr>
    </a:lvl7pPr>
    <a:lvl8pPr marL="3200400" algn="l" defTabSz="914400" rtl="0" eaLnBrk="1" latinLnBrk="0" hangingPunct="1">
      <a:defRPr u="sng" kern="1200">
        <a:solidFill>
          <a:schemeClr val="tx1"/>
        </a:solidFill>
        <a:latin typeface="Arial" charset="0"/>
        <a:ea typeface="+mn-ea"/>
        <a:cs typeface="+mn-cs"/>
      </a:defRPr>
    </a:lvl8pPr>
    <a:lvl9pPr marL="3657600" algn="l" defTabSz="914400" rtl="0" eaLnBrk="1" latinLnBrk="0" hangingPunct="1">
      <a:defRPr u="sng"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FFFFFF"/>
    <a:srgbClr val="5F5F5F"/>
    <a:srgbClr val="4D4D4D"/>
    <a:srgbClr val="BB2D3F"/>
    <a:srgbClr val="A50021"/>
    <a:srgbClr val="CC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021" autoAdjust="0"/>
    <p:restoredTop sz="94545" autoAdjust="0"/>
  </p:normalViewPr>
  <p:slideViewPr>
    <p:cSldViewPr>
      <p:cViewPr varScale="1">
        <p:scale>
          <a:sx n="112" d="100"/>
          <a:sy n="112" d="100"/>
        </p:scale>
        <p:origin x="-1776"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3" d="100"/>
          <a:sy n="53" d="100"/>
        </p:scale>
        <p:origin x="-1956" y="-96"/>
      </p:cViewPr>
      <p:guideLst>
        <p:guide orient="horz" pos="3127"/>
        <p:guide pos="214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2702" tIns="46351" rIns="92702" bIns="46351" numCol="1" anchor="t" anchorCtr="0" compatLnSpc="1">
            <a:prstTxWarp prst="textNoShape">
              <a:avLst/>
            </a:prstTxWarp>
          </a:bodyPr>
          <a:lstStyle>
            <a:lvl1pPr defTabSz="927100">
              <a:defRPr sz="1200" u="none"/>
            </a:lvl1pPr>
          </a:lstStyle>
          <a:p>
            <a:pPr>
              <a:defRPr/>
            </a:pPr>
            <a:endParaRPr lang="it-IT"/>
          </a:p>
        </p:txBody>
      </p:sp>
      <p:sp>
        <p:nvSpPr>
          <p:cNvPr id="13315" name="Rectangle 3"/>
          <p:cNvSpPr>
            <a:spLocks noGrp="1" noChangeArrowheads="1"/>
          </p:cNvSpPr>
          <p:nvPr>
            <p:ph type="dt" sz="quarter" idx="1"/>
          </p:nvPr>
        </p:nvSpPr>
        <p:spPr bwMode="auto">
          <a:xfrm>
            <a:off x="3849688" y="0"/>
            <a:ext cx="2946400" cy="496888"/>
          </a:xfrm>
          <a:prstGeom prst="rect">
            <a:avLst/>
          </a:prstGeom>
          <a:noFill/>
          <a:ln w="9525">
            <a:noFill/>
            <a:miter lim="800000"/>
            <a:headEnd/>
            <a:tailEnd/>
          </a:ln>
          <a:effectLst/>
        </p:spPr>
        <p:txBody>
          <a:bodyPr vert="horz" wrap="square" lIns="92702" tIns="46351" rIns="92702" bIns="46351" numCol="1" anchor="t" anchorCtr="0" compatLnSpc="1">
            <a:prstTxWarp prst="textNoShape">
              <a:avLst/>
            </a:prstTxWarp>
          </a:bodyPr>
          <a:lstStyle>
            <a:lvl1pPr algn="r" defTabSz="927100">
              <a:defRPr sz="1200" u="none"/>
            </a:lvl1pPr>
          </a:lstStyle>
          <a:p>
            <a:pPr>
              <a:defRPr/>
            </a:pPr>
            <a:endParaRPr lang="it-IT"/>
          </a:p>
        </p:txBody>
      </p:sp>
      <p:sp>
        <p:nvSpPr>
          <p:cNvPr id="13316" name="Rectangle 4"/>
          <p:cNvSpPr>
            <a:spLocks noGrp="1" noChangeArrowheads="1"/>
          </p:cNvSpPr>
          <p:nvPr>
            <p:ph type="ftr" sz="quarter" idx="2"/>
          </p:nvPr>
        </p:nvSpPr>
        <p:spPr bwMode="auto">
          <a:xfrm>
            <a:off x="0" y="9428163"/>
            <a:ext cx="2946400" cy="496887"/>
          </a:xfrm>
          <a:prstGeom prst="rect">
            <a:avLst/>
          </a:prstGeom>
          <a:noFill/>
          <a:ln w="9525">
            <a:noFill/>
            <a:miter lim="800000"/>
            <a:headEnd/>
            <a:tailEnd/>
          </a:ln>
          <a:effectLst/>
        </p:spPr>
        <p:txBody>
          <a:bodyPr vert="horz" wrap="square" lIns="92702" tIns="46351" rIns="92702" bIns="46351" numCol="1" anchor="b" anchorCtr="0" compatLnSpc="1">
            <a:prstTxWarp prst="textNoShape">
              <a:avLst/>
            </a:prstTxWarp>
          </a:bodyPr>
          <a:lstStyle>
            <a:lvl1pPr defTabSz="927100">
              <a:defRPr sz="1200" u="none"/>
            </a:lvl1pPr>
          </a:lstStyle>
          <a:p>
            <a:pPr>
              <a:defRPr/>
            </a:pPr>
            <a:endParaRPr lang="it-IT"/>
          </a:p>
        </p:txBody>
      </p:sp>
      <p:sp>
        <p:nvSpPr>
          <p:cNvPr id="13317" name="Rectangle 5"/>
          <p:cNvSpPr>
            <a:spLocks noGrp="1" noChangeArrowheads="1"/>
          </p:cNvSpPr>
          <p:nvPr>
            <p:ph type="sldNum" sz="quarter" idx="3"/>
          </p:nvPr>
        </p:nvSpPr>
        <p:spPr bwMode="auto">
          <a:xfrm>
            <a:off x="3849688" y="9428163"/>
            <a:ext cx="2946400" cy="496887"/>
          </a:xfrm>
          <a:prstGeom prst="rect">
            <a:avLst/>
          </a:prstGeom>
          <a:noFill/>
          <a:ln w="9525">
            <a:noFill/>
            <a:miter lim="800000"/>
            <a:headEnd/>
            <a:tailEnd/>
          </a:ln>
          <a:effectLst/>
        </p:spPr>
        <p:txBody>
          <a:bodyPr vert="horz" wrap="square" lIns="92702" tIns="46351" rIns="92702" bIns="46351" numCol="1" anchor="b" anchorCtr="0" compatLnSpc="1">
            <a:prstTxWarp prst="textNoShape">
              <a:avLst/>
            </a:prstTxWarp>
          </a:bodyPr>
          <a:lstStyle>
            <a:lvl1pPr algn="r" defTabSz="927100">
              <a:defRPr sz="1200" u="none"/>
            </a:lvl1pPr>
          </a:lstStyle>
          <a:p>
            <a:pPr>
              <a:defRPr/>
            </a:pPr>
            <a:fld id="{C515ED97-42E7-4C07-A633-3BCE74ED8DF0}" type="slidenum">
              <a:rPr lang="it-IT"/>
              <a:pPr>
                <a:defRPr/>
              </a:pPr>
              <a:t>‹N›</a:t>
            </a:fld>
            <a:endParaRPr lang="it-IT"/>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2702" tIns="46351" rIns="92702" bIns="46351" numCol="1" anchor="t" anchorCtr="0" compatLnSpc="1">
            <a:prstTxWarp prst="textNoShape">
              <a:avLst/>
            </a:prstTxWarp>
          </a:bodyPr>
          <a:lstStyle>
            <a:lvl1pPr defTabSz="927100">
              <a:defRPr sz="1200" u="none"/>
            </a:lvl1pPr>
          </a:lstStyle>
          <a:p>
            <a:pPr>
              <a:defRPr/>
            </a:pPr>
            <a:endParaRPr lang="it-IT"/>
          </a:p>
        </p:txBody>
      </p:sp>
      <p:sp>
        <p:nvSpPr>
          <p:cNvPr id="10243" name="Rectangle 3"/>
          <p:cNvSpPr>
            <a:spLocks noGrp="1" noChangeArrowheads="1"/>
          </p:cNvSpPr>
          <p:nvPr>
            <p:ph type="dt" idx="1"/>
          </p:nvPr>
        </p:nvSpPr>
        <p:spPr bwMode="auto">
          <a:xfrm>
            <a:off x="3849688" y="0"/>
            <a:ext cx="2946400" cy="496888"/>
          </a:xfrm>
          <a:prstGeom prst="rect">
            <a:avLst/>
          </a:prstGeom>
          <a:noFill/>
          <a:ln w="9525">
            <a:noFill/>
            <a:miter lim="800000"/>
            <a:headEnd/>
            <a:tailEnd/>
          </a:ln>
          <a:effectLst/>
        </p:spPr>
        <p:txBody>
          <a:bodyPr vert="horz" wrap="square" lIns="92702" tIns="46351" rIns="92702" bIns="46351" numCol="1" anchor="t" anchorCtr="0" compatLnSpc="1">
            <a:prstTxWarp prst="textNoShape">
              <a:avLst/>
            </a:prstTxWarp>
          </a:bodyPr>
          <a:lstStyle>
            <a:lvl1pPr algn="r" defTabSz="927100">
              <a:defRPr sz="1200" u="none"/>
            </a:lvl1pPr>
          </a:lstStyle>
          <a:p>
            <a:pPr>
              <a:defRPr/>
            </a:pPr>
            <a:endParaRPr lang="it-IT"/>
          </a:p>
        </p:txBody>
      </p:sp>
      <p:sp>
        <p:nvSpPr>
          <p:cNvPr id="13316" name="Rectangle 4"/>
          <p:cNvSpPr>
            <a:spLocks noGrp="1" noRot="1" noChangeAspect="1" noChangeArrowheads="1" noTextEdit="1"/>
          </p:cNvSpPr>
          <p:nvPr>
            <p:ph type="sldImg" idx="2"/>
          </p:nvPr>
        </p:nvSpPr>
        <p:spPr bwMode="auto">
          <a:xfrm>
            <a:off x="917575" y="744538"/>
            <a:ext cx="4964113" cy="3722687"/>
          </a:xfrm>
          <a:prstGeom prst="rect">
            <a:avLst/>
          </a:prstGeom>
          <a:noFill/>
          <a:ln w="9525">
            <a:solidFill>
              <a:srgbClr val="000000"/>
            </a:solidFill>
            <a:miter lim="800000"/>
            <a:headEnd/>
            <a:tailEnd/>
          </a:ln>
        </p:spPr>
      </p:sp>
      <p:sp>
        <p:nvSpPr>
          <p:cNvPr id="10245" name="Rectangle 5"/>
          <p:cNvSpPr>
            <a:spLocks noGrp="1" noChangeArrowheads="1"/>
          </p:cNvSpPr>
          <p:nvPr>
            <p:ph type="body" sz="quarter" idx="3"/>
          </p:nvPr>
        </p:nvSpPr>
        <p:spPr bwMode="auto">
          <a:xfrm>
            <a:off x="681038" y="4714875"/>
            <a:ext cx="5435600" cy="4467225"/>
          </a:xfrm>
          <a:prstGeom prst="rect">
            <a:avLst/>
          </a:prstGeom>
          <a:noFill/>
          <a:ln w="9525">
            <a:noFill/>
            <a:miter lim="800000"/>
            <a:headEnd/>
            <a:tailEnd/>
          </a:ln>
          <a:effectLst/>
        </p:spPr>
        <p:txBody>
          <a:bodyPr vert="horz" wrap="square" lIns="92702" tIns="46351" rIns="92702" bIns="46351" numCol="1" anchor="t" anchorCtr="0" compatLnSpc="1">
            <a:prstTxWarp prst="textNoShape">
              <a:avLst/>
            </a:prstTxWarp>
          </a:bodyPr>
          <a:lstStyle/>
          <a:p>
            <a:pPr lvl="0"/>
            <a:r>
              <a:rPr lang="it-IT" noProof="0" smtClean="0"/>
              <a:t>Fare clic per modificare gli stili del testo dello schema</a:t>
            </a:r>
          </a:p>
          <a:p>
            <a:pPr lvl="1"/>
            <a:r>
              <a:rPr lang="it-IT" noProof="0" smtClean="0"/>
              <a:t>Secondo livello</a:t>
            </a:r>
          </a:p>
          <a:p>
            <a:pPr lvl="2"/>
            <a:r>
              <a:rPr lang="it-IT" noProof="0" smtClean="0"/>
              <a:t>Terzo livello</a:t>
            </a:r>
          </a:p>
          <a:p>
            <a:pPr lvl="3"/>
            <a:r>
              <a:rPr lang="it-IT" noProof="0" smtClean="0"/>
              <a:t>Quarto livello</a:t>
            </a:r>
          </a:p>
          <a:p>
            <a:pPr lvl="4"/>
            <a:r>
              <a:rPr lang="it-IT" noProof="0" smtClean="0"/>
              <a:t>Quinto livello</a:t>
            </a:r>
          </a:p>
        </p:txBody>
      </p:sp>
      <p:sp>
        <p:nvSpPr>
          <p:cNvPr id="10246" name="Rectangle 6"/>
          <p:cNvSpPr>
            <a:spLocks noGrp="1" noChangeArrowheads="1"/>
          </p:cNvSpPr>
          <p:nvPr>
            <p:ph type="ftr" sz="quarter" idx="4"/>
          </p:nvPr>
        </p:nvSpPr>
        <p:spPr bwMode="auto">
          <a:xfrm>
            <a:off x="0" y="9428163"/>
            <a:ext cx="2946400" cy="496887"/>
          </a:xfrm>
          <a:prstGeom prst="rect">
            <a:avLst/>
          </a:prstGeom>
          <a:noFill/>
          <a:ln w="9525">
            <a:noFill/>
            <a:miter lim="800000"/>
            <a:headEnd/>
            <a:tailEnd/>
          </a:ln>
          <a:effectLst/>
        </p:spPr>
        <p:txBody>
          <a:bodyPr vert="horz" wrap="square" lIns="92702" tIns="46351" rIns="92702" bIns="46351" numCol="1" anchor="b" anchorCtr="0" compatLnSpc="1">
            <a:prstTxWarp prst="textNoShape">
              <a:avLst/>
            </a:prstTxWarp>
          </a:bodyPr>
          <a:lstStyle>
            <a:lvl1pPr defTabSz="927100">
              <a:defRPr sz="1200" u="none"/>
            </a:lvl1pPr>
          </a:lstStyle>
          <a:p>
            <a:pPr>
              <a:defRPr/>
            </a:pPr>
            <a:endParaRPr lang="it-IT"/>
          </a:p>
        </p:txBody>
      </p:sp>
      <p:sp>
        <p:nvSpPr>
          <p:cNvPr id="10247" name="Rectangle 7"/>
          <p:cNvSpPr>
            <a:spLocks noGrp="1" noChangeArrowheads="1"/>
          </p:cNvSpPr>
          <p:nvPr>
            <p:ph type="sldNum" sz="quarter" idx="5"/>
          </p:nvPr>
        </p:nvSpPr>
        <p:spPr bwMode="auto">
          <a:xfrm>
            <a:off x="3849688" y="9428163"/>
            <a:ext cx="2946400" cy="496887"/>
          </a:xfrm>
          <a:prstGeom prst="rect">
            <a:avLst/>
          </a:prstGeom>
          <a:noFill/>
          <a:ln w="9525">
            <a:noFill/>
            <a:miter lim="800000"/>
            <a:headEnd/>
            <a:tailEnd/>
          </a:ln>
          <a:effectLst/>
        </p:spPr>
        <p:txBody>
          <a:bodyPr vert="horz" wrap="square" lIns="92702" tIns="46351" rIns="92702" bIns="46351" numCol="1" anchor="b" anchorCtr="0" compatLnSpc="1">
            <a:prstTxWarp prst="textNoShape">
              <a:avLst/>
            </a:prstTxWarp>
          </a:bodyPr>
          <a:lstStyle>
            <a:lvl1pPr algn="r" defTabSz="927100">
              <a:defRPr sz="1200" u="none"/>
            </a:lvl1pPr>
          </a:lstStyle>
          <a:p>
            <a:pPr>
              <a:defRPr/>
            </a:pPr>
            <a:fld id="{2EC3DCE6-1C1B-4E50-A0DF-4CAA51F503C4}" type="slidenum">
              <a:rPr lang="it-IT"/>
              <a:pPr>
                <a:defRPr/>
              </a:pPr>
              <a:t>‹N›</a:t>
            </a:fld>
            <a:endParaRPr lang="it-IT"/>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0FE8D984-062A-4AB8-8E69-71E6A199C40D}" type="slidenum">
              <a:rPr lang="it-IT" smtClean="0"/>
              <a:pPr/>
              <a:t>1</a:t>
            </a:fld>
            <a:endParaRPr lang="it-IT"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it-IT"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0FE8D984-062A-4AB8-8E69-71E6A199C40D}" type="slidenum">
              <a:rPr lang="it-IT" smtClean="0"/>
              <a:pPr/>
              <a:t>2</a:t>
            </a:fld>
            <a:endParaRPr lang="it-IT"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it-IT"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0FE8D984-062A-4AB8-8E69-71E6A199C40D}" type="slidenum">
              <a:rPr lang="it-IT" smtClean="0"/>
              <a:pPr/>
              <a:t>3</a:t>
            </a:fld>
            <a:endParaRPr lang="it-IT"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it-IT"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0FE8D984-062A-4AB8-8E69-71E6A199C40D}" type="slidenum">
              <a:rPr lang="it-IT" smtClean="0"/>
              <a:pPr/>
              <a:t>4</a:t>
            </a:fld>
            <a:endParaRPr lang="it-IT"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it-IT"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0FE8D984-062A-4AB8-8E69-71E6A199C40D}" type="slidenum">
              <a:rPr lang="it-IT" smtClean="0"/>
              <a:pPr/>
              <a:t>5</a:t>
            </a:fld>
            <a:endParaRPr lang="it-IT"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it-IT"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0FE8D984-062A-4AB8-8E69-71E6A199C40D}" type="slidenum">
              <a:rPr lang="it-IT" smtClean="0"/>
              <a:pPr/>
              <a:t>6</a:t>
            </a:fld>
            <a:endParaRPr lang="it-IT"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it-IT"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0FE8D984-062A-4AB8-8E69-71E6A199C40D}" type="slidenum">
              <a:rPr lang="it-IT" smtClean="0"/>
              <a:pPr/>
              <a:t>7</a:t>
            </a:fld>
            <a:endParaRPr lang="it-IT"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it-IT"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Diapositiva titolo">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pagina interna">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3691533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gif"/><Relationship Id="rId5" Type="http://schemas.openxmlformats.org/officeDocument/2006/relationships/image" Target="../media/image1.jpeg"/><Relationship Id="rId10" Type="http://schemas.openxmlformats.org/officeDocument/2006/relationships/image" Target="../media/image6.png"/><Relationship Id="rId4" Type="http://schemas.openxmlformats.org/officeDocument/2006/relationships/theme" Target="../theme/theme1.xml"/><Relationship Id="rId9"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25" descr="Alma-Mater TAGLIATO"/>
          <p:cNvPicPr>
            <a:picLocks noChangeAspect="1" noChangeArrowheads="1"/>
          </p:cNvPicPr>
          <p:nvPr userDrawn="1"/>
        </p:nvPicPr>
        <p:blipFill>
          <a:blip r:embed="rId5" cstate="print"/>
          <a:srcRect/>
          <a:stretch>
            <a:fillRect/>
          </a:stretch>
        </p:blipFill>
        <p:spPr bwMode="auto">
          <a:xfrm>
            <a:off x="0" y="223282"/>
            <a:ext cx="731369" cy="939818"/>
          </a:xfrm>
          <a:prstGeom prst="rect">
            <a:avLst/>
          </a:prstGeom>
          <a:noFill/>
          <a:ln w="9525">
            <a:noFill/>
            <a:miter lim="800000"/>
            <a:headEnd/>
            <a:tailEnd/>
          </a:ln>
        </p:spPr>
      </p:pic>
      <p:sp>
        <p:nvSpPr>
          <p:cNvPr id="43034" name="Line 26"/>
          <p:cNvSpPr>
            <a:spLocks noChangeShapeType="1"/>
          </p:cNvSpPr>
          <p:nvPr userDrawn="1"/>
        </p:nvSpPr>
        <p:spPr bwMode="auto">
          <a:xfrm>
            <a:off x="92075" y="-24"/>
            <a:ext cx="0" cy="1152000"/>
          </a:xfrm>
          <a:prstGeom prst="line">
            <a:avLst/>
          </a:prstGeom>
          <a:noFill/>
          <a:ln w="190500">
            <a:solidFill>
              <a:srgbClr val="CC0000"/>
            </a:solidFill>
            <a:round/>
            <a:headEnd/>
            <a:tailEnd/>
          </a:ln>
          <a:effectLst/>
        </p:spPr>
        <p:txBody>
          <a:bodyPr/>
          <a:lstStyle/>
          <a:p>
            <a:pPr>
              <a:defRPr/>
            </a:pPr>
            <a:endParaRPr lang="it-IT"/>
          </a:p>
        </p:txBody>
      </p:sp>
      <p:sp>
        <p:nvSpPr>
          <p:cNvPr id="43035" name="Line 27"/>
          <p:cNvSpPr>
            <a:spLocks noChangeShapeType="1"/>
          </p:cNvSpPr>
          <p:nvPr userDrawn="1"/>
        </p:nvSpPr>
        <p:spPr bwMode="auto">
          <a:xfrm flipV="1">
            <a:off x="0" y="1124744"/>
            <a:ext cx="9144000" cy="18239"/>
          </a:xfrm>
          <a:prstGeom prst="line">
            <a:avLst/>
          </a:prstGeom>
          <a:noFill/>
          <a:ln w="38100">
            <a:solidFill>
              <a:srgbClr val="5F5F5F"/>
            </a:solidFill>
            <a:round/>
            <a:headEnd/>
            <a:tailEnd/>
          </a:ln>
          <a:effectLst/>
        </p:spPr>
        <p:txBody>
          <a:bodyPr/>
          <a:lstStyle/>
          <a:p>
            <a:pPr>
              <a:defRPr/>
            </a:pPr>
            <a:endParaRPr lang="it-IT"/>
          </a:p>
        </p:txBody>
      </p:sp>
      <p:cxnSp>
        <p:nvCxnSpPr>
          <p:cNvPr id="1029" name="Connettore 1 7"/>
          <p:cNvCxnSpPr>
            <a:cxnSpLocks noChangeShapeType="1"/>
          </p:cNvCxnSpPr>
          <p:nvPr userDrawn="1"/>
        </p:nvCxnSpPr>
        <p:spPr bwMode="auto">
          <a:xfrm flipV="1">
            <a:off x="0" y="6426200"/>
            <a:ext cx="9144000" cy="3175"/>
          </a:xfrm>
          <a:prstGeom prst="line">
            <a:avLst/>
          </a:prstGeom>
          <a:noFill/>
          <a:ln w="15875" algn="ctr">
            <a:solidFill>
              <a:schemeClr val="tx1"/>
            </a:solidFill>
            <a:round/>
            <a:headEnd/>
            <a:tailEnd/>
          </a:ln>
        </p:spPr>
      </p:cxnSp>
      <p:sp>
        <p:nvSpPr>
          <p:cNvPr id="9" name="CasellaDiTesto 8"/>
          <p:cNvSpPr txBox="1"/>
          <p:nvPr userDrawn="1"/>
        </p:nvSpPr>
        <p:spPr>
          <a:xfrm>
            <a:off x="0" y="6516000"/>
            <a:ext cx="9144000" cy="252000"/>
          </a:xfrm>
          <a:prstGeom prst="rect">
            <a:avLst/>
          </a:prstGeom>
          <a:no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200" b="1" u="none" dirty="0" smtClean="0"/>
              <a:t>Presentazione disponibile </a:t>
            </a:r>
            <a:r>
              <a:rPr lang="it-IT" sz="1200" b="1" u="none" baseline="0" dirty="0" smtClean="0"/>
              <a:t>all’indirizzo</a:t>
            </a:r>
            <a:r>
              <a:rPr lang="it-IT" sz="1200" b="1" u="none" dirty="0" smtClean="0"/>
              <a:t> </a:t>
            </a:r>
            <a:r>
              <a:rPr lang="it-IT" sz="1200" b="1" u="none" dirty="0"/>
              <a:t>http://</a:t>
            </a:r>
            <a:r>
              <a:rPr lang="it-IT" sz="1200" b="1" u="none" dirty="0" smtClean="0"/>
              <a:t>www.albertomontanari.it – Contatti</a:t>
            </a:r>
            <a:r>
              <a:rPr lang="it-IT" sz="1200" b="1" u="none" kern="1200" dirty="0" smtClean="0">
                <a:solidFill>
                  <a:schemeClr val="tx1"/>
                </a:solidFill>
                <a:latin typeface="Arial" charset="0"/>
                <a:ea typeface="+mn-ea"/>
                <a:cs typeface="+mn-cs"/>
              </a:rPr>
              <a:t>: alberto.montanari@unibo.it</a:t>
            </a:r>
            <a:endParaRPr lang="it-IT" sz="1200" b="1" u="none" dirty="0"/>
          </a:p>
        </p:txBody>
      </p:sp>
      <p:sp>
        <p:nvSpPr>
          <p:cNvPr id="8" name="Text Box 7"/>
          <p:cNvSpPr txBox="1">
            <a:spLocks noChangeArrowheads="1"/>
          </p:cNvSpPr>
          <p:nvPr userDrawn="1"/>
        </p:nvSpPr>
        <p:spPr bwMode="auto">
          <a:xfrm>
            <a:off x="2339752" y="44624"/>
            <a:ext cx="3600400" cy="1015663"/>
          </a:xfrm>
          <a:prstGeom prst="rect">
            <a:avLst/>
          </a:prstGeom>
          <a:noFill/>
          <a:ln w="9525">
            <a:noFill/>
            <a:miter lim="800000"/>
            <a:headEnd/>
            <a:tailEnd/>
          </a:ln>
          <a:effectLst/>
        </p:spPr>
        <p:txBody>
          <a:bodyPr wrap="square">
            <a:spAutoFit/>
          </a:bodyPr>
          <a:lstStyle/>
          <a:p>
            <a:pPr algn="ctr"/>
            <a:r>
              <a:rPr lang="it-IT" sz="1200" b="1" u="none" kern="1200" baseline="0" dirty="0" smtClean="0">
                <a:solidFill>
                  <a:schemeClr val="tx1"/>
                </a:solidFill>
                <a:effectLst/>
                <a:latin typeface="Arial" charset="0"/>
                <a:ea typeface="+mn-ea"/>
                <a:cs typeface="+mn-cs"/>
              </a:rPr>
              <a:t>PRECIPITAZIONI INTENSE</a:t>
            </a:r>
          </a:p>
          <a:p>
            <a:pPr algn="ctr"/>
            <a:r>
              <a:rPr lang="it-IT" sz="1200" b="1" u="none" kern="1200" baseline="0" dirty="0" smtClean="0">
                <a:solidFill>
                  <a:schemeClr val="tx1"/>
                </a:solidFill>
                <a:effectLst/>
                <a:latin typeface="Arial" charset="0"/>
                <a:ea typeface="+mn-ea"/>
                <a:cs typeface="+mn-cs"/>
              </a:rPr>
              <a:t>E ALLAGAMENTI</a:t>
            </a:r>
          </a:p>
          <a:p>
            <a:pPr algn="ctr"/>
            <a:r>
              <a:rPr lang="it-IT" sz="1200" b="1" u="none" kern="1200" baseline="0" dirty="0" smtClean="0">
                <a:solidFill>
                  <a:schemeClr val="tx1"/>
                </a:solidFill>
                <a:effectLst/>
                <a:latin typeface="Arial" charset="0"/>
                <a:ea typeface="+mn-ea"/>
                <a:cs typeface="+mn-cs"/>
              </a:rPr>
              <a:t>STRATEGIE </a:t>
            </a:r>
            <a:r>
              <a:rPr lang="it-IT" sz="1200" b="1" u="none" kern="1200" baseline="0" dirty="0" err="1" smtClean="0">
                <a:solidFill>
                  <a:schemeClr val="tx1"/>
                </a:solidFill>
                <a:effectLst/>
                <a:latin typeface="Arial" charset="0"/>
                <a:ea typeface="+mn-ea"/>
                <a:cs typeface="+mn-cs"/>
              </a:rPr>
              <a:t>DI</a:t>
            </a:r>
            <a:r>
              <a:rPr lang="it-IT" sz="1200" b="1" u="none" kern="1200" baseline="0" dirty="0" smtClean="0">
                <a:solidFill>
                  <a:schemeClr val="tx1"/>
                </a:solidFill>
                <a:effectLst/>
                <a:latin typeface="Arial" charset="0"/>
                <a:ea typeface="+mn-ea"/>
                <a:cs typeface="+mn-cs"/>
              </a:rPr>
              <a:t> ADATTAMENTO NEI </a:t>
            </a:r>
          </a:p>
          <a:p>
            <a:pPr algn="ctr"/>
            <a:r>
              <a:rPr lang="it-IT" sz="1200" b="1" u="none" kern="1200" baseline="0" dirty="0" smtClean="0">
                <a:solidFill>
                  <a:schemeClr val="tx1"/>
                </a:solidFill>
                <a:effectLst/>
                <a:latin typeface="Arial" charset="0"/>
                <a:ea typeface="+mn-ea"/>
                <a:cs typeface="+mn-cs"/>
              </a:rPr>
              <a:t>COMPARTI INDUSTRIALI</a:t>
            </a:r>
          </a:p>
          <a:p>
            <a:pPr algn="ctr"/>
            <a:r>
              <a:rPr lang="it-IT" sz="1200" b="1" u="none" kern="1200" baseline="0" dirty="0" err="1" smtClean="0">
                <a:solidFill>
                  <a:schemeClr val="tx1"/>
                </a:solidFill>
                <a:effectLst/>
                <a:latin typeface="Arial" charset="0"/>
                <a:ea typeface="+mn-ea"/>
                <a:cs typeface="+mn-cs"/>
              </a:rPr>
              <a:t>Bomporto</a:t>
            </a:r>
            <a:r>
              <a:rPr lang="it-IT" sz="1200" b="1" u="none" kern="1200" baseline="0" dirty="0" smtClean="0">
                <a:solidFill>
                  <a:schemeClr val="tx1"/>
                </a:solidFill>
                <a:effectLst/>
                <a:latin typeface="Arial" charset="0"/>
                <a:ea typeface="+mn-ea"/>
                <a:cs typeface="+mn-cs"/>
              </a:rPr>
              <a:t>, 16 </a:t>
            </a:r>
            <a:r>
              <a:rPr lang="it-IT" sz="1200" b="1" u="none" kern="1200" baseline="0" dirty="0" err="1" smtClean="0">
                <a:solidFill>
                  <a:schemeClr val="tx1"/>
                </a:solidFill>
                <a:effectLst/>
                <a:latin typeface="Arial" charset="0"/>
                <a:ea typeface="+mn-ea"/>
                <a:cs typeface="+mn-cs"/>
              </a:rPr>
              <a:t>novembe</a:t>
            </a:r>
            <a:r>
              <a:rPr lang="it-IT" sz="1200" b="1" u="none" kern="1200" baseline="0" dirty="0" smtClean="0">
                <a:solidFill>
                  <a:schemeClr val="tx1"/>
                </a:solidFill>
                <a:effectLst/>
                <a:latin typeface="Arial" charset="0"/>
                <a:ea typeface="+mn-ea"/>
                <a:cs typeface="+mn-cs"/>
              </a:rPr>
              <a:t> 2017</a:t>
            </a:r>
          </a:p>
        </p:txBody>
      </p:sp>
      <p:pic>
        <p:nvPicPr>
          <p:cNvPr id="19" name="Immagine 18" descr="sardegna2.gif"/>
          <p:cNvPicPr>
            <a:picLocks noChangeAspect="1"/>
          </p:cNvPicPr>
          <p:nvPr userDrawn="1"/>
        </p:nvPicPr>
        <p:blipFill>
          <a:blip r:embed="rId6" cstate="print"/>
          <a:stretch>
            <a:fillRect/>
          </a:stretch>
        </p:blipFill>
        <p:spPr>
          <a:xfrm>
            <a:off x="971600" y="106438"/>
            <a:ext cx="1423004" cy="946298"/>
          </a:xfrm>
          <a:prstGeom prst="rect">
            <a:avLst/>
          </a:prstGeom>
        </p:spPr>
      </p:pic>
      <p:pic>
        <p:nvPicPr>
          <p:cNvPr id="2" name="Picture 2"/>
          <p:cNvPicPr>
            <a:picLocks noChangeAspect="1" noChangeArrowheads="1"/>
          </p:cNvPicPr>
          <p:nvPr userDrawn="1"/>
        </p:nvPicPr>
        <p:blipFill>
          <a:blip r:embed="rId7" cstate="print"/>
          <a:srcRect/>
          <a:stretch>
            <a:fillRect/>
          </a:stretch>
        </p:blipFill>
        <p:spPr bwMode="auto">
          <a:xfrm>
            <a:off x="7668344" y="595995"/>
            <a:ext cx="936104" cy="510993"/>
          </a:xfrm>
          <a:prstGeom prst="rect">
            <a:avLst/>
          </a:prstGeom>
          <a:noFill/>
          <a:ln w="9525">
            <a:noFill/>
            <a:miter lim="800000"/>
            <a:headEnd/>
            <a:tailEnd/>
          </a:ln>
          <a:effectLst/>
        </p:spPr>
      </p:pic>
      <p:pic>
        <p:nvPicPr>
          <p:cNvPr id="1028" name="Picture 4"/>
          <p:cNvPicPr>
            <a:picLocks noChangeAspect="1" noChangeArrowheads="1"/>
          </p:cNvPicPr>
          <p:nvPr userDrawn="1"/>
        </p:nvPicPr>
        <p:blipFill>
          <a:blip r:embed="rId8" cstate="print"/>
          <a:srcRect/>
          <a:stretch>
            <a:fillRect/>
          </a:stretch>
        </p:blipFill>
        <p:spPr bwMode="auto">
          <a:xfrm>
            <a:off x="5743922" y="44624"/>
            <a:ext cx="1276350" cy="581025"/>
          </a:xfrm>
          <a:prstGeom prst="rect">
            <a:avLst/>
          </a:prstGeom>
          <a:noFill/>
          <a:ln w="9525">
            <a:noFill/>
            <a:miter lim="800000"/>
            <a:headEnd/>
            <a:tailEnd/>
          </a:ln>
          <a:effectLst/>
        </p:spPr>
      </p:pic>
      <p:pic>
        <p:nvPicPr>
          <p:cNvPr id="4" name="Picture 5"/>
          <p:cNvPicPr>
            <a:picLocks noChangeAspect="1" noChangeArrowheads="1"/>
          </p:cNvPicPr>
          <p:nvPr userDrawn="1"/>
        </p:nvPicPr>
        <p:blipFill>
          <a:blip r:embed="rId9" cstate="print"/>
          <a:srcRect/>
          <a:stretch>
            <a:fillRect/>
          </a:stretch>
        </p:blipFill>
        <p:spPr bwMode="auto">
          <a:xfrm>
            <a:off x="7127792" y="42561"/>
            <a:ext cx="1962150" cy="523875"/>
          </a:xfrm>
          <a:prstGeom prst="rect">
            <a:avLst/>
          </a:prstGeom>
          <a:noFill/>
          <a:ln w="9525">
            <a:noFill/>
            <a:miter lim="800000"/>
            <a:headEnd/>
            <a:tailEnd/>
          </a:ln>
          <a:effectLst/>
        </p:spPr>
      </p:pic>
      <p:pic>
        <p:nvPicPr>
          <p:cNvPr id="1030" name="Picture 6"/>
          <p:cNvPicPr>
            <a:picLocks noChangeAspect="1" noChangeArrowheads="1"/>
          </p:cNvPicPr>
          <p:nvPr userDrawn="1"/>
        </p:nvPicPr>
        <p:blipFill>
          <a:blip r:embed="rId10" cstate="print"/>
          <a:srcRect/>
          <a:stretch>
            <a:fillRect/>
          </a:stretch>
        </p:blipFill>
        <p:spPr bwMode="auto">
          <a:xfrm>
            <a:off x="5764113" y="620688"/>
            <a:ext cx="1400175" cy="476250"/>
          </a:xfrm>
          <a:prstGeom prst="rect">
            <a:avLst/>
          </a:prstGeom>
          <a:noFill/>
          <a:ln w="9525">
            <a:noFill/>
            <a:miter lim="800000"/>
            <a:headEnd/>
            <a:tailEnd/>
          </a:ln>
          <a:effectLst/>
        </p:spPr>
      </p:pic>
    </p:spTree>
  </p:cSld>
  <p:clrMap bg1="lt1" tx1="dk1" bg2="lt2" tx2="dk2" accent1="accent1" accent2="accent2" accent3="accent3" accent4="accent4" accent5="accent5" accent6="accent6" hlink="hlink" folHlink="folHlink"/>
  <p:sldLayoutIdLst>
    <p:sldLayoutId id="2147483836" r:id="rId1"/>
    <p:sldLayoutId id="2147483838" r:id="rId2"/>
    <p:sldLayoutId id="2147483839" r:id="rId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1.xml"/><Relationship Id="rId5" Type="http://schemas.openxmlformats.org/officeDocument/2006/relationships/image" Target="../media/image38.png"/><Relationship Id="rId4" Type="http://schemas.openxmlformats.org/officeDocument/2006/relationships/image" Target="../media/image37.png"/></Relationships>
</file>

<file path=ppt/slides/_rels/slide21.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xml"/><Relationship Id="rId5" Type="http://schemas.openxmlformats.org/officeDocument/2006/relationships/image" Target="../media/image43.png"/><Relationship Id="rId4" Type="http://schemas.openxmlformats.org/officeDocument/2006/relationships/image" Target="../media/image42.jpeg"/></Relationships>
</file>

<file path=ppt/slides/_rels/slide23.xml.rels><?xml version="1.0" encoding="UTF-8" standalone="yes"?>
<Relationships xmlns="http://schemas.openxmlformats.org/package/2006/relationships"><Relationship Id="rId2" Type="http://schemas.openxmlformats.org/officeDocument/2006/relationships/hyperlink" Target="http://www.minambiente.it/notizie/strategia-nazionale-di-adattamento-ai-cambiamenti-climatici-0" TargetMode="Externa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it.wikipedia.org/wiki/Metodo_scientifico"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7"/>
          <p:cNvSpPr txBox="1">
            <a:spLocks noChangeArrowheads="1"/>
          </p:cNvSpPr>
          <p:nvPr/>
        </p:nvSpPr>
        <p:spPr bwMode="auto">
          <a:xfrm>
            <a:off x="-71470" y="2218505"/>
            <a:ext cx="9144000" cy="3139321"/>
          </a:xfrm>
          <a:prstGeom prst="rect">
            <a:avLst/>
          </a:prstGeom>
          <a:noFill/>
          <a:ln w="9525">
            <a:noFill/>
            <a:miter lim="800000"/>
            <a:headEnd/>
            <a:tailEnd/>
          </a:ln>
        </p:spPr>
        <p:txBody>
          <a:bodyPr>
            <a:spAutoFit/>
          </a:bodyPr>
          <a:lstStyle/>
          <a:p>
            <a:pPr algn="ctr"/>
            <a:r>
              <a:rPr lang="it-IT" sz="3600" b="1" u="none" kern="90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rPr>
              <a:t>Cambiamenti climatici: precipitazioni intense, rischio di alluvioni </a:t>
            </a:r>
          </a:p>
          <a:p>
            <a:pPr algn="ctr"/>
            <a:r>
              <a:rPr lang="it-IT" sz="3600" b="1" u="none" kern="90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rPr>
              <a:t>e strategie di adattamento</a:t>
            </a:r>
          </a:p>
          <a:p>
            <a:pPr algn="ctr" eaLnBrk="0" hangingPunct="0">
              <a:buFont typeface="Wingdings" pitchFamily="2" charset="2"/>
              <a:buNone/>
            </a:pPr>
            <a:r>
              <a:rPr lang="it-IT" sz="1000" u="none" dirty="0" smtClean="0">
                <a:solidFill>
                  <a:srgbClr val="333333"/>
                </a:solidFill>
                <a:latin typeface="+mj-lt"/>
              </a:rPr>
              <a:t/>
            </a:r>
            <a:br>
              <a:rPr lang="it-IT" sz="1000" u="none" dirty="0" smtClean="0">
                <a:solidFill>
                  <a:srgbClr val="333333"/>
                </a:solidFill>
                <a:latin typeface="+mj-lt"/>
              </a:rPr>
            </a:br>
            <a:r>
              <a:rPr lang="it-IT" sz="2400" u="none" dirty="0" smtClean="0">
                <a:solidFill>
                  <a:srgbClr val="333333"/>
                </a:solidFill>
                <a:latin typeface="+mj-lt"/>
              </a:rPr>
              <a:t>Alberto </a:t>
            </a:r>
            <a:r>
              <a:rPr lang="it-IT" sz="2400" u="none" dirty="0">
                <a:solidFill>
                  <a:srgbClr val="333333"/>
                </a:solidFill>
                <a:latin typeface="+mj-lt"/>
              </a:rPr>
              <a:t>Montanari</a:t>
            </a:r>
          </a:p>
          <a:p>
            <a:pPr algn="ctr" eaLnBrk="0" hangingPunct="0">
              <a:buFont typeface="Wingdings" pitchFamily="2" charset="2"/>
              <a:buNone/>
            </a:pPr>
            <a:r>
              <a:rPr lang="it-IT" sz="1400" u="none" dirty="0" smtClean="0">
                <a:solidFill>
                  <a:srgbClr val="333333"/>
                </a:solidFill>
                <a:latin typeface="+mj-lt"/>
              </a:rPr>
              <a:t>Direttore del Dipartimento </a:t>
            </a:r>
            <a:r>
              <a:rPr lang="it-IT" sz="1400" u="none" dirty="0" smtClean="0">
                <a:solidFill>
                  <a:srgbClr val="333333"/>
                </a:solidFill>
                <a:latin typeface="+mj-lt"/>
              </a:rPr>
              <a:t>di Ingegneria Civile, Ambientale e dei Materiali (DICAM)</a:t>
            </a:r>
          </a:p>
          <a:p>
            <a:pPr algn="ctr" eaLnBrk="0" hangingPunct="0">
              <a:buFont typeface="Wingdings" pitchFamily="2" charset="2"/>
              <a:buNone/>
            </a:pPr>
            <a:r>
              <a:rPr lang="it-IT" sz="1400" u="none" dirty="0" smtClean="0">
                <a:solidFill>
                  <a:srgbClr val="333333"/>
                </a:solidFill>
                <a:latin typeface="+mj-lt"/>
              </a:rPr>
              <a:t>Alma Mater </a:t>
            </a:r>
            <a:r>
              <a:rPr lang="it-IT" sz="1400" u="none" dirty="0" err="1" smtClean="0">
                <a:solidFill>
                  <a:srgbClr val="333333"/>
                </a:solidFill>
                <a:latin typeface="+mj-lt"/>
              </a:rPr>
              <a:t>Studiorum</a:t>
            </a:r>
            <a:r>
              <a:rPr lang="it-IT" sz="1400" u="none" dirty="0" smtClean="0">
                <a:solidFill>
                  <a:srgbClr val="333333"/>
                </a:solidFill>
                <a:latin typeface="+mj-lt"/>
              </a:rPr>
              <a:t> – Università di Bologna</a:t>
            </a:r>
            <a:endParaRPr lang="it-IT" sz="1400" u="none" dirty="0">
              <a:solidFill>
                <a:srgbClr val="333333"/>
              </a:solidFill>
              <a:latin typeface="+mj-lt"/>
            </a:endParaRPr>
          </a:p>
          <a:p>
            <a:pPr algn="ctr" eaLnBrk="0" hangingPunct="0">
              <a:buFont typeface="Wingdings" pitchFamily="2" charset="2"/>
              <a:buNone/>
            </a:pPr>
            <a:r>
              <a:rPr lang="it-IT" sz="1400" u="none" dirty="0" smtClean="0">
                <a:solidFill>
                  <a:srgbClr val="333333"/>
                </a:solidFill>
                <a:latin typeface="+mj-lt"/>
              </a:rPr>
              <a:t>alberto.montanari@unibo.it</a:t>
            </a:r>
            <a:endParaRPr lang="it-IT" sz="2000" u="none" dirty="0" smtClean="0">
              <a:solidFill>
                <a:srgbClr val="333333"/>
              </a:solidFill>
              <a:latin typeface="+mj-lt"/>
            </a:endParaRPr>
          </a:p>
          <a:p>
            <a:pPr algn="ctr" eaLnBrk="0" hangingPunct="0">
              <a:buFont typeface="Wingdings" pitchFamily="2" charset="2"/>
              <a:buNone/>
            </a:pPr>
            <a:endParaRPr lang="it-IT" sz="1400" u="none" dirty="0">
              <a:solidFill>
                <a:srgbClr val="333333"/>
              </a:solidFill>
              <a:latin typeface="+mj-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p:cNvSpPr>
            <a:spLocks noGrp="1"/>
          </p:cNvSpPr>
          <p:nvPr>
            <p:ph type="subTitle" idx="4294967295"/>
          </p:nvPr>
        </p:nvSpPr>
        <p:spPr>
          <a:xfrm>
            <a:off x="285720" y="2000240"/>
            <a:ext cx="8639205" cy="2714644"/>
          </a:xfrm>
          <a:prstGeom prst="rect">
            <a:avLst/>
          </a:prstGeom>
        </p:spPr>
        <p:txBody>
          <a:bodyPr lIns="0" tIns="0" rIns="0" bIns="0"/>
          <a:lstStyle/>
          <a:p>
            <a:pPr marL="285750" indent="-285750">
              <a:buClr>
                <a:srgbClr val="DA304A"/>
              </a:buClr>
              <a:buSzPct val="160000"/>
              <a:buFont typeface="Wingdings" charset="2"/>
              <a:buChar char="§"/>
            </a:pPr>
            <a:r>
              <a:rPr lang="it-IT" sz="1400" dirty="0" smtClean="0"/>
              <a:t>Analisi condotta a scala globale, su dati di altezza di pioggia giornaliera. La base dati è quella del Global </a:t>
            </a:r>
            <a:r>
              <a:rPr lang="it-IT" sz="1400" dirty="0" err="1" smtClean="0"/>
              <a:t>Historical</a:t>
            </a:r>
            <a:r>
              <a:rPr lang="it-IT" sz="1400" dirty="0" smtClean="0"/>
              <a:t> </a:t>
            </a:r>
            <a:r>
              <a:rPr lang="it-IT" sz="1400" dirty="0" err="1" smtClean="0"/>
              <a:t>Climatology</a:t>
            </a:r>
            <a:r>
              <a:rPr lang="it-IT" sz="1400" dirty="0" smtClean="0"/>
              <a:t> </a:t>
            </a:r>
            <a:r>
              <a:rPr lang="it-IT" sz="1400" dirty="0" err="1" smtClean="0"/>
              <a:t>Network-Daily</a:t>
            </a:r>
            <a:r>
              <a:rPr lang="it-IT" sz="1400" dirty="0" smtClean="0"/>
              <a:t> database (versione 2.60, www.ncdc.noaa.gov/</a:t>
            </a:r>
            <a:r>
              <a:rPr lang="it-IT" sz="1400" dirty="0" err="1" smtClean="0"/>
              <a:t>oa</a:t>
            </a:r>
            <a:r>
              <a:rPr lang="it-IT" sz="1400" dirty="0" smtClean="0"/>
              <a:t>/</a:t>
            </a:r>
            <a:r>
              <a:rPr lang="it-IT" sz="1400" dirty="0" err="1" smtClean="0"/>
              <a:t>climate</a:t>
            </a:r>
            <a:r>
              <a:rPr lang="it-IT" sz="1400" dirty="0" smtClean="0"/>
              <a:t>/</a:t>
            </a:r>
            <a:r>
              <a:rPr lang="it-IT" sz="1400" dirty="0" err="1" smtClean="0"/>
              <a:t>ghcn-daily</a:t>
            </a:r>
            <a:r>
              <a:rPr lang="it-IT" sz="1400" dirty="0" smtClean="0"/>
              <a:t>).</a:t>
            </a:r>
          </a:p>
          <a:p>
            <a:pPr marL="285750" indent="-285750">
              <a:buClr>
                <a:srgbClr val="DA304A"/>
              </a:buClr>
              <a:buSzPct val="160000"/>
              <a:buFont typeface="Wingdings" charset="2"/>
              <a:buChar char="§"/>
            </a:pPr>
            <a:r>
              <a:rPr lang="it-IT" sz="1400" dirty="0" smtClean="0"/>
              <a:t>Sono state selezionate le stazioni con contano 5 o più anni di dati, con </a:t>
            </a:r>
            <a:r>
              <a:rPr lang="it-IT" sz="1400" dirty="0" err="1" smtClean="0"/>
              <a:t>flag</a:t>
            </a:r>
            <a:r>
              <a:rPr lang="it-IT" sz="1400" dirty="0" smtClean="0"/>
              <a:t> di qualità inferiore a 1% (il sito web innanzi menzionato fornisce ulteriori dettagli).</a:t>
            </a:r>
          </a:p>
          <a:p>
            <a:pPr marL="285750" indent="-285750">
              <a:buClr>
                <a:srgbClr val="DA304A"/>
              </a:buClr>
              <a:buSzPct val="160000"/>
              <a:buFont typeface="Wingdings" charset="2"/>
              <a:buChar char="§"/>
            </a:pPr>
            <a:r>
              <a:rPr lang="it-IT" sz="1400" dirty="0" smtClean="0"/>
              <a:t>Al fine di selezionare I dati più affidabili, sono stati rimossi tutti I valori con </a:t>
            </a:r>
            <a:r>
              <a:rPr lang="it-IT" sz="1400" dirty="0" err="1" smtClean="0"/>
              <a:t>flag</a:t>
            </a:r>
            <a:r>
              <a:rPr lang="it-IT" sz="1400" dirty="0" smtClean="0"/>
              <a:t> “G” (</a:t>
            </a:r>
            <a:r>
              <a:rPr lang="it-IT" sz="1400" dirty="0" err="1" smtClean="0"/>
              <a:t>failed</a:t>
            </a:r>
            <a:r>
              <a:rPr lang="it-IT" sz="1400" dirty="0" smtClean="0"/>
              <a:t> gap </a:t>
            </a:r>
            <a:r>
              <a:rPr lang="it-IT" sz="1400" dirty="0" err="1" smtClean="0"/>
              <a:t>check</a:t>
            </a:r>
            <a:r>
              <a:rPr lang="it-IT" sz="1400" dirty="0" smtClean="0"/>
              <a:t>) e “X” (</a:t>
            </a:r>
            <a:r>
              <a:rPr lang="it-IT" sz="1400" dirty="0" err="1" smtClean="0"/>
              <a:t>failed</a:t>
            </a:r>
            <a:r>
              <a:rPr lang="it-IT" sz="1400" dirty="0" smtClean="0"/>
              <a:t> </a:t>
            </a:r>
            <a:r>
              <a:rPr lang="it-IT" sz="1400" dirty="0" err="1" smtClean="0"/>
              <a:t>bounds</a:t>
            </a:r>
            <a:r>
              <a:rPr lang="it-IT" sz="1400" dirty="0" smtClean="0"/>
              <a:t> </a:t>
            </a:r>
            <a:r>
              <a:rPr lang="it-IT" sz="1400" dirty="0" err="1" smtClean="0"/>
              <a:t>check</a:t>
            </a:r>
            <a:r>
              <a:rPr lang="it-IT" sz="1400" dirty="0" smtClean="0"/>
              <a:t>).</a:t>
            </a:r>
          </a:p>
          <a:p>
            <a:pPr marL="285750" indent="-285750">
              <a:buClr>
                <a:srgbClr val="DA304A"/>
              </a:buClr>
              <a:buSzPct val="160000"/>
              <a:buFont typeface="Wingdings" charset="2"/>
              <a:buChar char="§"/>
            </a:pPr>
            <a:r>
              <a:rPr lang="it-IT" sz="1400" dirty="0" smtClean="0"/>
              <a:t>Sono state selezionate 68 014 stazioni distribuite su tutto il globo (vedi mappa pagina seguente). Si tratta della prima analisi di questo tipo su una base dati di così notevole estensione</a:t>
            </a:r>
          </a:p>
          <a:p>
            <a:pPr marL="285750" indent="-285750" algn="l">
              <a:buClr>
                <a:srgbClr val="DA304A"/>
              </a:buClr>
              <a:buSzPct val="160000"/>
              <a:buFont typeface="Wingdings" charset="2"/>
              <a:buChar char="§"/>
            </a:pPr>
            <a:r>
              <a:rPr lang="it-IT" sz="1400" dirty="0" smtClean="0"/>
              <a:t>Si è voluto identificare test caratterizzati da robustezza e semplicità di applicazione e comprensione.</a:t>
            </a:r>
            <a:endParaRPr lang="it-IT" sz="1400" dirty="0"/>
          </a:p>
          <a:p>
            <a:pPr marL="285750" indent="-285750" algn="l">
              <a:buClr>
                <a:srgbClr val="DA304A"/>
              </a:buClr>
              <a:buSzPct val="160000"/>
              <a:buFont typeface="Wingdings" charset="2"/>
              <a:buChar char="§"/>
            </a:pPr>
            <a:endParaRPr lang="it-IT" sz="1400" dirty="0"/>
          </a:p>
          <a:p>
            <a:pPr algn="l"/>
            <a:endParaRPr lang="it-IT" sz="1400" dirty="0"/>
          </a:p>
        </p:txBody>
      </p:sp>
      <p:sp>
        <p:nvSpPr>
          <p:cNvPr id="4" name="Segnaposto numero diapositiva 3"/>
          <p:cNvSpPr>
            <a:spLocks noGrp="1"/>
          </p:cNvSpPr>
          <p:nvPr>
            <p:ph type="sldNum" sz="quarter" idx="4294967295"/>
          </p:nvPr>
        </p:nvSpPr>
        <p:spPr>
          <a:xfrm>
            <a:off x="7199902" y="6478588"/>
            <a:ext cx="807884" cy="319088"/>
          </a:xfrm>
          <a:prstGeom prst="rect">
            <a:avLst/>
          </a:prstGeom>
        </p:spPr>
        <p:txBody>
          <a:bodyPr/>
          <a:lstStyle/>
          <a:p>
            <a:fld id="{5C7FE145-5F5F-9146-8268-470DD024125C}" type="slidenum">
              <a:rPr lang="it-IT" smtClean="0"/>
              <a:pPr/>
              <a:t>10</a:t>
            </a:fld>
            <a:endParaRPr lang="it-IT" dirty="0"/>
          </a:p>
        </p:txBody>
      </p:sp>
      <p:sp>
        <p:nvSpPr>
          <p:cNvPr id="7" name="Titolo 1"/>
          <p:cNvSpPr txBox="1">
            <a:spLocks/>
          </p:cNvSpPr>
          <p:nvPr/>
        </p:nvSpPr>
        <p:spPr>
          <a:xfrm>
            <a:off x="428596" y="1214422"/>
            <a:ext cx="8286808" cy="424732"/>
          </a:xfrm>
          <a:prstGeom prst="rect">
            <a:avLst/>
          </a:prstGeom>
          <a:noFill/>
          <a:ln w="9525">
            <a:noFill/>
            <a:miter lim="800000"/>
            <a:headEnd/>
            <a:tailEnd/>
          </a:ln>
        </p:spPr>
        <p:txBody>
          <a:bodyPr wrap="square">
            <a:spAutoFit/>
          </a:bodyPr>
          <a:lstStyle/>
          <a:p>
            <a:pPr marL="0" marR="0" lvl="0" indent="0" algn="ctr" defTabSz="914400" eaLnBrk="0" latinLnBrk="0" hangingPunct="0">
              <a:lnSpc>
                <a:spcPct val="90000"/>
              </a:lnSpc>
              <a:spcBef>
                <a:spcPct val="50000"/>
              </a:spcBef>
              <a:buClrTx/>
              <a:buSzTx/>
              <a:buFontTx/>
              <a:buNone/>
              <a:tabLst/>
              <a:defRPr/>
            </a:pPr>
            <a:r>
              <a:rPr lang="it-IT" sz="2400" b="1" u="none" kern="900" dirty="0" smtClean="0">
                <a:ln w="12700">
                  <a:solidFill>
                    <a:schemeClr val="tx2">
                      <a:satMod val="155000"/>
                    </a:schemeClr>
                  </a:solidFill>
                  <a:prstDash val="solid"/>
                </a:ln>
                <a:latin typeface="Arial" pitchFamily="34" charset="0"/>
              </a:rPr>
              <a:t>Metodologia dell’analisi delle piogge estreme</a:t>
            </a:r>
            <a:endParaRPr lang="it-IT" sz="2400" b="1" u="none" kern="900" dirty="0">
              <a:ln w="12700">
                <a:solidFill>
                  <a:schemeClr val="tx2">
                    <a:satMod val="155000"/>
                  </a:schemeClr>
                </a:solidFill>
                <a:prstDash val="solid"/>
              </a:ln>
              <a:latin typeface="Arial" pitchFamily="34" charset="0"/>
            </a:endParaRPr>
          </a:p>
        </p:txBody>
      </p:sp>
      <p:pic>
        <p:nvPicPr>
          <p:cNvPr id="5122" name="Picture 2"/>
          <p:cNvPicPr>
            <a:picLocks noChangeAspect="1" noChangeArrowheads="1"/>
          </p:cNvPicPr>
          <p:nvPr/>
        </p:nvPicPr>
        <p:blipFill>
          <a:blip r:embed="rId2" cstate="print"/>
          <a:srcRect/>
          <a:stretch>
            <a:fillRect/>
          </a:stretch>
        </p:blipFill>
        <p:spPr bwMode="auto">
          <a:xfrm>
            <a:off x="329862" y="4478494"/>
            <a:ext cx="5286412" cy="1808026"/>
          </a:xfrm>
          <a:prstGeom prst="rect">
            <a:avLst/>
          </a:prstGeom>
          <a:noFill/>
          <a:ln w="9525">
            <a:noFill/>
            <a:miter lim="800000"/>
            <a:headEnd/>
            <a:tailEnd/>
          </a:ln>
          <a:effectLst/>
        </p:spPr>
      </p:pic>
      <p:sp>
        <p:nvSpPr>
          <p:cNvPr id="6" name="Rettangolo 5"/>
          <p:cNvSpPr/>
          <p:nvPr/>
        </p:nvSpPr>
        <p:spPr>
          <a:xfrm>
            <a:off x="5786446" y="5285987"/>
            <a:ext cx="3013356" cy="338554"/>
          </a:xfrm>
          <a:prstGeom prst="rect">
            <a:avLst/>
          </a:prstGeom>
        </p:spPr>
        <p:txBody>
          <a:bodyPr wrap="square">
            <a:spAutoFit/>
          </a:bodyPr>
          <a:lstStyle/>
          <a:p>
            <a:r>
              <a:rPr lang="en-US" sz="800" u="none" dirty="0" smtClean="0"/>
              <a:t>By sys-one (Franz </a:t>
            </a:r>
            <a:r>
              <a:rPr lang="en-US" sz="800" u="none" dirty="0" err="1" smtClean="0"/>
              <a:t>Mattuschka</a:t>
            </a:r>
            <a:r>
              <a:rPr lang="en-US" sz="800" u="none" dirty="0" smtClean="0"/>
              <a:t>) - Own work, CC BY-SA 3.0, https://commons.wikimedia.org/w/index.php?curid=15065896</a:t>
            </a:r>
            <a:endParaRPr lang="it-IT" sz="800" u="none" dirty="0"/>
          </a:p>
        </p:txBody>
      </p:sp>
    </p:spTree>
    <p:extLst>
      <p:ext uri="{BB962C8B-B14F-4D97-AF65-F5344CB8AC3E}">
        <p14:creationId xmlns="" xmlns:p14="http://schemas.microsoft.com/office/powerpoint/2010/main" val="387338189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magine 10" descr="StationNoPerCellMap.png"/>
          <p:cNvPicPr>
            <a:picLocks noChangeAspect="1"/>
          </p:cNvPicPr>
          <p:nvPr/>
        </p:nvPicPr>
        <p:blipFill>
          <a:blip r:embed="rId2" cstate="print"/>
          <a:stretch>
            <a:fillRect/>
          </a:stretch>
        </p:blipFill>
        <p:spPr>
          <a:xfrm>
            <a:off x="471123" y="1928802"/>
            <a:ext cx="5726706" cy="3643337"/>
          </a:xfrm>
          <a:prstGeom prst="rect">
            <a:avLst/>
          </a:prstGeom>
        </p:spPr>
      </p:pic>
      <p:sp>
        <p:nvSpPr>
          <p:cNvPr id="12" name="Rettangolo 11"/>
          <p:cNvSpPr/>
          <p:nvPr/>
        </p:nvSpPr>
        <p:spPr>
          <a:xfrm>
            <a:off x="6643706" y="3143248"/>
            <a:ext cx="1926628" cy="1384995"/>
          </a:xfrm>
          <a:prstGeom prst="rect">
            <a:avLst/>
          </a:prstGeom>
        </p:spPr>
        <p:txBody>
          <a:bodyPr wrap="square">
            <a:spAutoFit/>
          </a:bodyPr>
          <a:lstStyle/>
          <a:p>
            <a:r>
              <a:rPr lang="it-IT" sz="1400" u="none" dirty="0" smtClean="0"/>
              <a:t>Le celle sono definite da un intervallo di latitudine pari a Δ</a:t>
            </a:r>
            <a:r>
              <a:rPr lang="it-IT" sz="1400" i="1" u="none" dirty="0" smtClean="0"/>
              <a:t>φ</a:t>
            </a:r>
            <a:r>
              <a:rPr lang="it-IT" sz="1400" u="none" dirty="0" smtClean="0"/>
              <a:t> = 2.5° ed intervallo di longitudine </a:t>
            </a:r>
            <a:r>
              <a:rPr lang="it-IT" sz="1400" u="none" dirty="0" err="1" smtClean="0"/>
              <a:t>Δ</a:t>
            </a:r>
            <a:r>
              <a:rPr lang="it-IT" sz="1400" i="1" u="none" dirty="0" err="1" smtClean="0"/>
              <a:t>λ</a:t>
            </a:r>
            <a:r>
              <a:rPr lang="it-IT" sz="1400" u="none" dirty="0" smtClean="0"/>
              <a:t> = 5°</a:t>
            </a:r>
            <a:endParaRPr lang="it-IT" sz="1400" u="none" dirty="0"/>
          </a:p>
        </p:txBody>
      </p:sp>
      <p:sp>
        <p:nvSpPr>
          <p:cNvPr id="13" name="Rettangolo 12"/>
          <p:cNvSpPr/>
          <p:nvPr/>
        </p:nvSpPr>
        <p:spPr>
          <a:xfrm>
            <a:off x="6643702" y="3157194"/>
            <a:ext cx="1841477" cy="135082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u="none"/>
          </a:p>
        </p:txBody>
      </p:sp>
      <p:sp>
        <p:nvSpPr>
          <p:cNvPr id="14" name="Titolo 1"/>
          <p:cNvSpPr txBox="1">
            <a:spLocks/>
          </p:cNvSpPr>
          <p:nvPr/>
        </p:nvSpPr>
        <p:spPr>
          <a:xfrm>
            <a:off x="427435" y="1146880"/>
            <a:ext cx="8025713" cy="424732"/>
          </a:xfrm>
          <a:prstGeom prst="rect">
            <a:avLst/>
          </a:prstGeom>
          <a:noFill/>
          <a:ln w="9525">
            <a:noFill/>
            <a:miter lim="800000"/>
            <a:headEnd/>
            <a:tailEnd/>
          </a:ln>
        </p:spPr>
        <p:txBody>
          <a:bodyPr wrap="square">
            <a:spAutoFit/>
          </a:bodyPr>
          <a:lstStyle/>
          <a:p>
            <a:pPr marL="0" marR="0" lvl="0" indent="0" algn="ctr" defTabSz="914400" eaLnBrk="0" latinLnBrk="0" hangingPunct="0">
              <a:lnSpc>
                <a:spcPct val="90000"/>
              </a:lnSpc>
              <a:spcBef>
                <a:spcPct val="50000"/>
              </a:spcBef>
              <a:buClrTx/>
              <a:buSzTx/>
              <a:buFontTx/>
              <a:buNone/>
              <a:tabLst/>
              <a:defRPr/>
            </a:pPr>
            <a:r>
              <a:rPr lang="it-IT" sz="2400" b="1" u="none" kern="900" dirty="0" smtClean="0">
                <a:ln w="12700">
                  <a:solidFill>
                    <a:schemeClr val="tx2">
                      <a:satMod val="155000"/>
                    </a:schemeClr>
                  </a:solidFill>
                  <a:prstDash val="solid"/>
                </a:ln>
                <a:latin typeface="Arial" pitchFamily="34" charset="0"/>
              </a:rPr>
              <a:t>Distribuzione delle stazioni</a:t>
            </a:r>
            <a:endParaRPr lang="it-IT" sz="2400" b="1" u="none" kern="900" dirty="0">
              <a:ln w="12700">
                <a:solidFill>
                  <a:schemeClr val="tx2">
                    <a:satMod val="155000"/>
                  </a:schemeClr>
                </a:solidFill>
                <a:prstDash val="solid"/>
              </a:ln>
              <a:latin typeface="Arial" pitchFamily="34" charset="0"/>
            </a:endParaRPr>
          </a:p>
        </p:txBody>
      </p:sp>
      <p:sp>
        <p:nvSpPr>
          <p:cNvPr id="7" name="CasellaDiTesto 6"/>
          <p:cNvSpPr txBox="1"/>
          <p:nvPr/>
        </p:nvSpPr>
        <p:spPr>
          <a:xfrm>
            <a:off x="2214546" y="5407238"/>
            <a:ext cx="2481271" cy="307777"/>
          </a:xfrm>
          <a:prstGeom prst="rect">
            <a:avLst/>
          </a:prstGeom>
          <a:solidFill>
            <a:schemeClr val="bg1"/>
          </a:solidFill>
        </p:spPr>
        <p:txBody>
          <a:bodyPr wrap="square" rtlCol="0">
            <a:spAutoFit/>
          </a:bodyPr>
          <a:lstStyle/>
          <a:p>
            <a:r>
              <a:rPr lang="it-IT" sz="1400" u="none" dirty="0" smtClean="0"/>
              <a:t>Numero di stazioni per cella</a:t>
            </a:r>
            <a:endParaRPr lang="it-IT" sz="1400" u="none" dirty="0"/>
          </a:p>
        </p:txBody>
      </p:sp>
    </p:spTree>
    <p:extLst>
      <p:ext uri="{BB962C8B-B14F-4D97-AF65-F5344CB8AC3E}">
        <p14:creationId xmlns="" xmlns:p14="http://schemas.microsoft.com/office/powerpoint/2010/main" val="252134210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asellaDiTesto 8"/>
          <p:cNvSpPr txBox="1"/>
          <p:nvPr/>
        </p:nvSpPr>
        <p:spPr>
          <a:xfrm>
            <a:off x="214283" y="1214422"/>
            <a:ext cx="8790804" cy="757130"/>
          </a:xfrm>
          <a:prstGeom prst="rect">
            <a:avLst/>
          </a:prstGeom>
          <a:noFill/>
          <a:ln w="9525">
            <a:noFill/>
            <a:miter lim="800000"/>
            <a:headEnd/>
            <a:tailEnd/>
          </a:ln>
        </p:spPr>
        <p:txBody>
          <a:bodyPr wrap="square">
            <a:spAutoFit/>
          </a:bodyPr>
          <a:lstStyle/>
          <a:p>
            <a:pPr algn="ctr" eaLnBrk="0" hangingPunct="0">
              <a:lnSpc>
                <a:spcPct val="90000"/>
              </a:lnSpc>
              <a:spcBef>
                <a:spcPct val="50000"/>
              </a:spcBef>
              <a:defRPr/>
            </a:pPr>
            <a:r>
              <a:rPr lang="it-IT" sz="2400" b="1" u="none" kern="900" dirty="0" smtClean="0">
                <a:ln w="12700">
                  <a:solidFill>
                    <a:schemeClr val="tx2">
                      <a:satMod val="155000"/>
                    </a:schemeClr>
                  </a:solidFill>
                  <a:prstDash val="solid"/>
                </a:ln>
                <a:latin typeface="Arial" pitchFamily="34" charset="0"/>
              </a:rPr>
              <a:t>Test 1. Progressione nel tempo del </a:t>
            </a:r>
            <a:br>
              <a:rPr lang="it-IT" sz="2400" b="1" u="none" kern="900" dirty="0" smtClean="0">
                <a:ln w="12700">
                  <a:solidFill>
                    <a:schemeClr val="tx2">
                      <a:satMod val="155000"/>
                    </a:schemeClr>
                  </a:solidFill>
                  <a:prstDash val="solid"/>
                </a:ln>
                <a:latin typeface="Arial" pitchFamily="34" charset="0"/>
              </a:rPr>
            </a:br>
            <a:r>
              <a:rPr lang="it-IT" sz="2400" b="1" u="none" kern="900" dirty="0" smtClean="0">
                <a:ln w="12700">
                  <a:solidFill>
                    <a:schemeClr val="tx2">
                      <a:satMod val="155000"/>
                    </a:schemeClr>
                  </a:solidFill>
                  <a:prstDash val="solid"/>
                </a:ln>
                <a:latin typeface="Arial" pitchFamily="34" charset="0"/>
              </a:rPr>
              <a:t>numero annuale di massimi</a:t>
            </a:r>
          </a:p>
        </p:txBody>
      </p:sp>
      <p:sp>
        <p:nvSpPr>
          <p:cNvPr id="41" name="CasellaDiTesto 40"/>
          <p:cNvSpPr txBox="1"/>
          <p:nvPr/>
        </p:nvSpPr>
        <p:spPr>
          <a:xfrm>
            <a:off x="404743" y="2071678"/>
            <a:ext cx="8358257" cy="1837426"/>
          </a:xfrm>
          <a:prstGeom prst="rect">
            <a:avLst/>
          </a:prstGeom>
          <a:noFill/>
        </p:spPr>
        <p:txBody>
          <a:bodyPr wrap="square" rtlCol="0" anchor="ctr" anchorCtr="0">
            <a:spAutoFit/>
          </a:bodyPr>
          <a:lstStyle/>
          <a:p>
            <a:pPr marL="285750" indent="-285750">
              <a:lnSpc>
                <a:spcPct val="90000"/>
              </a:lnSpc>
              <a:buClr>
                <a:srgbClr val="DA304A"/>
              </a:buClr>
              <a:buSzPct val="160000"/>
              <a:buFont typeface="Arial" pitchFamily="34" charset="0"/>
              <a:buChar char="•"/>
            </a:pPr>
            <a:r>
              <a:rPr lang="it-IT" sz="1400" u="none" dirty="0" smtClean="0"/>
              <a:t>In un campione di dati giornalieri di lunghezza pari a </a:t>
            </a:r>
            <a:r>
              <a:rPr lang="it-IT" sz="1400" i="1" u="none" dirty="0" smtClean="0"/>
              <a:t>N</a:t>
            </a:r>
            <a:r>
              <a:rPr lang="it-IT" sz="1400" u="none" dirty="0" smtClean="0"/>
              <a:t> anni sono individuati gli </a:t>
            </a:r>
            <a:r>
              <a:rPr lang="it-IT" sz="1400" i="1" u="none" dirty="0" smtClean="0"/>
              <a:t>N</a:t>
            </a:r>
            <a:r>
              <a:rPr lang="it-IT" sz="1400" u="none" dirty="0" smtClean="0"/>
              <a:t> valori massimi e si conteggia il numero di volte che si verificano in ogni anno. </a:t>
            </a:r>
          </a:p>
          <a:p>
            <a:pPr marL="285750" indent="-285750">
              <a:lnSpc>
                <a:spcPct val="90000"/>
              </a:lnSpc>
              <a:buClr>
                <a:srgbClr val="DA304A"/>
              </a:buClr>
              <a:buSzPct val="160000"/>
              <a:buFont typeface="Arial" pitchFamily="34" charset="0"/>
              <a:buChar char="•"/>
            </a:pPr>
            <a:r>
              <a:rPr lang="it-IT" sz="1400" u="none" dirty="0" smtClean="0"/>
              <a:t>L’analisi è ripetuta per tutte le stazioni disponibili e si computa la somma di tutte le occorrenze di valori massimi, per ogni anno e per tutte le stazioni. Il numero totale di stazioni varia di anno in anno. </a:t>
            </a:r>
            <a:r>
              <a:rPr lang="it-IT" sz="1400" u="none" dirty="0" err="1" smtClean="0"/>
              <a:t>Poichè</a:t>
            </a:r>
            <a:r>
              <a:rPr lang="it-IT" sz="1400" u="none" dirty="0" smtClean="0"/>
              <a:t> il numero atteso di massimi è pari in media ad uno per anno, si dovrebbe osservare per ogni anno un numero di massimi approssimativamente pari al numero delle stazioni per quell’anno.</a:t>
            </a:r>
          </a:p>
          <a:p>
            <a:pPr marL="285750" indent="-285750">
              <a:lnSpc>
                <a:spcPct val="90000"/>
              </a:lnSpc>
              <a:buClr>
                <a:srgbClr val="DA304A"/>
              </a:buClr>
              <a:buSzPct val="160000"/>
              <a:buFont typeface="Arial" pitchFamily="34" charset="0"/>
              <a:buChar char="•"/>
            </a:pPr>
            <a:r>
              <a:rPr lang="it-IT" sz="1400" u="none" dirty="0" smtClean="0"/>
              <a:t>La differenze percentuale (PD) per ogni anno fra il numero osservato di massimi ed il numero di stazioni è raffigurato in un grafico.</a:t>
            </a:r>
          </a:p>
        </p:txBody>
      </p:sp>
      <p:sp>
        <p:nvSpPr>
          <p:cNvPr id="4" name="Rettangolo 3"/>
          <p:cNvSpPr/>
          <p:nvPr/>
        </p:nvSpPr>
        <p:spPr>
          <a:xfrm>
            <a:off x="5987800" y="5376462"/>
            <a:ext cx="3013356" cy="338554"/>
          </a:xfrm>
          <a:prstGeom prst="rect">
            <a:avLst/>
          </a:prstGeom>
        </p:spPr>
        <p:txBody>
          <a:bodyPr wrap="square">
            <a:spAutoFit/>
          </a:bodyPr>
          <a:lstStyle/>
          <a:p>
            <a:r>
              <a:rPr lang="en-US" sz="800" u="none" dirty="0" err="1" smtClean="0"/>
              <a:t>Fonte</a:t>
            </a:r>
            <a:r>
              <a:rPr lang="en-US" sz="800" u="none" dirty="0" smtClean="0"/>
              <a:t>: Brocken </a:t>
            </a:r>
            <a:r>
              <a:rPr lang="en-US" sz="800" u="none" dirty="0" err="1" smtClean="0"/>
              <a:t>Inaglory</a:t>
            </a:r>
            <a:r>
              <a:rPr lang="en-US" sz="800" u="none" dirty="0" smtClean="0"/>
              <a:t> - Own work, CC BY-SA 3.0, https://commons.wikimedia.org/w/index.php?curid=2133657</a:t>
            </a:r>
            <a:endParaRPr lang="it-IT" sz="800" u="none" dirty="0"/>
          </a:p>
        </p:txBody>
      </p:sp>
      <p:pic>
        <p:nvPicPr>
          <p:cNvPr id="6" name="Picture 1"/>
          <p:cNvPicPr>
            <a:picLocks noChangeAspect="1" noChangeArrowheads="1"/>
          </p:cNvPicPr>
          <p:nvPr/>
        </p:nvPicPr>
        <p:blipFill>
          <a:blip r:embed="rId2" cstate="print"/>
          <a:srcRect t="35455"/>
          <a:stretch>
            <a:fillRect/>
          </a:stretch>
        </p:blipFill>
        <p:spPr bwMode="auto">
          <a:xfrm>
            <a:off x="142844" y="4214818"/>
            <a:ext cx="5786478" cy="218001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ttangolo 10"/>
          <p:cNvSpPr/>
          <p:nvPr/>
        </p:nvSpPr>
        <p:spPr>
          <a:xfrm>
            <a:off x="5128531" y="4572769"/>
            <a:ext cx="3658310" cy="1570875"/>
          </a:xfrm>
          <a:prstGeom prst="rect">
            <a:avLst/>
          </a:prstGeom>
          <a:solidFill>
            <a:schemeClr val="bg1">
              <a:lumMod val="8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u="none"/>
          </a:p>
        </p:txBody>
      </p:sp>
      <p:sp>
        <p:nvSpPr>
          <p:cNvPr id="10" name="Rettangolo 9"/>
          <p:cNvSpPr/>
          <p:nvPr/>
        </p:nvSpPr>
        <p:spPr>
          <a:xfrm>
            <a:off x="5114883" y="4627669"/>
            <a:ext cx="3671959" cy="1449628"/>
          </a:xfrm>
          <a:prstGeom prst="rect">
            <a:avLst/>
          </a:prstGeom>
        </p:spPr>
        <p:txBody>
          <a:bodyPr wrap="square">
            <a:spAutoFit/>
          </a:bodyPr>
          <a:lstStyle/>
          <a:p>
            <a:pPr marL="285750" indent="-285750">
              <a:lnSpc>
                <a:spcPct val="90000"/>
              </a:lnSpc>
              <a:buClr>
                <a:srgbClr val="DA304A"/>
              </a:buClr>
              <a:buSzPct val="160000"/>
              <a:buFont typeface="Arial" pitchFamily="34" charset="0"/>
              <a:buChar char="•"/>
            </a:pPr>
            <a:r>
              <a:rPr lang="it-IT" sz="1400" u="none" dirty="0" smtClean="0"/>
              <a:t>Per l’emisfero nord (NH) si osserva un trend crescente nel numero di massimi per anno dal 1900 fino ai tempi recenti.</a:t>
            </a:r>
          </a:p>
          <a:p>
            <a:pPr marL="285750" indent="-285750">
              <a:lnSpc>
                <a:spcPct val="90000"/>
              </a:lnSpc>
              <a:buClr>
                <a:srgbClr val="DA304A"/>
              </a:buClr>
              <a:buSzPct val="160000"/>
              <a:buFont typeface="Arial" pitchFamily="34" charset="0"/>
              <a:buChar char="•"/>
            </a:pPr>
            <a:r>
              <a:rPr lang="it-IT" sz="1400" u="none" dirty="0" smtClean="0"/>
              <a:t>Una simile tendenza si verifica a livello globale (GL).</a:t>
            </a:r>
          </a:p>
          <a:p>
            <a:pPr marL="285750" indent="-285750">
              <a:lnSpc>
                <a:spcPct val="90000"/>
              </a:lnSpc>
              <a:buClr>
                <a:srgbClr val="DA304A"/>
              </a:buClr>
              <a:buSzPct val="160000"/>
              <a:buFont typeface="Arial" pitchFamily="34" charset="0"/>
              <a:buChar char="•"/>
            </a:pPr>
            <a:r>
              <a:rPr lang="it-IT" sz="1400" u="none" dirty="0" smtClean="0"/>
              <a:t>Nell’emisfero sud (SH) non si notano evidenti tendenze.</a:t>
            </a:r>
          </a:p>
        </p:txBody>
      </p:sp>
      <p:pic>
        <p:nvPicPr>
          <p:cNvPr id="8" name="Picture 10"/>
          <p:cNvPicPr/>
          <p:nvPr/>
        </p:nvPicPr>
        <p:blipFill>
          <a:blip r:embed="rId2" cstate="print">
            <a:extLst>
              <a:ext uri="{28A0092B-C50C-407E-A947-70E740481C1C}">
                <a14:useLocalDpi xmlns="" xmlns:wpc="http://schemas.microsoft.com/office/word/2010/wordprocessingCanvas" xmlns:mc="http://schemas.openxmlformats.org/markup-compatibility/2006"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val="0"/>
              </a:ext>
            </a:extLst>
          </a:blip>
          <a:srcRect t="64929" b="1249"/>
          <a:stretch>
            <a:fillRect/>
          </a:stretch>
        </p:blipFill>
        <p:spPr bwMode="auto">
          <a:xfrm>
            <a:off x="4557019" y="2365734"/>
            <a:ext cx="4450502" cy="2004169"/>
          </a:xfrm>
          <a:prstGeom prst="rect">
            <a:avLst/>
          </a:prstGeom>
          <a:noFill/>
          <a:ln>
            <a:noFill/>
          </a:ln>
        </p:spPr>
      </p:pic>
      <p:pic>
        <p:nvPicPr>
          <p:cNvPr id="1026" name="Picture 2"/>
          <p:cNvPicPr>
            <a:picLocks noChangeAspect="1" noChangeArrowheads="1"/>
          </p:cNvPicPr>
          <p:nvPr/>
        </p:nvPicPr>
        <p:blipFill>
          <a:blip r:embed="rId3" cstate="print"/>
          <a:srcRect/>
          <a:stretch>
            <a:fillRect/>
          </a:stretch>
        </p:blipFill>
        <p:spPr bwMode="auto">
          <a:xfrm>
            <a:off x="129717" y="2369791"/>
            <a:ext cx="4441756" cy="3998794"/>
          </a:xfrm>
          <a:prstGeom prst="rect">
            <a:avLst/>
          </a:prstGeom>
          <a:noFill/>
          <a:ln w="9525">
            <a:noFill/>
            <a:miter lim="800000"/>
            <a:headEnd/>
            <a:tailEnd/>
          </a:ln>
          <a:effectLst/>
        </p:spPr>
      </p:pic>
      <p:sp>
        <p:nvSpPr>
          <p:cNvPr id="9" name="Rettangolo 8"/>
          <p:cNvSpPr/>
          <p:nvPr/>
        </p:nvSpPr>
        <p:spPr>
          <a:xfrm>
            <a:off x="371475" y="1243110"/>
            <a:ext cx="8562975" cy="757130"/>
          </a:xfrm>
          <a:prstGeom prst="rect">
            <a:avLst/>
          </a:prstGeom>
          <a:noFill/>
          <a:ln w="9525">
            <a:noFill/>
            <a:miter lim="800000"/>
            <a:headEnd/>
            <a:tailEnd/>
          </a:ln>
        </p:spPr>
        <p:txBody>
          <a:bodyPr wrap="square">
            <a:spAutoFit/>
          </a:bodyPr>
          <a:lstStyle/>
          <a:p>
            <a:pPr algn="ctr" eaLnBrk="0" hangingPunct="0">
              <a:lnSpc>
                <a:spcPct val="90000"/>
              </a:lnSpc>
              <a:spcBef>
                <a:spcPct val="50000"/>
              </a:spcBef>
              <a:defRPr/>
            </a:pPr>
            <a:r>
              <a:rPr lang="it-IT" sz="2400" b="1" u="none" kern="900" dirty="0" smtClean="0">
                <a:ln w="12700">
                  <a:solidFill>
                    <a:schemeClr val="tx2">
                      <a:satMod val="155000"/>
                    </a:schemeClr>
                  </a:solidFill>
                  <a:prstDash val="solid"/>
                </a:ln>
                <a:latin typeface="Arial" pitchFamily="34" charset="0"/>
              </a:rPr>
              <a:t>Test 1. Progressione nel tempo del</a:t>
            </a:r>
            <a:br>
              <a:rPr lang="it-IT" sz="2400" b="1" u="none" kern="900" dirty="0" smtClean="0">
                <a:ln w="12700">
                  <a:solidFill>
                    <a:schemeClr val="tx2">
                      <a:satMod val="155000"/>
                    </a:schemeClr>
                  </a:solidFill>
                  <a:prstDash val="solid"/>
                </a:ln>
                <a:latin typeface="Arial" pitchFamily="34" charset="0"/>
              </a:rPr>
            </a:br>
            <a:r>
              <a:rPr lang="it-IT" sz="2400" b="1" u="none" kern="900" dirty="0" smtClean="0">
                <a:ln w="12700">
                  <a:solidFill>
                    <a:schemeClr val="tx2">
                      <a:satMod val="155000"/>
                    </a:schemeClr>
                  </a:solidFill>
                  <a:prstDash val="solid"/>
                </a:ln>
                <a:latin typeface="Arial" pitchFamily="34" charset="0"/>
              </a:rPr>
              <a:t>numero annuale di massimi - Risultati</a:t>
            </a:r>
            <a:endParaRPr lang="it-IT" sz="2400" b="1" u="none" kern="900" dirty="0">
              <a:ln w="12700">
                <a:solidFill>
                  <a:schemeClr val="tx2">
                    <a:satMod val="155000"/>
                  </a:schemeClr>
                </a:solidFill>
                <a:prstDash val="solid"/>
              </a:ln>
              <a:latin typeface="Arial" pitchFamily="34" charset="0"/>
            </a:endParaRPr>
          </a:p>
        </p:txBody>
      </p:sp>
      <p:sp>
        <p:nvSpPr>
          <p:cNvPr id="12" name="CasellaDiTesto 11"/>
          <p:cNvSpPr txBox="1"/>
          <p:nvPr/>
        </p:nvSpPr>
        <p:spPr>
          <a:xfrm rot="16200000">
            <a:off x="-2037291" y="3926004"/>
            <a:ext cx="4587932" cy="307777"/>
          </a:xfrm>
          <a:prstGeom prst="rect">
            <a:avLst/>
          </a:prstGeom>
          <a:solidFill>
            <a:schemeClr val="bg1"/>
          </a:solidFill>
        </p:spPr>
        <p:txBody>
          <a:bodyPr wrap="square" rtlCol="0">
            <a:spAutoFit/>
          </a:bodyPr>
          <a:lstStyle/>
          <a:p>
            <a:r>
              <a:rPr lang="it-IT" sz="1400" u="none" dirty="0" smtClean="0"/>
              <a:t>Differenza percentuale del numero atteso di massimi</a:t>
            </a:r>
            <a:endParaRPr lang="it-IT" sz="1400" u="none" dirty="0"/>
          </a:p>
        </p:txBody>
      </p:sp>
      <p:sp>
        <p:nvSpPr>
          <p:cNvPr id="13" name="CasellaDiTesto 12"/>
          <p:cNvSpPr txBox="1"/>
          <p:nvPr/>
        </p:nvSpPr>
        <p:spPr>
          <a:xfrm>
            <a:off x="2200276" y="6113073"/>
            <a:ext cx="657212" cy="307777"/>
          </a:xfrm>
          <a:prstGeom prst="rect">
            <a:avLst/>
          </a:prstGeom>
          <a:solidFill>
            <a:schemeClr val="bg1"/>
          </a:solidFill>
        </p:spPr>
        <p:txBody>
          <a:bodyPr wrap="square" rtlCol="0">
            <a:spAutoFit/>
          </a:bodyPr>
          <a:lstStyle/>
          <a:p>
            <a:r>
              <a:rPr lang="it-IT" sz="1400" u="none" dirty="0" smtClean="0"/>
              <a:t>Anno</a:t>
            </a:r>
            <a:endParaRPr lang="it-IT" sz="1400" u="none" dirty="0"/>
          </a:p>
        </p:txBody>
      </p:sp>
      <p:sp>
        <p:nvSpPr>
          <p:cNvPr id="14" name="CasellaDiTesto 13"/>
          <p:cNvSpPr txBox="1"/>
          <p:nvPr/>
        </p:nvSpPr>
        <p:spPr>
          <a:xfrm>
            <a:off x="6715140" y="4214818"/>
            <a:ext cx="657212" cy="307777"/>
          </a:xfrm>
          <a:prstGeom prst="rect">
            <a:avLst/>
          </a:prstGeom>
          <a:solidFill>
            <a:schemeClr val="bg1"/>
          </a:solidFill>
        </p:spPr>
        <p:txBody>
          <a:bodyPr wrap="square" rtlCol="0">
            <a:spAutoFit/>
          </a:bodyPr>
          <a:lstStyle/>
          <a:p>
            <a:r>
              <a:rPr lang="it-IT" sz="1400" u="none" dirty="0" smtClean="0"/>
              <a:t>Anno</a:t>
            </a:r>
            <a:endParaRPr lang="it-IT" sz="1400" u="none"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CasellaDiTesto 40"/>
          <p:cNvSpPr txBox="1"/>
          <p:nvPr/>
        </p:nvSpPr>
        <p:spPr>
          <a:xfrm>
            <a:off x="414268" y="2304826"/>
            <a:ext cx="8420650" cy="1255728"/>
          </a:xfrm>
          <a:prstGeom prst="rect">
            <a:avLst/>
          </a:prstGeom>
          <a:noFill/>
        </p:spPr>
        <p:txBody>
          <a:bodyPr wrap="square" rtlCol="0" anchor="ctr" anchorCtr="0">
            <a:spAutoFit/>
          </a:bodyPr>
          <a:lstStyle/>
          <a:p>
            <a:pPr marL="285750" indent="-285750">
              <a:lnSpc>
                <a:spcPct val="90000"/>
              </a:lnSpc>
              <a:buClr>
                <a:srgbClr val="DA304A"/>
              </a:buClr>
              <a:buSzPct val="160000"/>
              <a:buFont typeface="Arial" pitchFamily="34" charset="0"/>
              <a:buChar char="•"/>
            </a:pPr>
            <a:r>
              <a:rPr lang="it-IT" sz="1400" u="none" dirty="0" smtClean="0"/>
              <a:t>In un campione di dati giornalieri di lunghezza pari a </a:t>
            </a:r>
            <a:r>
              <a:rPr lang="it-IT" sz="1400" i="1" u="none" dirty="0" smtClean="0"/>
              <a:t>N</a:t>
            </a:r>
            <a:r>
              <a:rPr lang="it-IT" sz="1400" u="none" dirty="0" smtClean="0"/>
              <a:t> anni sono individuati gli </a:t>
            </a:r>
            <a:r>
              <a:rPr lang="it-IT" sz="1400" i="1" u="none" dirty="0" smtClean="0"/>
              <a:t>N</a:t>
            </a:r>
            <a:r>
              <a:rPr lang="it-IT" sz="1400" u="none" dirty="0" smtClean="0"/>
              <a:t> valori massimi e si conteggia il numero medio </a:t>
            </a:r>
            <a:r>
              <a:rPr lang="it-IT" sz="1400" i="1" u="none" dirty="0" smtClean="0"/>
              <a:t>n</a:t>
            </a:r>
            <a:r>
              <a:rPr lang="it-IT" sz="1400" u="none" dirty="0" smtClean="0"/>
              <a:t> di massimi in tutte le stazioni all’interno di una finestra temporale mobile di estensione trentennale, ottenendo quindi per ogni stazione la serie temporale </a:t>
            </a:r>
            <a:r>
              <a:rPr lang="it-IT" sz="1400" i="1" u="none" dirty="0" err="1" smtClean="0"/>
              <a:t>n</a:t>
            </a:r>
            <a:r>
              <a:rPr lang="it-IT" sz="1400" i="1" u="none" baseline="-25000" dirty="0" err="1" smtClean="0"/>
              <a:t>j</a:t>
            </a:r>
            <a:r>
              <a:rPr lang="it-IT" sz="1400" u="none" dirty="0" smtClean="0"/>
              <a:t> dove </a:t>
            </a:r>
            <a:r>
              <a:rPr lang="it-IT" sz="1400" i="1" u="none" dirty="0" smtClean="0"/>
              <a:t>j</a:t>
            </a:r>
            <a:r>
              <a:rPr lang="it-IT" sz="1400" u="none" dirty="0" smtClean="0"/>
              <a:t> indica l’anno iniziale di ogni periodo trentennale. Se il processo stocastico è stazionario </a:t>
            </a:r>
            <a:r>
              <a:rPr lang="it-IT" sz="1400" i="1" u="none" dirty="0" err="1" smtClean="0"/>
              <a:t>n</a:t>
            </a:r>
            <a:r>
              <a:rPr lang="it-IT" sz="1400" i="1" u="none" baseline="-25000" dirty="0" err="1" smtClean="0"/>
              <a:t>j</a:t>
            </a:r>
            <a:r>
              <a:rPr lang="it-IT" sz="1400" u="none" dirty="0" smtClean="0"/>
              <a:t> dovrebbe essere uguale approssimativamente a 30, </a:t>
            </a:r>
            <a:r>
              <a:rPr lang="it-IT" sz="1400" u="none" dirty="0" err="1" smtClean="0"/>
              <a:t>poichè</a:t>
            </a:r>
            <a:r>
              <a:rPr lang="it-IT" sz="1400" u="none" dirty="0" smtClean="0"/>
              <a:t> ci attendiamo il verificarsi di circa un evento per ogni anno. Infine viene computato il valore medio di </a:t>
            </a:r>
            <a:r>
              <a:rPr lang="it-IT" sz="1400" i="1" u="none" dirty="0" err="1" smtClean="0"/>
              <a:t>n</a:t>
            </a:r>
            <a:r>
              <a:rPr lang="it-IT" sz="1400" i="1" u="none" baseline="-25000" dirty="0" err="1" smtClean="0"/>
              <a:t>j</a:t>
            </a:r>
            <a:r>
              <a:rPr lang="it-IT" sz="1400" u="none" dirty="0" smtClean="0"/>
              <a:t> fra tutte le stazioni disponibili.</a:t>
            </a:r>
            <a:endParaRPr lang="it-IT" sz="1400" u="none" dirty="0"/>
          </a:p>
        </p:txBody>
      </p:sp>
      <p:sp>
        <p:nvSpPr>
          <p:cNvPr id="6" name="CasellaDiTesto 5"/>
          <p:cNvSpPr txBox="1"/>
          <p:nvPr/>
        </p:nvSpPr>
        <p:spPr>
          <a:xfrm>
            <a:off x="365911" y="1318060"/>
            <a:ext cx="8639175" cy="757130"/>
          </a:xfrm>
          <a:prstGeom prst="rect">
            <a:avLst/>
          </a:prstGeom>
          <a:noFill/>
          <a:ln w="9525">
            <a:noFill/>
            <a:miter lim="800000"/>
            <a:headEnd/>
            <a:tailEnd/>
          </a:ln>
        </p:spPr>
        <p:txBody>
          <a:bodyPr wrap="square">
            <a:spAutoFit/>
          </a:bodyPr>
          <a:lstStyle/>
          <a:p>
            <a:pPr algn="ctr" eaLnBrk="0" hangingPunct="0">
              <a:lnSpc>
                <a:spcPct val="90000"/>
              </a:lnSpc>
              <a:spcBef>
                <a:spcPct val="50000"/>
              </a:spcBef>
              <a:defRPr/>
            </a:pPr>
            <a:r>
              <a:rPr lang="it-IT" sz="2400" b="1" u="none" kern="900" dirty="0" smtClean="0">
                <a:ln w="12700">
                  <a:solidFill>
                    <a:schemeClr val="tx2">
                      <a:satMod val="155000"/>
                    </a:schemeClr>
                  </a:solidFill>
                  <a:prstDash val="solid"/>
                </a:ln>
                <a:latin typeface="Arial" pitchFamily="34" charset="0"/>
              </a:rPr>
              <a:t>Test 2. Progressione nel tempo del numero di eccedenze in finestre temporali di 30 anni</a:t>
            </a:r>
          </a:p>
        </p:txBody>
      </p:sp>
      <p:pic>
        <p:nvPicPr>
          <p:cNvPr id="3075" name="Picture 3"/>
          <p:cNvPicPr>
            <a:picLocks noChangeAspect="1" noChangeArrowheads="1"/>
          </p:cNvPicPr>
          <p:nvPr/>
        </p:nvPicPr>
        <p:blipFill>
          <a:blip r:embed="rId2" cstate="print"/>
          <a:srcRect/>
          <a:stretch>
            <a:fillRect/>
          </a:stretch>
        </p:blipFill>
        <p:spPr bwMode="auto">
          <a:xfrm>
            <a:off x="71406" y="4143729"/>
            <a:ext cx="6872305" cy="2233259"/>
          </a:xfrm>
          <a:prstGeom prst="rect">
            <a:avLst/>
          </a:prstGeom>
          <a:noFill/>
          <a:ln w="9525">
            <a:noFill/>
            <a:miter lim="800000"/>
            <a:headEnd/>
            <a:tailEnd/>
          </a:ln>
          <a:effectLst/>
        </p:spPr>
      </p:pic>
      <p:sp>
        <p:nvSpPr>
          <p:cNvPr id="11" name="Rettangolo 10"/>
          <p:cNvSpPr/>
          <p:nvPr/>
        </p:nvSpPr>
        <p:spPr>
          <a:xfrm>
            <a:off x="7000892" y="4929198"/>
            <a:ext cx="1928826" cy="646331"/>
          </a:xfrm>
          <a:prstGeom prst="rect">
            <a:avLst/>
          </a:prstGeom>
        </p:spPr>
        <p:txBody>
          <a:bodyPr wrap="square">
            <a:spAutoFit/>
          </a:bodyPr>
          <a:lstStyle/>
          <a:p>
            <a:r>
              <a:rPr lang="en-US" sz="1200" u="none" dirty="0" smtClean="0"/>
              <a:t>Source: United States Air Force, VIRIN 040304-F-0000S-002</a:t>
            </a:r>
            <a:endParaRPr lang="it-IT" sz="1200" u="none"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ttangolo 10"/>
          <p:cNvSpPr/>
          <p:nvPr/>
        </p:nvSpPr>
        <p:spPr>
          <a:xfrm>
            <a:off x="227931" y="3486243"/>
            <a:ext cx="4272631" cy="1845945"/>
          </a:xfrm>
          <a:prstGeom prst="rect">
            <a:avLst/>
          </a:prstGeom>
          <a:solidFill>
            <a:schemeClr val="bg1">
              <a:lumMod val="8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u="none"/>
          </a:p>
        </p:txBody>
      </p:sp>
      <p:sp>
        <p:nvSpPr>
          <p:cNvPr id="10" name="Rettangolo 9"/>
          <p:cNvSpPr/>
          <p:nvPr/>
        </p:nvSpPr>
        <p:spPr>
          <a:xfrm>
            <a:off x="214282" y="3500438"/>
            <a:ext cx="4299048" cy="1837426"/>
          </a:xfrm>
          <a:prstGeom prst="rect">
            <a:avLst/>
          </a:prstGeom>
          <a:noFill/>
        </p:spPr>
        <p:txBody>
          <a:bodyPr wrap="square">
            <a:spAutoFit/>
          </a:bodyPr>
          <a:lstStyle/>
          <a:p>
            <a:pPr marL="285750" indent="-285750">
              <a:lnSpc>
                <a:spcPct val="90000"/>
              </a:lnSpc>
              <a:buClr>
                <a:srgbClr val="DA304A"/>
              </a:buClr>
              <a:buSzPct val="160000"/>
              <a:buFont typeface="Arial" pitchFamily="34" charset="0"/>
              <a:buChar char="•"/>
            </a:pPr>
            <a:r>
              <a:rPr lang="it-IT" sz="1400" u="none" dirty="0" smtClean="0"/>
              <a:t>Nell’emisfero nord (NH) si nota un trend crescente e la stessa tendenza è rinvenuta a livello globale (GL).</a:t>
            </a:r>
          </a:p>
          <a:p>
            <a:pPr marL="285750" indent="-285750">
              <a:lnSpc>
                <a:spcPct val="90000"/>
              </a:lnSpc>
              <a:buClr>
                <a:srgbClr val="DA304A"/>
              </a:buClr>
              <a:buSzPct val="160000"/>
              <a:buFont typeface="Arial" pitchFamily="34" charset="0"/>
              <a:buChar char="•"/>
            </a:pPr>
            <a:r>
              <a:rPr lang="it-IT" sz="1400" u="none" dirty="0" smtClean="0"/>
              <a:t>Nell’emisfero sud (SH), ancora una volta, non si notano tendenze significative.</a:t>
            </a:r>
          </a:p>
          <a:p>
            <a:pPr marL="285750" indent="-285750">
              <a:lnSpc>
                <a:spcPct val="90000"/>
              </a:lnSpc>
              <a:buClr>
                <a:srgbClr val="DA304A"/>
              </a:buClr>
              <a:buSzPct val="160000"/>
              <a:buFont typeface="Arial" pitchFamily="34" charset="0"/>
              <a:buChar char="•"/>
            </a:pPr>
            <a:r>
              <a:rPr lang="it-IT" sz="1400" u="none" dirty="0" smtClean="0"/>
              <a:t>Si notano, tuttavia, ciclicità che erano pure emerse nel test 1, sia pure con minore evidenza. L’aggregazione dei dati su finestre temporali più ampie rende le ciclicità più evidenti</a:t>
            </a:r>
          </a:p>
        </p:txBody>
      </p:sp>
      <p:pic>
        <p:nvPicPr>
          <p:cNvPr id="7" name="Picture 13"/>
          <p:cNvPicPr/>
          <p:nvPr/>
        </p:nvPicPr>
        <p:blipFill>
          <a:blip r:embed="rId2" cstate="print">
            <a:extLst>
              <a:ext uri="{28A0092B-C50C-407E-A947-70E740481C1C}">
                <a14:useLocalDpi xmlns="" xmlns:wpc="http://schemas.microsoft.com/office/word/2010/wordprocessingCanvas" xmlns:mc="http://schemas.openxmlformats.org/markup-compatibility/2006"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val="0"/>
              </a:ext>
            </a:extLst>
          </a:blip>
          <a:stretch>
            <a:fillRect/>
          </a:stretch>
        </p:blipFill>
        <p:spPr>
          <a:xfrm>
            <a:off x="4617552" y="1159559"/>
            <a:ext cx="4294476" cy="5261291"/>
          </a:xfrm>
          <a:prstGeom prst="rect">
            <a:avLst/>
          </a:prstGeom>
        </p:spPr>
      </p:pic>
      <p:sp>
        <p:nvSpPr>
          <p:cNvPr id="8" name="CasellaDiTesto 7"/>
          <p:cNvSpPr txBox="1"/>
          <p:nvPr/>
        </p:nvSpPr>
        <p:spPr>
          <a:xfrm>
            <a:off x="365911" y="1357298"/>
            <a:ext cx="4151500" cy="1754326"/>
          </a:xfrm>
          <a:prstGeom prst="rect">
            <a:avLst/>
          </a:prstGeom>
          <a:noFill/>
          <a:ln w="9525">
            <a:noFill/>
            <a:miter lim="800000"/>
            <a:headEnd/>
            <a:tailEnd/>
          </a:ln>
        </p:spPr>
        <p:txBody>
          <a:bodyPr wrap="square">
            <a:spAutoFit/>
          </a:bodyPr>
          <a:lstStyle/>
          <a:p>
            <a:pPr algn="ctr" eaLnBrk="0" hangingPunct="0">
              <a:lnSpc>
                <a:spcPct val="90000"/>
              </a:lnSpc>
              <a:spcBef>
                <a:spcPct val="50000"/>
              </a:spcBef>
              <a:defRPr/>
            </a:pPr>
            <a:r>
              <a:rPr lang="it-IT" sz="2400" b="1" u="none" kern="900" dirty="0" smtClean="0">
                <a:ln w="12700">
                  <a:solidFill>
                    <a:schemeClr val="tx2">
                      <a:satMod val="155000"/>
                    </a:schemeClr>
                  </a:solidFill>
                  <a:prstDash val="solid"/>
                </a:ln>
                <a:latin typeface="Arial" pitchFamily="34" charset="0"/>
              </a:rPr>
              <a:t>Test 2. Progressione nel tempo del numero di eccedenze in finestre temporali di 30 anni - Risultati</a:t>
            </a:r>
          </a:p>
        </p:txBody>
      </p:sp>
      <p:sp>
        <p:nvSpPr>
          <p:cNvPr id="9" name="CasellaDiTesto 8"/>
          <p:cNvSpPr txBox="1"/>
          <p:nvPr/>
        </p:nvSpPr>
        <p:spPr>
          <a:xfrm rot="16200000">
            <a:off x="3391959" y="3314827"/>
            <a:ext cx="2568632" cy="307777"/>
          </a:xfrm>
          <a:prstGeom prst="rect">
            <a:avLst/>
          </a:prstGeom>
          <a:solidFill>
            <a:schemeClr val="bg1"/>
          </a:solidFill>
        </p:spPr>
        <p:txBody>
          <a:bodyPr wrap="square" rtlCol="0">
            <a:spAutoFit/>
          </a:bodyPr>
          <a:lstStyle/>
          <a:p>
            <a:r>
              <a:rPr lang="it-IT" sz="1400" u="none" dirty="0" smtClean="0"/>
              <a:t>Numero medio di massimi</a:t>
            </a:r>
            <a:endParaRPr lang="it-IT" sz="1400" u="none" dirty="0"/>
          </a:p>
        </p:txBody>
      </p:sp>
      <p:sp>
        <p:nvSpPr>
          <p:cNvPr id="12" name="CasellaDiTesto 11"/>
          <p:cNvSpPr txBox="1"/>
          <p:nvPr/>
        </p:nvSpPr>
        <p:spPr>
          <a:xfrm>
            <a:off x="5000628" y="6142514"/>
            <a:ext cx="3929058" cy="215444"/>
          </a:xfrm>
          <a:prstGeom prst="rect">
            <a:avLst/>
          </a:prstGeom>
          <a:solidFill>
            <a:schemeClr val="bg1"/>
          </a:solidFill>
        </p:spPr>
        <p:txBody>
          <a:bodyPr wrap="square" lIns="0" tIns="0" rIns="0" bIns="0" rtlCol="0">
            <a:spAutoFit/>
          </a:bodyPr>
          <a:lstStyle/>
          <a:p>
            <a:pPr algn="ctr"/>
            <a:r>
              <a:rPr lang="it-IT" sz="1400" u="none" dirty="0" smtClean="0"/>
              <a:t>Anno iniziale delle finestre temporali considerate</a:t>
            </a:r>
            <a:endParaRPr lang="it-IT" sz="1400" u="none"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CasellaDiTesto 40"/>
          <p:cNvSpPr txBox="1"/>
          <p:nvPr/>
        </p:nvSpPr>
        <p:spPr>
          <a:xfrm>
            <a:off x="114301" y="1857364"/>
            <a:ext cx="8639175" cy="2031325"/>
          </a:xfrm>
          <a:prstGeom prst="rect">
            <a:avLst/>
          </a:prstGeom>
          <a:noFill/>
        </p:spPr>
        <p:txBody>
          <a:bodyPr wrap="square" rtlCol="0" anchor="ctr" anchorCtr="0">
            <a:spAutoFit/>
          </a:bodyPr>
          <a:lstStyle/>
          <a:p>
            <a:pPr marL="285750" indent="-285750">
              <a:lnSpc>
                <a:spcPct val="90000"/>
              </a:lnSpc>
              <a:buClr>
                <a:srgbClr val="DA304A"/>
              </a:buClr>
              <a:buSzPct val="160000"/>
              <a:buFont typeface="Arial" pitchFamily="34" charset="0"/>
              <a:buChar char="•"/>
            </a:pPr>
            <a:r>
              <a:rPr lang="it-IT" sz="1400" u="none" dirty="0" smtClean="0"/>
              <a:t>In una serie di precipitazioni giornaliere di durata </a:t>
            </a:r>
            <a:r>
              <a:rPr lang="it-IT" sz="1400" i="1" u="none" dirty="0" smtClean="0"/>
              <a:t>N</a:t>
            </a:r>
            <a:r>
              <a:rPr lang="it-IT" sz="1400" u="none" dirty="0" smtClean="0"/>
              <a:t> anni si identificano gli </a:t>
            </a:r>
            <a:r>
              <a:rPr lang="it-IT" sz="1400" i="1" u="none" dirty="0" smtClean="0"/>
              <a:t>N</a:t>
            </a:r>
            <a:r>
              <a:rPr lang="it-IT" sz="1400" u="none" dirty="0" smtClean="0"/>
              <a:t> estremi maggiori (nell’esempio della figura di sinistra sottostante sono indicati con punti rossi). Successivamente si stima una retta regressione sugli estremi così individuati all’interno di una finestra temporale lunga 30 anni. L’operazione viene ripetuta per ognuna delle serie trentennali disponibili in ogni stazione (alcune delle rette di regressione sono visualizzate nella figura di sinistra).</a:t>
            </a:r>
          </a:p>
          <a:p>
            <a:pPr marL="285750" indent="-285750">
              <a:lnSpc>
                <a:spcPct val="90000"/>
              </a:lnSpc>
              <a:buClr>
                <a:srgbClr val="DA304A"/>
              </a:buClr>
              <a:buSzPct val="160000"/>
              <a:buFont typeface="Arial" pitchFamily="34" charset="0"/>
              <a:buChar char="•"/>
            </a:pPr>
            <a:r>
              <a:rPr lang="it-IT" sz="1400" u="none" dirty="0" smtClean="0"/>
              <a:t>L’analisi è ripetuta per tutte le stazioni con almeno 30 anni di dati, ovvero un numero di stazioni pari a 25,296. La figura di destra mostra il numero delle stazioni per ogni periodo trentennale che inizia dopo l’anno 1901.</a:t>
            </a:r>
          </a:p>
          <a:p>
            <a:pPr marL="285750" indent="-285750">
              <a:lnSpc>
                <a:spcPct val="90000"/>
              </a:lnSpc>
              <a:buClr>
                <a:srgbClr val="DA304A"/>
              </a:buClr>
              <a:buSzPct val="160000"/>
              <a:buFont typeface="Arial" pitchFamily="34" charset="0"/>
              <a:buChar char="•"/>
            </a:pPr>
            <a:r>
              <a:rPr lang="it-IT" sz="1400" u="none" dirty="0" smtClean="0"/>
              <a:t>Successivamente si calcola la percentuale di stazioni le cui rette di regressione hanno pendenza positiva. </a:t>
            </a:r>
          </a:p>
        </p:txBody>
      </p:sp>
      <p:pic>
        <p:nvPicPr>
          <p:cNvPr id="8" name="Picture 12"/>
          <p:cNvPicPr/>
          <p:nvPr/>
        </p:nvPicPr>
        <p:blipFill>
          <a:blip r:embed="rId2" cstate="print">
            <a:extLst>
              <a:ext uri="{28A0092B-C50C-407E-A947-70E740481C1C}">
                <a14:useLocalDpi xmlns="" xmlns:wpc="http://schemas.microsoft.com/office/word/2010/wordprocessingCanvas" xmlns:mc="http://schemas.openxmlformats.org/markup-compatibility/2006"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val="0"/>
              </a:ext>
            </a:extLst>
          </a:blip>
          <a:stretch>
            <a:fillRect/>
          </a:stretch>
        </p:blipFill>
        <p:spPr>
          <a:xfrm>
            <a:off x="542967" y="4063648"/>
            <a:ext cx="3062987" cy="2020657"/>
          </a:xfrm>
          <a:prstGeom prst="rect">
            <a:avLst/>
          </a:prstGeom>
        </p:spPr>
      </p:pic>
      <p:pic>
        <p:nvPicPr>
          <p:cNvPr id="10" name="Picture 9"/>
          <p:cNvPicPr/>
          <p:nvPr/>
        </p:nvPicPr>
        <p:blipFill>
          <a:blip r:embed="rId3" cstate="print">
            <a:extLst>
              <a:ext uri="{28A0092B-C50C-407E-A947-70E740481C1C}">
                <a14:useLocalDpi xmlns="" xmlns:wpc="http://schemas.microsoft.com/office/word/2010/wordprocessingCanvas" xmlns:mc="http://schemas.openxmlformats.org/markup-compatibility/2006"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val="0"/>
              </a:ext>
            </a:extLst>
          </a:blip>
          <a:stretch>
            <a:fillRect/>
          </a:stretch>
        </p:blipFill>
        <p:spPr>
          <a:xfrm>
            <a:off x="4693221" y="4056103"/>
            <a:ext cx="3060317" cy="1994534"/>
          </a:xfrm>
          <a:prstGeom prst="rect">
            <a:avLst/>
          </a:prstGeom>
        </p:spPr>
      </p:pic>
      <p:sp>
        <p:nvSpPr>
          <p:cNvPr id="6" name="CasellaDiTesto 5"/>
          <p:cNvSpPr txBox="1"/>
          <p:nvPr/>
        </p:nvSpPr>
        <p:spPr>
          <a:xfrm>
            <a:off x="365911" y="1191059"/>
            <a:ext cx="8639175" cy="757130"/>
          </a:xfrm>
          <a:prstGeom prst="rect">
            <a:avLst/>
          </a:prstGeom>
          <a:noFill/>
          <a:ln w="9525">
            <a:noFill/>
            <a:miter lim="800000"/>
            <a:headEnd/>
            <a:tailEnd/>
          </a:ln>
        </p:spPr>
        <p:txBody>
          <a:bodyPr wrap="square">
            <a:spAutoFit/>
          </a:bodyPr>
          <a:lstStyle/>
          <a:p>
            <a:pPr algn="ctr" eaLnBrk="0" hangingPunct="0">
              <a:lnSpc>
                <a:spcPct val="90000"/>
              </a:lnSpc>
              <a:spcBef>
                <a:spcPct val="50000"/>
              </a:spcBef>
              <a:defRPr/>
            </a:pPr>
            <a:r>
              <a:rPr lang="it-IT" sz="2400" b="1" u="none" kern="900" dirty="0" smtClean="0">
                <a:ln w="12700">
                  <a:solidFill>
                    <a:schemeClr val="tx2">
                      <a:satMod val="155000"/>
                    </a:schemeClr>
                  </a:solidFill>
                  <a:prstDash val="solid"/>
                </a:ln>
                <a:latin typeface="Arial" pitchFamily="34" charset="0"/>
              </a:rPr>
              <a:t>Test 3. Progressione nel tempo della</a:t>
            </a:r>
            <a:br>
              <a:rPr lang="it-IT" sz="2400" b="1" u="none" kern="900" dirty="0" smtClean="0">
                <a:ln w="12700">
                  <a:solidFill>
                    <a:schemeClr val="tx2">
                      <a:satMod val="155000"/>
                    </a:schemeClr>
                  </a:solidFill>
                  <a:prstDash val="solid"/>
                </a:ln>
                <a:latin typeface="Arial" pitchFamily="34" charset="0"/>
              </a:rPr>
            </a:br>
            <a:r>
              <a:rPr lang="it-IT" sz="2400" b="1" u="none" kern="900" dirty="0" smtClean="0">
                <a:ln w="12700">
                  <a:solidFill>
                    <a:schemeClr val="tx2">
                      <a:satMod val="155000"/>
                    </a:schemeClr>
                  </a:solidFill>
                  <a:prstDash val="solid"/>
                </a:ln>
                <a:latin typeface="Arial" pitchFamily="34" charset="0"/>
              </a:rPr>
              <a:t>tendenza degli estremi</a:t>
            </a:r>
          </a:p>
        </p:txBody>
      </p:sp>
      <p:sp>
        <p:nvSpPr>
          <p:cNvPr id="7" name="CasellaDiTesto 6"/>
          <p:cNvSpPr txBox="1"/>
          <p:nvPr/>
        </p:nvSpPr>
        <p:spPr>
          <a:xfrm>
            <a:off x="1928794" y="5907305"/>
            <a:ext cx="657212" cy="307777"/>
          </a:xfrm>
          <a:prstGeom prst="rect">
            <a:avLst/>
          </a:prstGeom>
          <a:solidFill>
            <a:schemeClr val="bg1"/>
          </a:solidFill>
        </p:spPr>
        <p:txBody>
          <a:bodyPr wrap="square" rtlCol="0">
            <a:spAutoFit/>
          </a:bodyPr>
          <a:lstStyle/>
          <a:p>
            <a:r>
              <a:rPr lang="it-IT" sz="1400" u="none" dirty="0" smtClean="0"/>
              <a:t>Anno</a:t>
            </a:r>
            <a:endParaRPr lang="it-IT" sz="1400" u="none" dirty="0"/>
          </a:p>
        </p:txBody>
      </p:sp>
      <p:sp>
        <p:nvSpPr>
          <p:cNvPr id="11" name="CasellaDiTesto 10"/>
          <p:cNvSpPr txBox="1"/>
          <p:nvPr/>
        </p:nvSpPr>
        <p:spPr>
          <a:xfrm>
            <a:off x="5000628" y="5834738"/>
            <a:ext cx="2971800" cy="523220"/>
          </a:xfrm>
          <a:prstGeom prst="rect">
            <a:avLst/>
          </a:prstGeom>
          <a:solidFill>
            <a:schemeClr val="bg1"/>
          </a:solidFill>
        </p:spPr>
        <p:txBody>
          <a:bodyPr wrap="square" rtlCol="0">
            <a:spAutoFit/>
          </a:bodyPr>
          <a:lstStyle/>
          <a:p>
            <a:pPr algn="ctr"/>
            <a:r>
              <a:rPr lang="it-IT" sz="1400" u="none" dirty="0" smtClean="0"/>
              <a:t>Anno iniziale delle finestre temporali considerate</a:t>
            </a:r>
            <a:endParaRPr lang="it-IT" sz="1400" u="none" dirty="0"/>
          </a:p>
        </p:txBody>
      </p:sp>
      <p:sp>
        <p:nvSpPr>
          <p:cNvPr id="12" name="CasellaDiTesto 11"/>
          <p:cNvSpPr txBox="1"/>
          <p:nvPr/>
        </p:nvSpPr>
        <p:spPr>
          <a:xfrm rot="16200000">
            <a:off x="3537458" y="4709707"/>
            <a:ext cx="2440562" cy="307777"/>
          </a:xfrm>
          <a:prstGeom prst="rect">
            <a:avLst/>
          </a:prstGeom>
          <a:solidFill>
            <a:schemeClr val="bg1"/>
          </a:solidFill>
        </p:spPr>
        <p:txBody>
          <a:bodyPr wrap="square" rtlCol="0">
            <a:spAutoFit/>
          </a:bodyPr>
          <a:lstStyle/>
          <a:p>
            <a:r>
              <a:rPr lang="it-IT" sz="1400" u="none" dirty="0" smtClean="0"/>
              <a:t>Numero di finestre temporali</a:t>
            </a:r>
            <a:endParaRPr lang="it-IT" sz="1400" u="none" dirty="0"/>
          </a:p>
        </p:txBody>
      </p:sp>
      <p:sp>
        <p:nvSpPr>
          <p:cNvPr id="13" name="CasellaDiTesto 12"/>
          <p:cNvSpPr txBox="1"/>
          <p:nvPr/>
        </p:nvSpPr>
        <p:spPr>
          <a:xfrm rot="16200000">
            <a:off x="-485097" y="4773512"/>
            <a:ext cx="2179869" cy="307777"/>
          </a:xfrm>
          <a:prstGeom prst="rect">
            <a:avLst/>
          </a:prstGeom>
          <a:solidFill>
            <a:schemeClr val="bg1"/>
          </a:solidFill>
        </p:spPr>
        <p:txBody>
          <a:bodyPr wrap="square" rtlCol="0">
            <a:spAutoFit/>
          </a:bodyPr>
          <a:lstStyle/>
          <a:p>
            <a:r>
              <a:rPr lang="it-IT" sz="1400" u="none" dirty="0" smtClean="0"/>
              <a:t>Pioggia giornaliera (mm)</a:t>
            </a:r>
            <a:endParaRPr lang="it-IT" sz="1400" u="none"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p:nvPr/>
        </p:nvPicPr>
        <p:blipFill>
          <a:blip r:embed="rId2" cstate="print">
            <a:extLst>
              <a:ext uri="{28A0092B-C50C-407E-A947-70E740481C1C}">
                <a14:useLocalDpi xmlns="" xmlns:wpc="http://schemas.microsoft.com/office/word/2010/wordprocessingCanvas" xmlns:mc="http://schemas.openxmlformats.org/markup-compatibility/2006"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val="0"/>
              </a:ext>
            </a:extLst>
          </a:blip>
          <a:srcRect t="63680"/>
          <a:stretch>
            <a:fillRect/>
          </a:stretch>
        </p:blipFill>
        <p:spPr bwMode="auto">
          <a:xfrm>
            <a:off x="4888300" y="2139010"/>
            <a:ext cx="4255700" cy="2144204"/>
          </a:xfrm>
          <a:prstGeom prst="rect">
            <a:avLst/>
          </a:prstGeom>
          <a:noFill/>
          <a:ln>
            <a:noFill/>
          </a:ln>
        </p:spPr>
      </p:pic>
      <p:pic>
        <p:nvPicPr>
          <p:cNvPr id="1028" name="Picture 4"/>
          <p:cNvPicPr>
            <a:picLocks noChangeAspect="1" noChangeArrowheads="1"/>
          </p:cNvPicPr>
          <p:nvPr/>
        </p:nvPicPr>
        <p:blipFill>
          <a:blip r:embed="rId3" cstate="print"/>
          <a:srcRect/>
          <a:stretch>
            <a:fillRect/>
          </a:stretch>
        </p:blipFill>
        <p:spPr bwMode="auto">
          <a:xfrm>
            <a:off x="46397" y="1928802"/>
            <a:ext cx="4686513" cy="4165789"/>
          </a:xfrm>
          <a:prstGeom prst="rect">
            <a:avLst/>
          </a:prstGeom>
          <a:noFill/>
          <a:ln w="9525">
            <a:noFill/>
            <a:miter lim="800000"/>
            <a:headEnd/>
            <a:tailEnd/>
          </a:ln>
          <a:effectLst/>
        </p:spPr>
      </p:pic>
      <p:sp>
        <p:nvSpPr>
          <p:cNvPr id="7" name="CasellaDiTesto 6"/>
          <p:cNvSpPr txBox="1"/>
          <p:nvPr/>
        </p:nvSpPr>
        <p:spPr>
          <a:xfrm>
            <a:off x="365911" y="1191060"/>
            <a:ext cx="8639175" cy="757130"/>
          </a:xfrm>
          <a:prstGeom prst="rect">
            <a:avLst/>
          </a:prstGeom>
          <a:noFill/>
          <a:ln w="9525">
            <a:noFill/>
            <a:miter lim="800000"/>
            <a:headEnd/>
            <a:tailEnd/>
          </a:ln>
        </p:spPr>
        <p:txBody>
          <a:bodyPr wrap="square">
            <a:spAutoFit/>
          </a:bodyPr>
          <a:lstStyle/>
          <a:p>
            <a:pPr algn="ctr" eaLnBrk="0" hangingPunct="0">
              <a:lnSpc>
                <a:spcPct val="90000"/>
              </a:lnSpc>
              <a:spcBef>
                <a:spcPct val="50000"/>
              </a:spcBef>
              <a:defRPr/>
            </a:pPr>
            <a:r>
              <a:rPr lang="it-IT" sz="2400" b="1" u="none" kern="900" dirty="0" smtClean="0">
                <a:ln w="12700">
                  <a:solidFill>
                    <a:schemeClr val="tx2">
                      <a:satMod val="155000"/>
                    </a:schemeClr>
                  </a:solidFill>
                  <a:prstDash val="solid"/>
                </a:ln>
                <a:latin typeface="Arial" pitchFamily="34" charset="0"/>
              </a:rPr>
              <a:t>Test 3. Progressione nel tempo della tendenza degli estremi - Risultati</a:t>
            </a:r>
          </a:p>
        </p:txBody>
      </p:sp>
      <p:sp>
        <p:nvSpPr>
          <p:cNvPr id="12" name="CasellaDiTesto 11"/>
          <p:cNvSpPr txBox="1"/>
          <p:nvPr/>
        </p:nvSpPr>
        <p:spPr>
          <a:xfrm rot="16200000">
            <a:off x="-1734720" y="3801883"/>
            <a:ext cx="3726619" cy="307777"/>
          </a:xfrm>
          <a:prstGeom prst="rect">
            <a:avLst/>
          </a:prstGeom>
          <a:solidFill>
            <a:schemeClr val="bg1"/>
          </a:solidFill>
        </p:spPr>
        <p:txBody>
          <a:bodyPr wrap="square" rtlCol="0">
            <a:spAutoFit/>
          </a:bodyPr>
          <a:lstStyle/>
          <a:p>
            <a:pPr algn="ctr"/>
            <a:r>
              <a:rPr lang="it-IT" sz="1400" u="none" dirty="0" smtClean="0"/>
              <a:t>Tendenza crescente retta di regressione (%)</a:t>
            </a:r>
            <a:endParaRPr lang="it-IT" sz="1400" u="none" dirty="0"/>
          </a:p>
        </p:txBody>
      </p:sp>
      <p:sp>
        <p:nvSpPr>
          <p:cNvPr id="13" name="CasellaDiTesto 12"/>
          <p:cNvSpPr txBox="1"/>
          <p:nvPr/>
        </p:nvSpPr>
        <p:spPr>
          <a:xfrm>
            <a:off x="1131408" y="5857892"/>
            <a:ext cx="2794964" cy="523220"/>
          </a:xfrm>
          <a:prstGeom prst="rect">
            <a:avLst/>
          </a:prstGeom>
          <a:solidFill>
            <a:schemeClr val="bg1"/>
          </a:solidFill>
        </p:spPr>
        <p:txBody>
          <a:bodyPr wrap="square" rtlCol="0">
            <a:spAutoFit/>
          </a:bodyPr>
          <a:lstStyle/>
          <a:p>
            <a:pPr algn="ctr"/>
            <a:r>
              <a:rPr lang="it-IT" sz="1400" u="none" dirty="0" smtClean="0"/>
              <a:t>Anno iniziale delle finestre temporali</a:t>
            </a:r>
            <a:endParaRPr lang="it-IT" sz="1400" u="none" dirty="0"/>
          </a:p>
        </p:txBody>
      </p:sp>
      <p:sp>
        <p:nvSpPr>
          <p:cNvPr id="15" name="CasellaDiTesto 14"/>
          <p:cNvSpPr txBox="1"/>
          <p:nvPr/>
        </p:nvSpPr>
        <p:spPr>
          <a:xfrm>
            <a:off x="5474808" y="3951712"/>
            <a:ext cx="2794964" cy="523220"/>
          </a:xfrm>
          <a:prstGeom prst="rect">
            <a:avLst/>
          </a:prstGeom>
          <a:solidFill>
            <a:schemeClr val="bg1"/>
          </a:solidFill>
        </p:spPr>
        <p:txBody>
          <a:bodyPr wrap="square" rtlCol="0">
            <a:spAutoFit/>
          </a:bodyPr>
          <a:lstStyle/>
          <a:p>
            <a:pPr algn="ctr"/>
            <a:r>
              <a:rPr lang="it-IT" sz="1400" u="none" dirty="0" smtClean="0"/>
              <a:t>Anno iniziale delle finestre temporali</a:t>
            </a:r>
            <a:endParaRPr lang="it-IT" sz="1400" u="none" dirty="0"/>
          </a:p>
        </p:txBody>
      </p:sp>
      <p:sp>
        <p:nvSpPr>
          <p:cNvPr id="16" name="CasellaDiTesto 15"/>
          <p:cNvSpPr txBox="1"/>
          <p:nvPr/>
        </p:nvSpPr>
        <p:spPr>
          <a:xfrm rot="16200000">
            <a:off x="3777999" y="2769636"/>
            <a:ext cx="2171087" cy="523220"/>
          </a:xfrm>
          <a:prstGeom prst="rect">
            <a:avLst/>
          </a:prstGeom>
          <a:solidFill>
            <a:schemeClr val="bg1"/>
          </a:solidFill>
        </p:spPr>
        <p:txBody>
          <a:bodyPr wrap="square" rtlCol="0">
            <a:spAutoFit/>
          </a:bodyPr>
          <a:lstStyle/>
          <a:p>
            <a:pPr algn="ctr"/>
            <a:r>
              <a:rPr lang="it-IT" sz="1400" u="none" dirty="0" smtClean="0"/>
              <a:t>Tendenza crescente retta di regressione (%)</a:t>
            </a:r>
            <a:endParaRPr lang="it-IT" sz="1400" u="none" dirty="0"/>
          </a:p>
        </p:txBody>
      </p:sp>
      <p:sp>
        <p:nvSpPr>
          <p:cNvPr id="11" name="Rettangolo 10"/>
          <p:cNvSpPr/>
          <p:nvPr/>
        </p:nvSpPr>
        <p:spPr>
          <a:xfrm>
            <a:off x="4790365" y="4433631"/>
            <a:ext cx="4244455" cy="1852889"/>
          </a:xfrm>
          <a:prstGeom prst="rect">
            <a:avLst/>
          </a:prstGeom>
          <a:solidFill>
            <a:schemeClr val="bg1">
              <a:lumMod val="8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u="none"/>
          </a:p>
        </p:txBody>
      </p:sp>
      <p:sp>
        <p:nvSpPr>
          <p:cNvPr id="10" name="Rettangolo 9"/>
          <p:cNvSpPr/>
          <p:nvPr/>
        </p:nvSpPr>
        <p:spPr>
          <a:xfrm>
            <a:off x="4776716" y="4589954"/>
            <a:ext cx="4299048" cy="1600438"/>
          </a:xfrm>
          <a:prstGeom prst="rect">
            <a:avLst/>
          </a:prstGeom>
        </p:spPr>
        <p:txBody>
          <a:bodyPr wrap="square">
            <a:spAutoFit/>
          </a:bodyPr>
          <a:lstStyle/>
          <a:p>
            <a:pPr marL="95250" indent="-95250" algn="just">
              <a:buFont typeface="Arial" pitchFamily="34" charset="0"/>
              <a:buChar char="•"/>
            </a:pPr>
            <a:r>
              <a:rPr lang="it-IT" sz="1400" u="none" dirty="0" smtClean="0"/>
              <a:t>Per l’emisfero nord (NH) dal 1965 si osserva una rapida crescita della percentuale di stazioni con tendenza crescente. Si nota però la presenza di ciclicità. Lo stesso andamento si osserva a livello globale (GL).</a:t>
            </a:r>
          </a:p>
          <a:p>
            <a:pPr marL="95250" indent="-95250" algn="just">
              <a:buFont typeface="Arial" pitchFamily="34" charset="0"/>
              <a:buChar char="•"/>
            </a:pPr>
            <a:r>
              <a:rPr lang="it-IT" sz="1400" u="none" dirty="0" smtClean="0"/>
              <a:t>Per l’emisfero sud (SH) non si osservano tendenze significative.</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CasellaDiTesto 40"/>
          <p:cNvSpPr txBox="1"/>
          <p:nvPr/>
        </p:nvSpPr>
        <p:spPr>
          <a:xfrm>
            <a:off x="414268" y="1897713"/>
            <a:ext cx="8420650" cy="674031"/>
          </a:xfrm>
          <a:prstGeom prst="rect">
            <a:avLst/>
          </a:prstGeom>
          <a:noFill/>
        </p:spPr>
        <p:txBody>
          <a:bodyPr wrap="square" rtlCol="0" anchor="ctr" anchorCtr="0">
            <a:spAutoFit/>
          </a:bodyPr>
          <a:lstStyle/>
          <a:p>
            <a:pPr>
              <a:lnSpc>
                <a:spcPct val="90000"/>
              </a:lnSpc>
              <a:buClr>
                <a:srgbClr val="DA304A"/>
              </a:buClr>
              <a:buSzPct val="160000"/>
            </a:pPr>
            <a:r>
              <a:rPr lang="it-IT" sz="1400" u="none" dirty="0" smtClean="0"/>
              <a:t>La serie temporale di altezze di precipitazione giornaliera più estesa al mondo è quella di Padova: le osservazioni sono disponibili dal 1725 (Camuffo, 1984). I dati del periodo 1725-2006 sono stati recentemente analizzati da </a:t>
            </a:r>
            <a:r>
              <a:rPr lang="it-IT" sz="1400" u="none" dirty="0" err="1" smtClean="0"/>
              <a:t>Marani</a:t>
            </a:r>
            <a:r>
              <a:rPr lang="it-IT" sz="1400" u="none" dirty="0" smtClean="0"/>
              <a:t> e </a:t>
            </a:r>
            <a:r>
              <a:rPr lang="it-IT" sz="1400" u="none" dirty="0" err="1" smtClean="0"/>
              <a:t>Zanetti</a:t>
            </a:r>
            <a:r>
              <a:rPr lang="it-IT" sz="1400" u="none" dirty="0" smtClean="0"/>
              <a:t> (2015), i quali hanno rivenuto ciclicità di periodo variabile.</a:t>
            </a:r>
            <a:endParaRPr lang="it-IT" sz="1400" u="none" dirty="0"/>
          </a:p>
        </p:txBody>
      </p:sp>
      <p:sp>
        <p:nvSpPr>
          <p:cNvPr id="6" name="CasellaDiTesto 5"/>
          <p:cNvSpPr txBox="1"/>
          <p:nvPr/>
        </p:nvSpPr>
        <p:spPr>
          <a:xfrm>
            <a:off x="365911" y="1225726"/>
            <a:ext cx="8639175" cy="757130"/>
          </a:xfrm>
          <a:prstGeom prst="rect">
            <a:avLst/>
          </a:prstGeom>
          <a:noFill/>
          <a:ln w="9525">
            <a:noFill/>
            <a:miter lim="800000"/>
            <a:headEnd/>
            <a:tailEnd/>
          </a:ln>
        </p:spPr>
        <p:txBody>
          <a:bodyPr wrap="square">
            <a:spAutoFit/>
          </a:bodyPr>
          <a:lstStyle/>
          <a:p>
            <a:pPr algn="ctr" eaLnBrk="0" hangingPunct="0">
              <a:lnSpc>
                <a:spcPct val="90000"/>
              </a:lnSpc>
              <a:spcBef>
                <a:spcPct val="50000"/>
              </a:spcBef>
              <a:defRPr/>
            </a:pPr>
            <a:r>
              <a:rPr lang="it-IT" sz="2400" b="1" u="none" kern="900" dirty="0" smtClean="0">
                <a:ln w="12700">
                  <a:solidFill>
                    <a:schemeClr val="tx2">
                      <a:satMod val="155000"/>
                    </a:schemeClr>
                  </a:solidFill>
                  <a:prstDash val="solid"/>
                </a:ln>
                <a:latin typeface="Arial" pitchFamily="34" charset="0"/>
              </a:rPr>
              <a:t>Ciclicità nelle serie </a:t>
            </a:r>
            <a:r>
              <a:rPr lang="it-IT" sz="2400" b="1" u="none" kern="900" dirty="0" err="1" smtClean="0">
                <a:ln w="12700">
                  <a:solidFill>
                    <a:schemeClr val="tx2">
                      <a:satMod val="155000"/>
                    </a:schemeClr>
                  </a:solidFill>
                  <a:prstDash val="solid"/>
                </a:ln>
                <a:latin typeface="Arial" pitchFamily="34" charset="0"/>
              </a:rPr>
              <a:t>meteoclimatiche</a:t>
            </a:r>
            <a:r>
              <a:rPr lang="it-IT" sz="2400" b="1" u="none" kern="900" dirty="0" smtClean="0">
                <a:ln w="12700">
                  <a:solidFill>
                    <a:schemeClr val="tx2">
                      <a:satMod val="155000"/>
                    </a:schemeClr>
                  </a:solidFill>
                  <a:prstDash val="solid"/>
                </a:ln>
                <a:latin typeface="Arial" pitchFamily="34" charset="0"/>
              </a:rPr>
              <a:t/>
            </a:r>
            <a:br>
              <a:rPr lang="it-IT" sz="2400" b="1" u="none" kern="900" dirty="0" smtClean="0">
                <a:ln w="12700">
                  <a:solidFill>
                    <a:schemeClr val="tx2">
                      <a:satMod val="155000"/>
                    </a:schemeClr>
                  </a:solidFill>
                  <a:prstDash val="solid"/>
                </a:ln>
                <a:latin typeface="Arial" pitchFamily="34" charset="0"/>
              </a:rPr>
            </a:br>
            <a:r>
              <a:rPr lang="it-IT" sz="2400" b="1" u="none" kern="900" dirty="0" smtClean="0">
                <a:ln w="12700">
                  <a:solidFill>
                    <a:schemeClr val="tx2">
                      <a:satMod val="155000"/>
                    </a:schemeClr>
                  </a:solidFill>
                  <a:prstDash val="solid"/>
                </a:ln>
                <a:latin typeface="Arial" pitchFamily="34" charset="0"/>
              </a:rPr>
              <a:t>Il caso della serie di Padova</a:t>
            </a:r>
          </a:p>
        </p:txBody>
      </p:sp>
      <p:sp>
        <p:nvSpPr>
          <p:cNvPr id="7" name="CasellaDiTesto 6"/>
          <p:cNvSpPr txBox="1"/>
          <p:nvPr/>
        </p:nvSpPr>
        <p:spPr>
          <a:xfrm>
            <a:off x="414268" y="5533766"/>
            <a:ext cx="8420650" cy="895630"/>
          </a:xfrm>
          <a:prstGeom prst="rect">
            <a:avLst/>
          </a:prstGeom>
          <a:noFill/>
        </p:spPr>
        <p:txBody>
          <a:bodyPr wrap="square" rtlCol="0" anchor="ctr" anchorCtr="0">
            <a:spAutoFit/>
          </a:bodyPr>
          <a:lstStyle/>
          <a:p>
            <a:pPr>
              <a:lnSpc>
                <a:spcPct val="90000"/>
              </a:lnSpc>
              <a:buClr>
                <a:srgbClr val="DA304A"/>
              </a:buClr>
              <a:buSzPct val="160000"/>
            </a:pPr>
            <a:r>
              <a:rPr lang="en-US" sz="1400" b="1" u="none" dirty="0" err="1" smtClean="0"/>
              <a:t>Referenze</a:t>
            </a:r>
            <a:endParaRPr lang="en-US" sz="1400" b="1" u="none" dirty="0" smtClean="0"/>
          </a:p>
          <a:p>
            <a:pPr>
              <a:lnSpc>
                <a:spcPct val="90000"/>
              </a:lnSpc>
              <a:buClr>
                <a:srgbClr val="DA304A"/>
              </a:buClr>
              <a:buSzPct val="160000"/>
            </a:pPr>
            <a:r>
              <a:rPr lang="en-US" sz="1400" u="none" dirty="0" err="1" smtClean="0"/>
              <a:t>Marani</a:t>
            </a:r>
            <a:r>
              <a:rPr lang="en-US" sz="1400" u="none" dirty="0" smtClean="0"/>
              <a:t>, M., and S. </a:t>
            </a:r>
            <a:r>
              <a:rPr lang="en-US" sz="1400" u="none" dirty="0" err="1" smtClean="0"/>
              <a:t>Zanetti</a:t>
            </a:r>
            <a:r>
              <a:rPr lang="en-US" sz="1400" u="none" dirty="0" smtClean="0"/>
              <a:t> (2015), Long-term oscillations in rainfall extremes in a 268 year daily time series, Water </a:t>
            </a:r>
            <a:r>
              <a:rPr lang="en-US" sz="1400" u="none" dirty="0" err="1" smtClean="0"/>
              <a:t>Resour</a:t>
            </a:r>
            <a:r>
              <a:rPr lang="en-US" sz="1400" u="none" dirty="0" smtClean="0"/>
              <a:t>. Res., 51, 639–647, doi:10.1002/2014WR015885.</a:t>
            </a:r>
          </a:p>
          <a:p>
            <a:pPr>
              <a:lnSpc>
                <a:spcPct val="90000"/>
              </a:lnSpc>
              <a:buClr>
                <a:srgbClr val="DA304A"/>
              </a:buClr>
              <a:buSzPct val="160000"/>
            </a:pPr>
            <a:r>
              <a:rPr lang="en-US" sz="1400" u="none" dirty="0" err="1" smtClean="0"/>
              <a:t>Camuffo</a:t>
            </a:r>
            <a:r>
              <a:rPr lang="en-US" sz="1400" u="none" dirty="0" smtClean="0"/>
              <a:t>, D. (1984), Analysis of the series of precipitation at </a:t>
            </a:r>
            <a:r>
              <a:rPr lang="en-US" sz="1400" u="none" dirty="0" err="1" smtClean="0"/>
              <a:t>Padova</a:t>
            </a:r>
            <a:r>
              <a:rPr lang="en-US" sz="1400" u="none" dirty="0" smtClean="0"/>
              <a:t>, Italy, </a:t>
            </a:r>
            <a:r>
              <a:rPr lang="en-US" sz="1400" u="none" dirty="0" err="1" smtClean="0"/>
              <a:t>Clim</a:t>
            </a:r>
            <a:r>
              <a:rPr lang="en-US" sz="1400" u="none" dirty="0" smtClean="0"/>
              <a:t>. Change, 6, 57–77. </a:t>
            </a:r>
            <a:endParaRPr lang="it-IT" sz="1400" u="none" dirty="0"/>
          </a:p>
        </p:txBody>
      </p:sp>
      <p:pic>
        <p:nvPicPr>
          <p:cNvPr id="1025" name="Picture 1"/>
          <p:cNvPicPr>
            <a:picLocks noChangeAspect="1" noChangeArrowheads="1"/>
          </p:cNvPicPr>
          <p:nvPr/>
        </p:nvPicPr>
        <p:blipFill>
          <a:blip r:embed="rId2" cstate="print"/>
          <a:srcRect/>
          <a:stretch>
            <a:fillRect/>
          </a:stretch>
        </p:blipFill>
        <p:spPr bwMode="auto">
          <a:xfrm>
            <a:off x="414268" y="2688268"/>
            <a:ext cx="3764925" cy="2909887"/>
          </a:xfrm>
          <a:prstGeom prst="rect">
            <a:avLst/>
          </a:prstGeom>
          <a:noFill/>
          <a:ln w="9525">
            <a:noFill/>
            <a:miter lim="800000"/>
            <a:headEnd/>
            <a:tailEnd/>
          </a:ln>
          <a:effectLst/>
        </p:spPr>
      </p:pic>
      <p:pic>
        <p:nvPicPr>
          <p:cNvPr id="1026" name="Picture 2"/>
          <p:cNvPicPr>
            <a:picLocks noChangeAspect="1" noChangeArrowheads="1"/>
          </p:cNvPicPr>
          <p:nvPr/>
        </p:nvPicPr>
        <p:blipFill>
          <a:blip r:embed="rId3" cstate="print"/>
          <a:srcRect/>
          <a:stretch>
            <a:fillRect/>
          </a:stretch>
        </p:blipFill>
        <p:spPr bwMode="auto">
          <a:xfrm>
            <a:off x="4617244" y="2571744"/>
            <a:ext cx="3791189" cy="320421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CasellaDiTesto 40"/>
          <p:cNvSpPr txBox="1"/>
          <p:nvPr/>
        </p:nvSpPr>
        <p:spPr>
          <a:xfrm>
            <a:off x="357158" y="1740000"/>
            <a:ext cx="8420650" cy="480131"/>
          </a:xfrm>
          <a:prstGeom prst="rect">
            <a:avLst/>
          </a:prstGeom>
          <a:noFill/>
        </p:spPr>
        <p:txBody>
          <a:bodyPr wrap="square" rtlCol="0" anchor="ctr" anchorCtr="0">
            <a:spAutoFit/>
          </a:bodyPr>
          <a:lstStyle/>
          <a:p>
            <a:pPr>
              <a:lnSpc>
                <a:spcPct val="90000"/>
              </a:lnSpc>
              <a:buClr>
                <a:srgbClr val="DA304A"/>
              </a:buClr>
              <a:buSzPct val="160000"/>
            </a:pPr>
            <a:r>
              <a:rPr lang="it-IT" sz="1400" u="none" dirty="0" smtClean="0"/>
              <a:t>In Italia è stato possibile reperire 12 serie di precipitazione di qualità e di lunghezza almeno cinquantennale. La serie di Padova non è compresa, essendo stata resa disponibile solo recentemente.</a:t>
            </a:r>
            <a:endParaRPr lang="it-IT" sz="1400" u="none" dirty="0"/>
          </a:p>
        </p:txBody>
      </p:sp>
      <p:sp>
        <p:nvSpPr>
          <p:cNvPr id="6" name="CasellaDiTesto 5"/>
          <p:cNvSpPr txBox="1"/>
          <p:nvPr/>
        </p:nvSpPr>
        <p:spPr>
          <a:xfrm>
            <a:off x="142845" y="1225726"/>
            <a:ext cx="8862242" cy="424732"/>
          </a:xfrm>
          <a:prstGeom prst="rect">
            <a:avLst/>
          </a:prstGeom>
          <a:noFill/>
          <a:ln w="9525">
            <a:noFill/>
            <a:miter lim="800000"/>
            <a:headEnd/>
            <a:tailEnd/>
          </a:ln>
        </p:spPr>
        <p:txBody>
          <a:bodyPr wrap="square">
            <a:spAutoFit/>
          </a:bodyPr>
          <a:lstStyle/>
          <a:p>
            <a:pPr algn="ctr" eaLnBrk="0" hangingPunct="0">
              <a:lnSpc>
                <a:spcPct val="90000"/>
              </a:lnSpc>
              <a:spcBef>
                <a:spcPct val="50000"/>
              </a:spcBef>
              <a:defRPr/>
            </a:pPr>
            <a:r>
              <a:rPr lang="it-IT" sz="2400" b="1" u="none" kern="900" dirty="0" smtClean="0">
                <a:ln w="12700">
                  <a:solidFill>
                    <a:schemeClr val="tx2">
                      <a:satMod val="155000"/>
                    </a:schemeClr>
                  </a:solidFill>
                  <a:prstDash val="solid"/>
                </a:ln>
                <a:latin typeface="Arial" pitchFamily="34" charset="0"/>
              </a:rPr>
              <a:t>Analisi di lunghe serie di precipitazione giornaliera italiane</a:t>
            </a:r>
          </a:p>
        </p:txBody>
      </p:sp>
      <p:graphicFrame>
        <p:nvGraphicFramePr>
          <p:cNvPr id="8" name="Tabella 7"/>
          <p:cNvGraphicFramePr>
            <a:graphicFrameLocks noGrp="1"/>
          </p:cNvGraphicFramePr>
          <p:nvPr/>
        </p:nvGraphicFramePr>
        <p:xfrm>
          <a:off x="428596" y="2643182"/>
          <a:ext cx="4638694" cy="2897505"/>
        </p:xfrm>
        <a:graphic>
          <a:graphicData uri="http://schemas.openxmlformats.org/drawingml/2006/table">
            <a:tbl>
              <a:tblPr/>
              <a:tblGrid>
                <a:gridCol w="1177839"/>
                <a:gridCol w="994279"/>
                <a:gridCol w="998104"/>
                <a:gridCol w="734236"/>
                <a:gridCol w="734236"/>
              </a:tblGrid>
              <a:tr h="190500">
                <a:tc>
                  <a:txBody>
                    <a:bodyPr/>
                    <a:lstStyle/>
                    <a:p>
                      <a:pPr algn="l" fontAlgn="b"/>
                      <a:r>
                        <a:rPr lang="it-IT" sz="1400" b="1" i="0" u="none" strike="noStrike" dirty="0">
                          <a:solidFill>
                            <a:srgbClr val="000000"/>
                          </a:solidFill>
                          <a:latin typeface="Calibri"/>
                        </a:rPr>
                        <a:t>Località</a:t>
                      </a:r>
                    </a:p>
                  </a:txBody>
                  <a:tcPr marL="9525" marR="9525" marT="9525" marB="0" anchor="b">
                    <a:lnL>
                      <a:noFill/>
                    </a:lnL>
                    <a:lnR>
                      <a:noFill/>
                    </a:lnR>
                    <a:lnT>
                      <a:noFill/>
                    </a:lnT>
                    <a:lnB>
                      <a:noFill/>
                    </a:lnB>
                  </a:tcPr>
                </a:tc>
                <a:tc>
                  <a:txBody>
                    <a:bodyPr/>
                    <a:lstStyle/>
                    <a:p>
                      <a:pPr algn="ctr" fontAlgn="b"/>
                      <a:r>
                        <a:rPr lang="it-IT" sz="1400" b="1" i="0" u="none" strike="noStrike">
                          <a:solidFill>
                            <a:srgbClr val="000000"/>
                          </a:solidFill>
                          <a:latin typeface="Calibri"/>
                        </a:rPr>
                        <a:t>Latitudine</a:t>
                      </a:r>
                    </a:p>
                  </a:txBody>
                  <a:tcPr marL="9525" marR="9525" marT="9525" marB="0" anchor="b">
                    <a:lnL>
                      <a:noFill/>
                    </a:lnL>
                    <a:lnR>
                      <a:noFill/>
                    </a:lnR>
                    <a:lnT>
                      <a:noFill/>
                    </a:lnT>
                    <a:lnB>
                      <a:noFill/>
                    </a:lnB>
                  </a:tcPr>
                </a:tc>
                <a:tc>
                  <a:txBody>
                    <a:bodyPr/>
                    <a:lstStyle/>
                    <a:p>
                      <a:pPr algn="ctr" fontAlgn="b"/>
                      <a:r>
                        <a:rPr lang="it-IT" sz="1400" b="1" i="0" u="none" strike="noStrike">
                          <a:solidFill>
                            <a:srgbClr val="000000"/>
                          </a:solidFill>
                          <a:latin typeface="Calibri"/>
                        </a:rPr>
                        <a:t>Longitudine</a:t>
                      </a:r>
                    </a:p>
                  </a:txBody>
                  <a:tcPr marL="9525" marR="9525" marT="9525" marB="0" anchor="b">
                    <a:lnL>
                      <a:noFill/>
                    </a:lnL>
                    <a:lnR>
                      <a:noFill/>
                    </a:lnR>
                    <a:lnT>
                      <a:noFill/>
                    </a:lnT>
                    <a:lnB>
                      <a:noFill/>
                    </a:lnB>
                  </a:tcPr>
                </a:tc>
                <a:tc gridSpan="2">
                  <a:txBody>
                    <a:bodyPr/>
                    <a:lstStyle/>
                    <a:p>
                      <a:pPr algn="ctr" fontAlgn="b"/>
                      <a:r>
                        <a:rPr lang="it-IT" sz="1400" b="1" i="0" u="none" strike="noStrike">
                          <a:solidFill>
                            <a:srgbClr val="000000"/>
                          </a:solidFill>
                          <a:latin typeface="Calibri"/>
                        </a:rPr>
                        <a:t>Periodo</a:t>
                      </a:r>
                    </a:p>
                  </a:txBody>
                  <a:tcPr marL="9525" marR="9525" marT="9525" marB="0" anchor="b">
                    <a:lnL>
                      <a:noFill/>
                    </a:lnL>
                    <a:lnR>
                      <a:noFill/>
                    </a:lnR>
                    <a:lnT>
                      <a:noFill/>
                    </a:lnT>
                    <a:lnB>
                      <a:noFill/>
                    </a:lnB>
                  </a:tcPr>
                </a:tc>
                <a:tc hMerge="1">
                  <a:txBody>
                    <a:bodyPr/>
                    <a:lstStyle/>
                    <a:p>
                      <a:endParaRPr lang="it-IT"/>
                    </a:p>
                  </a:txBody>
                  <a:tcPr/>
                </a:tc>
              </a:tr>
              <a:tr h="190500">
                <a:tc>
                  <a:txBody>
                    <a:bodyPr/>
                    <a:lstStyle/>
                    <a:p>
                      <a:pPr algn="l" fontAlgn="b"/>
                      <a:r>
                        <a:rPr lang="it-IT" sz="1400" b="0" i="0" u="none" strike="noStrike">
                          <a:solidFill>
                            <a:srgbClr val="000000"/>
                          </a:solidFill>
                          <a:latin typeface="Calibri"/>
                        </a:rPr>
                        <a:t>Verona</a:t>
                      </a:r>
                    </a:p>
                  </a:txBody>
                  <a:tcPr marL="9525" marR="9525" marT="9525" marB="0" anchor="b">
                    <a:lnL>
                      <a:noFill/>
                    </a:lnL>
                    <a:lnR>
                      <a:noFill/>
                    </a:lnR>
                    <a:lnT>
                      <a:noFill/>
                    </a:lnT>
                    <a:lnB>
                      <a:noFill/>
                    </a:lnB>
                  </a:tcPr>
                </a:tc>
                <a:tc>
                  <a:txBody>
                    <a:bodyPr/>
                    <a:lstStyle/>
                    <a:p>
                      <a:pPr algn="ctr" fontAlgn="b"/>
                      <a:r>
                        <a:rPr lang="it-IT" sz="1400" b="0" i="0" u="none" strike="noStrike" dirty="0">
                          <a:solidFill>
                            <a:srgbClr val="000000"/>
                          </a:solidFill>
                          <a:latin typeface="Calibri"/>
                        </a:rPr>
                        <a:t>45.3831</a:t>
                      </a:r>
                    </a:p>
                  </a:txBody>
                  <a:tcPr marL="9525" marR="9525" marT="9525" marB="0" anchor="b">
                    <a:lnL>
                      <a:noFill/>
                    </a:lnL>
                    <a:lnR>
                      <a:noFill/>
                    </a:lnR>
                    <a:lnT>
                      <a:noFill/>
                    </a:lnT>
                    <a:lnB>
                      <a:noFill/>
                    </a:lnB>
                  </a:tcPr>
                </a:tc>
                <a:tc>
                  <a:txBody>
                    <a:bodyPr/>
                    <a:lstStyle/>
                    <a:p>
                      <a:pPr algn="ctr" fontAlgn="b"/>
                      <a:r>
                        <a:rPr lang="it-IT" sz="1400" b="0" i="0" u="none" strike="noStrike">
                          <a:solidFill>
                            <a:srgbClr val="000000"/>
                          </a:solidFill>
                          <a:latin typeface="Calibri"/>
                        </a:rPr>
                        <a:t>10.8667</a:t>
                      </a:r>
                    </a:p>
                  </a:txBody>
                  <a:tcPr marL="9525" marR="9525" marT="9525" marB="0" anchor="b">
                    <a:lnL>
                      <a:noFill/>
                    </a:lnL>
                    <a:lnR>
                      <a:noFill/>
                    </a:lnR>
                    <a:lnT>
                      <a:noFill/>
                    </a:lnT>
                    <a:lnB>
                      <a:noFill/>
                    </a:lnB>
                  </a:tcPr>
                </a:tc>
                <a:tc>
                  <a:txBody>
                    <a:bodyPr/>
                    <a:lstStyle/>
                    <a:p>
                      <a:pPr algn="r" fontAlgn="b"/>
                      <a:r>
                        <a:rPr lang="it-IT" sz="1400" b="0" i="0" u="none" strike="noStrike" dirty="0" smtClean="0">
                          <a:solidFill>
                            <a:srgbClr val="000000"/>
                          </a:solidFill>
                          <a:latin typeface="Calibri"/>
                        </a:rPr>
                        <a:t>1951 -</a:t>
                      </a:r>
                      <a:endParaRPr lang="it-IT" sz="1400" b="0" i="0" u="none" strike="noStrike" dirty="0">
                        <a:solidFill>
                          <a:srgbClr val="000000"/>
                        </a:solidFill>
                        <a:latin typeface="Calibri"/>
                      </a:endParaRPr>
                    </a:p>
                  </a:txBody>
                  <a:tcPr marL="9525" marR="9525" marT="9525" marB="0" anchor="b">
                    <a:lnL>
                      <a:noFill/>
                    </a:lnL>
                    <a:lnR>
                      <a:noFill/>
                    </a:lnR>
                    <a:lnT>
                      <a:noFill/>
                    </a:lnT>
                    <a:lnB>
                      <a:noFill/>
                    </a:lnB>
                  </a:tcPr>
                </a:tc>
                <a:tc>
                  <a:txBody>
                    <a:bodyPr/>
                    <a:lstStyle/>
                    <a:p>
                      <a:pPr algn="l" fontAlgn="b"/>
                      <a:r>
                        <a:rPr lang="it-IT" sz="1400" b="0" i="0" u="none" strike="noStrike">
                          <a:solidFill>
                            <a:srgbClr val="000000"/>
                          </a:solidFill>
                          <a:latin typeface="Calibri"/>
                        </a:rPr>
                        <a:t>2015</a:t>
                      </a:r>
                    </a:p>
                  </a:txBody>
                  <a:tcPr marL="9525" marR="9525" marT="9525" marB="0" anchor="b">
                    <a:lnL>
                      <a:noFill/>
                    </a:lnL>
                    <a:lnR>
                      <a:noFill/>
                    </a:lnR>
                    <a:lnT>
                      <a:noFill/>
                    </a:lnT>
                    <a:lnB>
                      <a:noFill/>
                    </a:lnB>
                  </a:tcPr>
                </a:tc>
              </a:tr>
              <a:tr h="190500">
                <a:tc>
                  <a:txBody>
                    <a:bodyPr/>
                    <a:lstStyle/>
                    <a:p>
                      <a:pPr algn="l" fontAlgn="b"/>
                      <a:r>
                        <a:rPr lang="it-IT" sz="1400" b="0" i="0" u="none" strike="noStrike">
                          <a:solidFill>
                            <a:srgbClr val="000000"/>
                          </a:solidFill>
                          <a:latin typeface="Calibri"/>
                        </a:rPr>
                        <a:t>Roma</a:t>
                      </a:r>
                    </a:p>
                  </a:txBody>
                  <a:tcPr marL="9525" marR="9525" marT="9525" marB="0" anchor="b">
                    <a:lnL>
                      <a:noFill/>
                    </a:lnL>
                    <a:lnR>
                      <a:noFill/>
                    </a:lnR>
                    <a:lnT>
                      <a:noFill/>
                    </a:lnT>
                    <a:lnB>
                      <a:noFill/>
                    </a:lnB>
                  </a:tcPr>
                </a:tc>
                <a:tc>
                  <a:txBody>
                    <a:bodyPr/>
                    <a:lstStyle/>
                    <a:p>
                      <a:pPr algn="ctr" fontAlgn="b"/>
                      <a:r>
                        <a:rPr lang="it-IT" sz="1400" b="0" i="0" u="none" strike="noStrike" dirty="0">
                          <a:solidFill>
                            <a:srgbClr val="000000"/>
                          </a:solidFill>
                          <a:latin typeface="Calibri"/>
                        </a:rPr>
                        <a:t>41.7831</a:t>
                      </a:r>
                    </a:p>
                  </a:txBody>
                  <a:tcPr marL="9525" marR="9525" marT="9525" marB="0" anchor="b">
                    <a:lnL>
                      <a:noFill/>
                    </a:lnL>
                    <a:lnR>
                      <a:noFill/>
                    </a:lnR>
                    <a:lnT>
                      <a:noFill/>
                    </a:lnT>
                    <a:lnB>
                      <a:noFill/>
                    </a:lnB>
                  </a:tcPr>
                </a:tc>
                <a:tc>
                  <a:txBody>
                    <a:bodyPr/>
                    <a:lstStyle/>
                    <a:p>
                      <a:pPr algn="ctr" fontAlgn="b"/>
                      <a:r>
                        <a:rPr lang="it-IT" sz="1400" b="0" i="0" u="none" strike="noStrike" dirty="0">
                          <a:solidFill>
                            <a:srgbClr val="000000"/>
                          </a:solidFill>
                          <a:latin typeface="Calibri"/>
                        </a:rPr>
                        <a:t>12.5831</a:t>
                      </a:r>
                    </a:p>
                  </a:txBody>
                  <a:tcPr marL="9525" marR="9525" marT="9525" marB="0" anchor="b">
                    <a:lnL>
                      <a:noFill/>
                    </a:lnL>
                    <a:lnR>
                      <a:noFill/>
                    </a:lnR>
                    <a:lnT>
                      <a:noFill/>
                    </a:lnT>
                    <a:lnB>
                      <a:noFill/>
                    </a:lnB>
                  </a:tcPr>
                </a:tc>
                <a:tc>
                  <a:txBody>
                    <a:bodyPr/>
                    <a:lstStyle/>
                    <a:p>
                      <a:pPr algn="r" fontAlgn="b"/>
                      <a:r>
                        <a:rPr lang="it-IT" sz="1400" b="0" i="0" u="none" strike="noStrike" dirty="0" smtClean="0">
                          <a:solidFill>
                            <a:srgbClr val="000000"/>
                          </a:solidFill>
                          <a:latin typeface="Calibri"/>
                        </a:rPr>
                        <a:t>1951 -</a:t>
                      </a:r>
                      <a:endParaRPr lang="it-IT" sz="1400" b="0" i="0" u="none" strike="noStrike" dirty="0">
                        <a:solidFill>
                          <a:srgbClr val="000000"/>
                        </a:solidFill>
                        <a:latin typeface="Calibri"/>
                      </a:endParaRPr>
                    </a:p>
                  </a:txBody>
                  <a:tcPr marL="9525" marR="9525" marT="9525" marB="0" anchor="b">
                    <a:lnL>
                      <a:noFill/>
                    </a:lnL>
                    <a:lnR>
                      <a:noFill/>
                    </a:lnR>
                    <a:lnT>
                      <a:noFill/>
                    </a:lnT>
                    <a:lnB>
                      <a:noFill/>
                    </a:lnB>
                  </a:tcPr>
                </a:tc>
                <a:tc>
                  <a:txBody>
                    <a:bodyPr/>
                    <a:lstStyle/>
                    <a:p>
                      <a:pPr algn="l" fontAlgn="b"/>
                      <a:r>
                        <a:rPr lang="it-IT" sz="1400" b="0" i="0" u="none" strike="noStrike">
                          <a:solidFill>
                            <a:srgbClr val="000000"/>
                          </a:solidFill>
                          <a:latin typeface="Calibri"/>
                        </a:rPr>
                        <a:t>2015</a:t>
                      </a:r>
                    </a:p>
                  </a:txBody>
                  <a:tcPr marL="9525" marR="9525" marT="9525" marB="0" anchor="b">
                    <a:lnL>
                      <a:noFill/>
                    </a:lnL>
                    <a:lnR>
                      <a:noFill/>
                    </a:lnR>
                    <a:lnT>
                      <a:noFill/>
                    </a:lnT>
                    <a:lnB>
                      <a:noFill/>
                    </a:lnB>
                  </a:tcPr>
                </a:tc>
              </a:tr>
              <a:tr h="190500">
                <a:tc>
                  <a:txBody>
                    <a:bodyPr/>
                    <a:lstStyle/>
                    <a:p>
                      <a:pPr algn="l" fontAlgn="b"/>
                      <a:r>
                        <a:rPr lang="it-IT" sz="1400" b="0" i="0" u="none" strike="noStrike">
                          <a:solidFill>
                            <a:srgbClr val="000000"/>
                          </a:solidFill>
                          <a:latin typeface="Calibri"/>
                        </a:rPr>
                        <a:t>Brindisi</a:t>
                      </a:r>
                    </a:p>
                  </a:txBody>
                  <a:tcPr marL="9525" marR="9525" marT="9525" marB="0" anchor="b">
                    <a:lnL>
                      <a:noFill/>
                    </a:lnL>
                    <a:lnR>
                      <a:noFill/>
                    </a:lnR>
                    <a:lnT>
                      <a:noFill/>
                    </a:lnT>
                    <a:lnB>
                      <a:noFill/>
                    </a:lnB>
                  </a:tcPr>
                </a:tc>
                <a:tc>
                  <a:txBody>
                    <a:bodyPr/>
                    <a:lstStyle/>
                    <a:p>
                      <a:pPr algn="ctr" fontAlgn="b"/>
                      <a:r>
                        <a:rPr lang="it-IT" sz="1400" b="0" i="0" u="none" strike="noStrike">
                          <a:solidFill>
                            <a:srgbClr val="000000"/>
                          </a:solidFill>
                          <a:latin typeface="Calibri"/>
                        </a:rPr>
                        <a:t>40.6331</a:t>
                      </a:r>
                    </a:p>
                  </a:txBody>
                  <a:tcPr marL="9525" marR="9525" marT="9525" marB="0" anchor="b">
                    <a:lnL>
                      <a:noFill/>
                    </a:lnL>
                    <a:lnR>
                      <a:noFill/>
                    </a:lnR>
                    <a:lnT>
                      <a:noFill/>
                    </a:lnT>
                    <a:lnB>
                      <a:noFill/>
                    </a:lnB>
                  </a:tcPr>
                </a:tc>
                <a:tc>
                  <a:txBody>
                    <a:bodyPr/>
                    <a:lstStyle/>
                    <a:p>
                      <a:pPr algn="ctr" fontAlgn="b"/>
                      <a:r>
                        <a:rPr lang="it-IT" sz="1400" b="0" i="0" u="none" strike="noStrike" dirty="0">
                          <a:solidFill>
                            <a:srgbClr val="000000"/>
                          </a:solidFill>
                          <a:latin typeface="Calibri"/>
                        </a:rPr>
                        <a:t>17.9331</a:t>
                      </a:r>
                    </a:p>
                  </a:txBody>
                  <a:tcPr marL="9525" marR="9525" marT="9525" marB="0" anchor="b">
                    <a:lnL>
                      <a:noFill/>
                    </a:lnL>
                    <a:lnR>
                      <a:noFill/>
                    </a:lnR>
                    <a:lnT>
                      <a:noFill/>
                    </a:lnT>
                    <a:lnB>
                      <a:noFill/>
                    </a:lnB>
                  </a:tcPr>
                </a:tc>
                <a:tc>
                  <a:txBody>
                    <a:bodyPr/>
                    <a:lstStyle/>
                    <a:p>
                      <a:pPr algn="r" fontAlgn="b"/>
                      <a:r>
                        <a:rPr lang="it-IT" sz="1400" b="0" i="0" u="none" strike="noStrike" dirty="0" smtClean="0">
                          <a:solidFill>
                            <a:srgbClr val="000000"/>
                          </a:solidFill>
                          <a:latin typeface="Calibri"/>
                        </a:rPr>
                        <a:t>1951 -</a:t>
                      </a:r>
                      <a:endParaRPr lang="it-IT" sz="1400" b="0" i="0" u="none" strike="noStrike" dirty="0">
                        <a:solidFill>
                          <a:srgbClr val="000000"/>
                        </a:solidFill>
                        <a:latin typeface="Calibri"/>
                      </a:endParaRPr>
                    </a:p>
                  </a:txBody>
                  <a:tcPr marL="9525" marR="9525" marT="9525" marB="0" anchor="b">
                    <a:lnL>
                      <a:noFill/>
                    </a:lnL>
                    <a:lnR>
                      <a:noFill/>
                    </a:lnR>
                    <a:lnT>
                      <a:noFill/>
                    </a:lnT>
                    <a:lnB>
                      <a:noFill/>
                    </a:lnB>
                  </a:tcPr>
                </a:tc>
                <a:tc>
                  <a:txBody>
                    <a:bodyPr/>
                    <a:lstStyle/>
                    <a:p>
                      <a:pPr algn="l" fontAlgn="b"/>
                      <a:r>
                        <a:rPr lang="it-IT" sz="1400" b="0" i="0" u="none" strike="noStrike">
                          <a:solidFill>
                            <a:srgbClr val="000000"/>
                          </a:solidFill>
                          <a:latin typeface="Calibri"/>
                        </a:rPr>
                        <a:t>2016</a:t>
                      </a:r>
                    </a:p>
                  </a:txBody>
                  <a:tcPr marL="9525" marR="9525" marT="9525" marB="0" anchor="b">
                    <a:lnL>
                      <a:noFill/>
                    </a:lnL>
                    <a:lnR>
                      <a:noFill/>
                    </a:lnR>
                    <a:lnT>
                      <a:noFill/>
                    </a:lnT>
                    <a:lnB>
                      <a:noFill/>
                    </a:lnB>
                  </a:tcPr>
                </a:tc>
              </a:tr>
              <a:tr h="190500">
                <a:tc>
                  <a:txBody>
                    <a:bodyPr/>
                    <a:lstStyle/>
                    <a:p>
                      <a:pPr algn="l" fontAlgn="b"/>
                      <a:r>
                        <a:rPr lang="it-IT" sz="1400" b="0" i="0" u="none" strike="noStrike">
                          <a:solidFill>
                            <a:srgbClr val="000000"/>
                          </a:solidFill>
                          <a:latin typeface="Calibri"/>
                        </a:rPr>
                        <a:t>Cagliari</a:t>
                      </a:r>
                    </a:p>
                  </a:txBody>
                  <a:tcPr marL="9525" marR="9525" marT="9525" marB="0" anchor="b">
                    <a:lnL>
                      <a:noFill/>
                    </a:lnL>
                    <a:lnR>
                      <a:noFill/>
                    </a:lnR>
                    <a:lnT>
                      <a:noFill/>
                    </a:lnT>
                    <a:lnB>
                      <a:noFill/>
                    </a:lnB>
                  </a:tcPr>
                </a:tc>
                <a:tc>
                  <a:txBody>
                    <a:bodyPr/>
                    <a:lstStyle/>
                    <a:p>
                      <a:pPr algn="ctr" fontAlgn="b"/>
                      <a:r>
                        <a:rPr lang="it-IT" sz="1400" b="0" i="0" u="none" strike="noStrike">
                          <a:solidFill>
                            <a:srgbClr val="000000"/>
                          </a:solidFill>
                          <a:latin typeface="Calibri"/>
                        </a:rPr>
                        <a:t>39.2331</a:t>
                      </a:r>
                    </a:p>
                  </a:txBody>
                  <a:tcPr marL="9525" marR="9525" marT="9525" marB="0" anchor="b">
                    <a:lnL>
                      <a:noFill/>
                    </a:lnL>
                    <a:lnR>
                      <a:noFill/>
                    </a:lnR>
                    <a:lnT>
                      <a:noFill/>
                    </a:lnT>
                    <a:lnB>
                      <a:noFill/>
                    </a:lnB>
                  </a:tcPr>
                </a:tc>
                <a:tc>
                  <a:txBody>
                    <a:bodyPr/>
                    <a:lstStyle/>
                    <a:p>
                      <a:pPr algn="ctr" fontAlgn="b"/>
                      <a:r>
                        <a:rPr lang="it-IT" sz="1400" b="0" i="0" u="none" strike="noStrike" dirty="0">
                          <a:solidFill>
                            <a:srgbClr val="000000"/>
                          </a:solidFill>
                          <a:latin typeface="Calibri"/>
                        </a:rPr>
                        <a:t>9.0500</a:t>
                      </a:r>
                    </a:p>
                  </a:txBody>
                  <a:tcPr marL="9525" marR="9525" marT="9525" marB="0" anchor="b">
                    <a:lnL>
                      <a:noFill/>
                    </a:lnL>
                    <a:lnR>
                      <a:noFill/>
                    </a:lnR>
                    <a:lnT>
                      <a:noFill/>
                    </a:lnT>
                    <a:lnB>
                      <a:noFill/>
                    </a:lnB>
                  </a:tcPr>
                </a:tc>
                <a:tc>
                  <a:txBody>
                    <a:bodyPr/>
                    <a:lstStyle/>
                    <a:p>
                      <a:pPr algn="r" fontAlgn="b"/>
                      <a:r>
                        <a:rPr lang="it-IT" sz="1400" b="0" i="0" u="none" strike="noStrike" dirty="0" smtClean="0">
                          <a:solidFill>
                            <a:srgbClr val="000000"/>
                          </a:solidFill>
                          <a:latin typeface="Calibri"/>
                        </a:rPr>
                        <a:t>1951 -</a:t>
                      </a:r>
                      <a:endParaRPr lang="it-IT" sz="1400" b="0" i="0" u="none" strike="noStrike" dirty="0">
                        <a:solidFill>
                          <a:srgbClr val="000000"/>
                        </a:solidFill>
                        <a:latin typeface="Calibri"/>
                      </a:endParaRPr>
                    </a:p>
                  </a:txBody>
                  <a:tcPr marL="9525" marR="9525" marT="9525" marB="0" anchor="b">
                    <a:lnL>
                      <a:noFill/>
                    </a:lnL>
                    <a:lnR>
                      <a:noFill/>
                    </a:lnR>
                    <a:lnT>
                      <a:noFill/>
                    </a:lnT>
                    <a:lnB>
                      <a:noFill/>
                    </a:lnB>
                  </a:tcPr>
                </a:tc>
                <a:tc>
                  <a:txBody>
                    <a:bodyPr/>
                    <a:lstStyle/>
                    <a:p>
                      <a:pPr algn="l" fontAlgn="b"/>
                      <a:r>
                        <a:rPr lang="it-IT" sz="1400" b="0" i="0" u="none" strike="noStrike">
                          <a:solidFill>
                            <a:srgbClr val="000000"/>
                          </a:solidFill>
                          <a:latin typeface="Calibri"/>
                        </a:rPr>
                        <a:t>2013</a:t>
                      </a:r>
                    </a:p>
                  </a:txBody>
                  <a:tcPr marL="9525" marR="9525" marT="9525" marB="0" anchor="b">
                    <a:lnL>
                      <a:noFill/>
                    </a:lnL>
                    <a:lnR>
                      <a:noFill/>
                    </a:lnR>
                    <a:lnT>
                      <a:noFill/>
                    </a:lnT>
                    <a:lnB>
                      <a:noFill/>
                    </a:lnB>
                  </a:tcPr>
                </a:tc>
              </a:tr>
              <a:tr h="190500">
                <a:tc>
                  <a:txBody>
                    <a:bodyPr/>
                    <a:lstStyle/>
                    <a:p>
                      <a:pPr algn="l" fontAlgn="b"/>
                      <a:r>
                        <a:rPr lang="it-IT" sz="1400" b="0" i="0" u="none" strike="noStrike">
                          <a:solidFill>
                            <a:srgbClr val="000000"/>
                          </a:solidFill>
                          <a:latin typeface="Calibri"/>
                        </a:rPr>
                        <a:t>Bologna</a:t>
                      </a:r>
                    </a:p>
                  </a:txBody>
                  <a:tcPr marL="9525" marR="9525" marT="9525" marB="0" anchor="b">
                    <a:lnL>
                      <a:noFill/>
                    </a:lnL>
                    <a:lnR>
                      <a:noFill/>
                    </a:lnR>
                    <a:lnT>
                      <a:noFill/>
                    </a:lnT>
                    <a:lnB>
                      <a:noFill/>
                    </a:lnB>
                  </a:tcPr>
                </a:tc>
                <a:tc>
                  <a:txBody>
                    <a:bodyPr/>
                    <a:lstStyle/>
                    <a:p>
                      <a:pPr algn="ctr" fontAlgn="b"/>
                      <a:r>
                        <a:rPr lang="it-IT" sz="1400" b="0" i="0" u="none" strike="noStrike">
                          <a:solidFill>
                            <a:srgbClr val="000000"/>
                          </a:solidFill>
                          <a:latin typeface="Calibri"/>
                        </a:rPr>
                        <a:t>44.5000</a:t>
                      </a:r>
                    </a:p>
                  </a:txBody>
                  <a:tcPr marL="9525" marR="9525" marT="9525" marB="0" anchor="b">
                    <a:lnL>
                      <a:noFill/>
                    </a:lnL>
                    <a:lnR>
                      <a:noFill/>
                    </a:lnR>
                    <a:lnT>
                      <a:noFill/>
                    </a:lnT>
                    <a:lnB>
                      <a:noFill/>
                    </a:lnB>
                  </a:tcPr>
                </a:tc>
                <a:tc>
                  <a:txBody>
                    <a:bodyPr/>
                    <a:lstStyle/>
                    <a:p>
                      <a:pPr algn="ctr" fontAlgn="b"/>
                      <a:r>
                        <a:rPr lang="it-IT" sz="1400" b="0" i="0" u="none" strike="noStrike" dirty="0">
                          <a:solidFill>
                            <a:srgbClr val="000000"/>
                          </a:solidFill>
                          <a:latin typeface="Calibri"/>
                        </a:rPr>
                        <a:t>11.3458</a:t>
                      </a:r>
                    </a:p>
                  </a:txBody>
                  <a:tcPr marL="9525" marR="9525" marT="9525" marB="0" anchor="b">
                    <a:lnL>
                      <a:noFill/>
                    </a:lnL>
                    <a:lnR>
                      <a:noFill/>
                    </a:lnR>
                    <a:lnT>
                      <a:noFill/>
                    </a:lnT>
                    <a:lnB>
                      <a:noFill/>
                    </a:lnB>
                  </a:tcPr>
                </a:tc>
                <a:tc>
                  <a:txBody>
                    <a:bodyPr/>
                    <a:lstStyle/>
                    <a:p>
                      <a:pPr algn="r" fontAlgn="b"/>
                      <a:r>
                        <a:rPr lang="it-IT" sz="1400" b="0" i="0" u="none" strike="noStrike" dirty="0" smtClean="0">
                          <a:solidFill>
                            <a:srgbClr val="000000"/>
                          </a:solidFill>
                          <a:latin typeface="Calibri"/>
                        </a:rPr>
                        <a:t>1813 -</a:t>
                      </a:r>
                      <a:endParaRPr lang="it-IT" sz="1400" b="0" i="0" u="none" strike="noStrike" dirty="0">
                        <a:solidFill>
                          <a:srgbClr val="000000"/>
                        </a:solidFill>
                        <a:latin typeface="Calibri"/>
                      </a:endParaRPr>
                    </a:p>
                  </a:txBody>
                  <a:tcPr marL="9525" marR="9525" marT="9525" marB="0" anchor="b">
                    <a:lnL>
                      <a:noFill/>
                    </a:lnL>
                    <a:lnR>
                      <a:noFill/>
                    </a:lnR>
                    <a:lnT>
                      <a:noFill/>
                    </a:lnT>
                    <a:lnB>
                      <a:noFill/>
                    </a:lnB>
                  </a:tcPr>
                </a:tc>
                <a:tc>
                  <a:txBody>
                    <a:bodyPr/>
                    <a:lstStyle/>
                    <a:p>
                      <a:pPr algn="l" fontAlgn="b"/>
                      <a:r>
                        <a:rPr lang="it-IT" sz="1400" b="0" i="0" u="none" strike="noStrike">
                          <a:solidFill>
                            <a:srgbClr val="000000"/>
                          </a:solidFill>
                          <a:latin typeface="Calibri"/>
                        </a:rPr>
                        <a:t>2007</a:t>
                      </a:r>
                    </a:p>
                  </a:txBody>
                  <a:tcPr marL="9525" marR="9525" marT="9525" marB="0" anchor="b">
                    <a:lnL>
                      <a:noFill/>
                    </a:lnL>
                    <a:lnR>
                      <a:noFill/>
                    </a:lnR>
                    <a:lnT>
                      <a:noFill/>
                    </a:lnT>
                    <a:lnB>
                      <a:noFill/>
                    </a:lnB>
                  </a:tcPr>
                </a:tc>
              </a:tr>
              <a:tr h="190500">
                <a:tc>
                  <a:txBody>
                    <a:bodyPr/>
                    <a:lstStyle/>
                    <a:p>
                      <a:pPr algn="l" fontAlgn="b"/>
                      <a:r>
                        <a:rPr lang="it-IT" sz="1400" b="0" i="0" u="none" strike="noStrike">
                          <a:solidFill>
                            <a:srgbClr val="000000"/>
                          </a:solidFill>
                          <a:latin typeface="Calibri"/>
                        </a:rPr>
                        <a:t>Ferrara</a:t>
                      </a:r>
                    </a:p>
                  </a:txBody>
                  <a:tcPr marL="9525" marR="9525" marT="9525" marB="0" anchor="b">
                    <a:lnL>
                      <a:noFill/>
                    </a:lnL>
                    <a:lnR>
                      <a:noFill/>
                    </a:lnR>
                    <a:lnT>
                      <a:noFill/>
                    </a:lnT>
                    <a:lnB>
                      <a:noFill/>
                    </a:lnB>
                  </a:tcPr>
                </a:tc>
                <a:tc>
                  <a:txBody>
                    <a:bodyPr/>
                    <a:lstStyle/>
                    <a:p>
                      <a:pPr algn="ctr" fontAlgn="b"/>
                      <a:r>
                        <a:rPr lang="it-IT" sz="1400" b="0" i="0" u="none" strike="noStrike">
                          <a:solidFill>
                            <a:srgbClr val="000000"/>
                          </a:solidFill>
                          <a:latin typeface="Calibri"/>
                        </a:rPr>
                        <a:t>44.8325</a:t>
                      </a:r>
                    </a:p>
                  </a:txBody>
                  <a:tcPr marL="9525" marR="9525" marT="9525" marB="0" anchor="b">
                    <a:lnL>
                      <a:noFill/>
                    </a:lnL>
                    <a:lnR>
                      <a:noFill/>
                    </a:lnR>
                    <a:lnT>
                      <a:noFill/>
                    </a:lnT>
                    <a:lnB>
                      <a:noFill/>
                    </a:lnB>
                  </a:tcPr>
                </a:tc>
                <a:tc>
                  <a:txBody>
                    <a:bodyPr/>
                    <a:lstStyle/>
                    <a:p>
                      <a:pPr algn="ctr" fontAlgn="b"/>
                      <a:r>
                        <a:rPr lang="it-IT" sz="1400" b="0" i="0" u="none" strike="noStrike" dirty="0">
                          <a:solidFill>
                            <a:srgbClr val="000000"/>
                          </a:solidFill>
                          <a:latin typeface="Calibri"/>
                        </a:rPr>
                        <a:t>11.6208</a:t>
                      </a:r>
                    </a:p>
                  </a:txBody>
                  <a:tcPr marL="9525" marR="9525" marT="9525" marB="0" anchor="b">
                    <a:lnL>
                      <a:noFill/>
                    </a:lnL>
                    <a:lnR>
                      <a:noFill/>
                    </a:lnR>
                    <a:lnT>
                      <a:noFill/>
                    </a:lnT>
                    <a:lnB>
                      <a:noFill/>
                    </a:lnB>
                  </a:tcPr>
                </a:tc>
                <a:tc>
                  <a:txBody>
                    <a:bodyPr/>
                    <a:lstStyle/>
                    <a:p>
                      <a:pPr algn="r" fontAlgn="b"/>
                      <a:r>
                        <a:rPr lang="it-IT" sz="1400" b="0" i="0" u="none" strike="noStrike" dirty="0" smtClean="0">
                          <a:solidFill>
                            <a:srgbClr val="000000"/>
                          </a:solidFill>
                          <a:latin typeface="Calibri"/>
                        </a:rPr>
                        <a:t>1879 -</a:t>
                      </a:r>
                      <a:endParaRPr lang="it-IT" sz="1400" b="0" i="0" u="none" strike="noStrike" dirty="0">
                        <a:solidFill>
                          <a:srgbClr val="000000"/>
                        </a:solidFill>
                        <a:latin typeface="Calibri"/>
                      </a:endParaRPr>
                    </a:p>
                  </a:txBody>
                  <a:tcPr marL="9525" marR="9525" marT="9525" marB="0" anchor="b">
                    <a:lnL>
                      <a:noFill/>
                    </a:lnL>
                    <a:lnR>
                      <a:noFill/>
                    </a:lnR>
                    <a:lnT>
                      <a:noFill/>
                    </a:lnT>
                    <a:lnB>
                      <a:noFill/>
                    </a:lnB>
                  </a:tcPr>
                </a:tc>
                <a:tc>
                  <a:txBody>
                    <a:bodyPr/>
                    <a:lstStyle/>
                    <a:p>
                      <a:pPr algn="l" fontAlgn="b"/>
                      <a:r>
                        <a:rPr lang="it-IT" sz="1400" b="0" i="0" u="none" strike="noStrike">
                          <a:solidFill>
                            <a:srgbClr val="000000"/>
                          </a:solidFill>
                          <a:latin typeface="Calibri"/>
                        </a:rPr>
                        <a:t>2007</a:t>
                      </a:r>
                    </a:p>
                  </a:txBody>
                  <a:tcPr marL="9525" marR="9525" marT="9525" marB="0" anchor="b">
                    <a:lnL>
                      <a:noFill/>
                    </a:lnL>
                    <a:lnR>
                      <a:noFill/>
                    </a:lnR>
                    <a:lnT>
                      <a:noFill/>
                    </a:lnT>
                    <a:lnB>
                      <a:noFill/>
                    </a:lnB>
                  </a:tcPr>
                </a:tc>
              </a:tr>
              <a:tr h="190500">
                <a:tc>
                  <a:txBody>
                    <a:bodyPr/>
                    <a:lstStyle/>
                    <a:p>
                      <a:pPr algn="l" fontAlgn="b"/>
                      <a:r>
                        <a:rPr lang="it-IT" sz="1400" b="0" i="0" u="none" strike="noStrike">
                          <a:solidFill>
                            <a:srgbClr val="000000"/>
                          </a:solidFill>
                          <a:latin typeface="Calibri"/>
                        </a:rPr>
                        <a:t>Genova</a:t>
                      </a:r>
                    </a:p>
                  </a:txBody>
                  <a:tcPr marL="9525" marR="9525" marT="9525" marB="0" anchor="b">
                    <a:lnL>
                      <a:noFill/>
                    </a:lnL>
                    <a:lnR>
                      <a:noFill/>
                    </a:lnR>
                    <a:lnT>
                      <a:noFill/>
                    </a:lnT>
                    <a:lnB>
                      <a:noFill/>
                    </a:lnB>
                  </a:tcPr>
                </a:tc>
                <a:tc>
                  <a:txBody>
                    <a:bodyPr/>
                    <a:lstStyle/>
                    <a:p>
                      <a:pPr algn="ctr" fontAlgn="b"/>
                      <a:r>
                        <a:rPr lang="it-IT" sz="1400" b="0" i="0" u="none" strike="noStrike">
                          <a:solidFill>
                            <a:srgbClr val="000000"/>
                          </a:solidFill>
                          <a:latin typeface="Calibri"/>
                        </a:rPr>
                        <a:t>44.4144</a:t>
                      </a:r>
                    </a:p>
                  </a:txBody>
                  <a:tcPr marL="9525" marR="9525" marT="9525" marB="0" anchor="b">
                    <a:lnL>
                      <a:noFill/>
                    </a:lnL>
                    <a:lnR>
                      <a:noFill/>
                    </a:lnR>
                    <a:lnT>
                      <a:noFill/>
                    </a:lnT>
                    <a:lnB>
                      <a:noFill/>
                    </a:lnB>
                  </a:tcPr>
                </a:tc>
                <a:tc>
                  <a:txBody>
                    <a:bodyPr/>
                    <a:lstStyle/>
                    <a:p>
                      <a:pPr algn="ctr" fontAlgn="b"/>
                      <a:r>
                        <a:rPr lang="it-IT" sz="1400" b="0" i="0" u="none" strike="noStrike" dirty="0">
                          <a:solidFill>
                            <a:srgbClr val="000000"/>
                          </a:solidFill>
                          <a:latin typeface="Calibri"/>
                        </a:rPr>
                        <a:t>8.9264</a:t>
                      </a:r>
                    </a:p>
                  </a:txBody>
                  <a:tcPr marL="9525" marR="9525" marT="9525" marB="0" anchor="b">
                    <a:lnL>
                      <a:noFill/>
                    </a:lnL>
                    <a:lnR>
                      <a:noFill/>
                    </a:lnR>
                    <a:lnT>
                      <a:noFill/>
                    </a:lnT>
                    <a:lnB>
                      <a:noFill/>
                    </a:lnB>
                  </a:tcPr>
                </a:tc>
                <a:tc>
                  <a:txBody>
                    <a:bodyPr/>
                    <a:lstStyle/>
                    <a:p>
                      <a:pPr algn="r" fontAlgn="b"/>
                      <a:r>
                        <a:rPr lang="it-IT" sz="1400" b="0" i="0" u="none" strike="noStrike" dirty="0" smtClean="0">
                          <a:solidFill>
                            <a:srgbClr val="000000"/>
                          </a:solidFill>
                          <a:latin typeface="Calibri"/>
                        </a:rPr>
                        <a:t>1833 -</a:t>
                      </a:r>
                      <a:endParaRPr lang="it-IT" sz="1400" b="0" i="0" u="none" strike="noStrike" dirty="0">
                        <a:solidFill>
                          <a:srgbClr val="000000"/>
                        </a:solidFill>
                        <a:latin typeface="Calibri"/>
                      </a:endParaRPr>
                    </a:p>
                  </a:txBody>
                  <a:tcPr marL="9525" marR="9525" marT="9525" marB="0" anchor="b">
                    <a:lnL>
                      <a:noFill/>
                    </a:lnL>
                    <a:lnR>
                      <a:noFill/>
                    </a:lnR>
                    <a:lnT>
                      <a:noFill/>
                    </a:lnT>
                    <a:lnB>
                      <a:noFill/>
                    </a:lnB>
                  </a:tcPr>
                </a:tc>
                <a:tc>
                  <a:txBody>
                    <a:bodyPr/>
                    <a:lstStyle/>
                    <a:p>
                      <a:pPr algn="l" fontAlgn="b"/>
                      <a:r>
                        <a:rPr lang="it-IT" sz="1400" b="0" i="0" u="none" strike="noStrike">
                          <a:solidFill>
                            <a:srgbClr val="000000"/>
                          </a:solidFill>
                          <a:latin typeface="Calibri"/>
                        </a:rPr>
                        <a:t>2008</a:t>
                      </a:r>
                    </a:p>
                  </a:txBody>
                  <a:tcPr marL="9525" marR="9525" marT="9525" marB="0" anchor="b">
                    <a:lnL>
                      <a:noFill/>
                    </a:lnL>
                    <a:lnR>
                      <a:noFill/>
                    </a:lnR>
                    <a:lnT>
                      <a:noFill/>
                    </a:lnT>
                    <a:lnB>
                      <a:noFill/>
                    </a:lnB>
                  </a:tcPr>
                </a:tc>
              </a:tr>
              <a:tr h="190500">
                <a:tc>
                  <a:txBody>
                    <a:bodyPr/>
                    <a:lstStyle/>
                    <a:p>
                      <a:pPr algn="l" fontAlgn="b"/>
                      <a:r>
                        <a:rPr lang="it-IT" sz="1400" b="0" i="0" u="none" strike="noStrike">
                          <a:solidFill>
                            <a:srgbClr val="000000"/>
                          </a:solidFill>
                          <a:latin typeface="Calibri"/>
                        </a:rPr>
                        <a:t>Mantova</a:t>
                      </a:r>
                    </a:p>
                  </a:txBody>
                  <a:tcPr marL="9525" marR="9525" marT="9525" marB="0" anchor="b">
                    <a:lnL>
                      <a:noFill/>
                    </a:lnL>
                    <a:lnR>
                      <a:noFill/>
                    </a:lnR>
                    <a:lnT>
                      <a:noFill/>
                    </a:lnT>
                    <a:lnB>
                      <a:noFill/>
                    </a:lnB>
                  </a:tcPr>
                </a:tc>
                <a:tc>
                  <a:txBody>
                    <a:bodyPr/>
                    <a:lstStyle/>
                    <a:p>
                      <a:pPr algn="ctr" fontAlgn="b"/>
                      <a:r>
                        <a:rPr lang="it-IT" sz="1400" b="0" i="0" u="none" strike="noStrike">
                          <a:solidFill>
                            <a:srgbClr val="000000"/>
                          </a:solidFill>
                          <a:latin typeface="Calibri"/>
                        </a:rPr>
                        <a:t>45.1581</a:t>
                      </a:r>
                    </a:p>
                  </a:txBody>
                  <a:tcPr marL="9525" marR="9525" marT="9525" marB="0" anchor="b">
                    <a:lnL>
                      <a:noFill/>
                    </a:lnL>
                    <a:lnR>
                      <a:noFill/>
                    </a:lnR>
                    <a:lnT>
                      <a:noFill/>
                    </a:lnT>
                    <a:lnB>
                      <a:noFill/>
                    </a:lnB>
                  </a:tcPr>
                </a:tc>
                <a:tc>
                  <a:txBody>
                    <a:bodyPr/>
                    <a:lstStyle/>
                    <a:p>
                      <a:pPr algn="ctr" fontAlgn="b"/>
                      <a:r>
                        <a:rPr lang="it-IT" sz="1400" b="0" i="0" u="none" strike="noStrike" dirty="0">
                          <a:solidFill>
                            <a:srgbClr val="000000"/>
                          </a:solidFill>
                          <a:latin typeface="Calibri"/>
                        </a:rPr>
                        <a:t>10.7967</a:t>
                      </a:r>
                    </a:p>
                  </a:txBody>
                  <a:tcPr marL="9525" marR="9525" marT="9525" marB="0" anchor="b">
                    <a:lnL>
                      <a:noFill/>
                    </a:lnL>
                    <a:lnR>
                      <a:noFill/>
                    </a:lnR>
                    <a:lnT>
                      <a:noFill/>
                    </a:lnT>
                    <a:lnB>
                      <a:noFill/>
                    </a:lnB>
                  </a:tcPr>
                </a:tc>
                <a:tc>
                  <a:txBody>
                    <a:bodyPr/>
                    <a:lstStyle/>
                    <a:p>
                      <a:pPr algn="r" fontAlgn="b"/>
                      <a:r>
                        <a:rPr lang="it-IT" sz="1400" b="0" i="0" u="none" strike="noStrike" dirty="0" smtClean="0">
                          <a:solidFill>
                            <a:srgbClr val="000000"/>
                          </a:solidFill>
                          <a:latin typeface="Calibri"/>
                        </a:rPr>
                        <a:t>1840 -</a:t>
                      </a:r>
                      <a:endParaRPr lang="it-IT" sz="1400" b="0" i="0" u="none" strike="noStrike" dirty="0">
                        <a:solidFill>
                          <a:srgbClr val="000000"/>
                        </a:solidFill>
                        <a:latin typeface="Calibri"/>
                      </a:endParaRPr>
                    </a:p>
                  </a:txBody>
                  <a:tcPr marL="9525" marR="9525" marT="9525" marB="0" anchor="b">
                    <a:lnL>
                      <a:noFill/>
                    </a:lnL>
                    <a:lnR>
                      <a:noFill/>
                    </a:lnR>
                    <a:lnT>
                      <a:noFill/>
                    </a:lnT>
                    <a:lnB>
                      <a:noFill/>
                    </a:lnB>
                  </a:tcPr>
                </a:tc>
                <a:tc>
                  <a:txBody>
                    <a:bodyPr/>
                    <a:lstStyle/>
                    <a:p>
                      <a:pPr algn="l" fontAlgn="b"/>
                      <a:r>
                        <a:rPr lang="it-IT" sz="1400" b="0" i="0" u="none" strike="noStrike">
                          <a:solidFill>
                            <a:srgbClr val="000000"/>
                          </a:solidFill>
                          <a:latin typeface="Calibri"/>
                        </a:rPr>
                        <a:t>2008</a:t>
                      </a:r>
                    </a:p>
                  </a:txBody>
                  <a:tcPr marL="9525" marR="9525" marT="9525" marB="0" anchor="b">
                    <a:lnL>
                      <a:noFill/>
                    </a:lnL>
                    <a:lnR>
                      <a:noFill/>
                    </a:lnR>
                    <a:lnT>
                      <a:noFill/>
                    </a:lnT>
                    <a:lnB>
                      <a:noFill/>
                    </a:lnB>
                  </a:tcPr>
                </a:tc>
              </a:tr>
              <a:tr h="190500">
                <a:tc>
                  <a:txBody>
                    <a:bodyPr/>
                    <a:lstStyle/>
                    <a:p>
                      <a:pPr algn="l" fontAlgn="b"/>
                      <a:r>
                        <a:rPr lang="it-IT" sz="1400" b="0" i="0" u="none" strike="noStrike">
                          <a:solidFill>
                            <a:srgbClr val="000000"/>
                          </a:solidFill>
                          <a:latin typeface="Calibri"/>
                        </a:rPr>
                        <a:t>Milano</a:t>
                      </a:r>
                    </a:p>
                  </a:txBody>
                  <a:tcPr marL="9525" marR="9525" marT="9525" marB="0" anchor="b">
                    <a:lnL>
                      <a:noFill/>
                    </a:lnL>
                    <a:lnR>
                      <a:noFill/>
                    </a:lnR>
                    <a:lnT>
                      <a:noFill/>
                    </a:lnT>
                    <a:lnB>
                      <a:noFill/>
                    </a:lnB>
                  </a:tcPr>
                </a:tc>
                <a:tc>
                  <a:txBody>
                    <a:bodyPr/>
                    <a:lstStyle/>
                    <a:p>
                      <a:pPr algn="ctr" fontAlgn="b"/>
                      <a:r>
                        <a:rPr lang="it-IT" sz="1400" b="0" i="0" u="none" strike="noStrike">
                          <a:solidFill>
                            <a:srgbClr val="000000"/>
                          </a:solidFill>
                          <a:latin typeface="Calibri"/>
                        </a:rPr>
                        <a:t>45.4717</a:t>
                      </a:r>
                    </a:p>
                  </a:txBody>
                  <a:tcPr marL="9525" marR="9525" marT="9525" marB="0" anchor="b">
                    <a:lnL>
                      <a:noFill/>
                    </a:lnL>
                    <a:lnR>
                      <a:noFill/>
                    </a:lnR>
                    <a:lnT>
                      <a:noFill/>
                    </a:lnT>
                    <a:lnB>
                      <a:noFill/>
                    </a:lnB>
                  </a:tcPr>
                </a:tc>
                <a:tc>
                  <a:txBody>
                    <a:bodyPr/>
                    <a:lstStyle/>
                    <a:p>
                      <a:pPr algn="ctr" fontAlgn="b"/>
                      <a:r>
                        <a:rPr lang="it-IT" sz="1400" b="0" i="0" u="none" strike="noStrike" dirty="0">
                          <a:solidFill>
                            <a:srgbClr val="000000"/>
                          </a:solidFill>
                          <a:latin typeface="Calibri"/>
                        </a:rPr>
                        <a:t>9.1892</a:t>
                      </a:r>
                    </a:p>
                  </a:txBody>
                  <a:tcPr marL="9525" marR="9525" marT="9525" marB="0" anchor="b">
                    <a:lnL>
                      <a:noFill/>
                    </a:lnL>
                    <a:lnR>
                      <a:noFill/>
                    </a:lnR>
                    <a:lnT>
                      <a:noFill/>
                    </a:lnT>
                    <a:lnB>
                      <a:noFill/>
                    </a:lnB>
                  </a:tcPr>
                </a:tc>
                <a:tc>
                  <a:txBody>
                    <a:bodyPr/>
                    <a:lstStyle/>
                    <a:p>
                      <a:pPr algn="r" fontAlgn="b"/>
                      <a:r>
                        <a:rPr lang="it-IT" sz="1400" b="0" i="0" u="none" strike="noStrike" dirty="0" smtClean="0">
                          <a:solidFill>
                            <a:srgbClr val="000000"/>
                          </a:solidFill>
                          <a:latin typeface="Calibri"/>
                        </a:rPr>
                        <a:t>1858 -</a:t>
                      </a:r>
                      <a:endParaRPr lang="it-IT" sz="1400" b="0" i="0" u="none" strike="noStrike" dirty="0">
                        <a:solidFill>
                          <a:srgbClr val="000000"/>
                        </a:solidFill>
                        <a:latin typeface="Calibri"/>
                      </a:endParaRPr>
                    </a:p>
                  </a:txBody>
                  <a:tcPr marL="9525" marR="9525" marT="9525" marB="0" anchor="b">
                    <a:lnL>
                      <a:noFill/>
                    </a:lnL>
                    <a:lnR>
                      <a:noFill/>
                    </a:lnR>
                    <a:lnT>
                      <a:noFill/>
                    </a:lnT>
                    <a:lnB>
                      <a:noFill/>
                    </a:lnB>
                  </a:tcPr>
                </a:tc>
                <a:tc>
                  <a:txBody>
                    <a:bodyPr/>
                    <a:lstStyle/>
                    <a:p>
                      <a:pPr algn="l" fontAlgn="b"/>
                      <a:r>
                        <a:rPr lang="it-IT" sz="1400" b="0" i="0" u="none" strike="noStrike">
                          <a:solidFill>
                            <a:srgbClr val="000000"/>
                          </a:solidFill>
                          <a:latin typeface="Calibri"/>
                        </a:rPr>
                        <a:t>2008</a:t>
                      </a:r>
                    </a:p>
                  </a:txBody>
                  <a:tcPr marL="9525" marR="9525" marT="9525" marB="0" anchor="b">
                    <a:lnL>
                      <a:noFill/>
                    </a:lnL>
                    <a:lnR>
                      <a:noFill/>
                    </a:lnR>
                    <a:lnT>
                      <a:noFill/>
                    </a:lnT>
                    <a:lnB>
                      <a:noFill/>
                    </a:lnB>
                  </a:tcPr>
                </a:tc>
              </a:tr>
              <a:tr h="190500">
                <a:tc>
                  <a:txBody>
                    <a:bodyPr/>
                    <a:lstStyle/>
                    <a:p>
                      <a:pPr algn="l" fontAlgn="b"/>
                      <a:r>
                        <a:rPr lang="it-IT" sz="1400" b="0" i="0" u="none" strike="noStrike">
                          <a:solidFill>
                            <a:srgbClr val="000000"/>
                          </a:solidFill>
                          <a:latin typeface="Calibri"/>
                        </a:rPr>
                        <a:t>Palermo</a:t>
                      </a:r>
                    </a:p>
                  </a:txBody>
                  <a:tcPr marL="9525" marR="9525" marT="9525" marB="0" anchor="b">
                    <a:lnL>
                      <a:noFill/>
                    </a:lnL>
                    <a:lnR>
                      <a:noFill/>
                    </a:lnR>
                    <a:lnT>
                      <a:noFill/>
                    </a:lnT>
                    <a:lnB>
                      <a:noFill/>
                    </a:lnB>
                  </a:tcPr>
                </a:tc>
                <a:tc>
                  <a:txBody>
                    <a:bodyPr/>
                    <a:lstStyle/>
                    <a:p>
                      <a:pPr algn="ctr" fontAlgn="b"/>
                      <a:r>
                        <a:rPr lang="it-IT" sz="1400" b="0" i="0" u="none" strike="noStrike">
                          <a:solidFill>
                            <a:srgbClr val="000000"/>
                          </a:solidFill>
                          <a:latin typeface="Calibri"/>
                        </a:rPr>
                        <a:t>38.1103</a:t>
                      </a:r>
                    </a:p>
                  </a:txBody>
                  <a:tcPr marL="9525" marR="9525" marT="9525" marB="0" anchor="b">
                    <a:lnL>
                      <a:noFill/>
                    </a:lnL>
                    <a:lnR>
                      <a:noFill/>
                    </a:lnR>
                    <a:lnT>
                      <a:noFill/>
                    </a:lnT>
                    <a:lnB>
                      <a:noFill/>
                    </a:lnB>
                  </a:tcPr>
                </a:tc>
                <a:tc>
                  <a:txBody>
                    <a:bodyPr/>
                    <a:lstStyle/>
                    <a:p>
                      <a:pPr algn="ctr" fontAlgn="b"/>
                      <a:r>
                        <a:rPr lang="it-IT" sz="1400" b="0" i="0" u="none" strike="noStrike" dirty="0">
                          <a:solidFill>
                            <a:srgbClr val="000000"/>
                          </a:solidFill>
                          <a:latin typeface="Calibri"/>
                        </a:rPr>
                        <a:t>13.3514</a:t>
                      </a:r>
                    </a:p>
                  </a:txBody>
                  <a:tcPr marL="9525" marR="9525" marT="9525" marB="0" anchor="b">
                    <a:lnL>
                      <a:noFill/>
                    </a:lnL>
                    <a:lnR>
                      <a:noFill/>
                    </a:lnR>
                    <a:lnT>
                      <a:noFill/>
                    </a:lnT>
                    <a:lnB>
                      <a:noFill/>
                    </a:lnB>
                  </a:tcPr>
                </a:tc>
                <a:tc>
                  <a:txBody>
                    <a:bodyPr/>
                    <a:lstStyle/>
                    <a:p>
                      <a:pPr algn="r" fontAlgn="b"/>
                      <a:r>
                        <a:rPr lang="it-IT" sz="1400" b="0" i="0" u="none" strike="noStrike" dirty="0" smtClean="0">
                          <a:solidFill>
                            <a:srgbClr val="000000"/>
                          </a:solidFill>
                          <a:latin typeface="Calibri"/>
                        </a:rPr>
                        <a:t>1797 -</a:t>
                      </a:r>
                      <a:endParaRPr lang="it-IT" sz="1400" b="0" i="0" u="none" strike="noStrike" dirty="0">
                        <a:solidFill>
                          <a:srgbClr val="000000"/>
                        </a:solidFill>
                        <a:latin typeface="Calibri"/>
                      </a:endParaRPr>
                    </a:p>
                  </a:txBody>
                  <a:tcPr marL="9525" marR="9525" marT="9525" marB="0" anchor="b">
                    <a:lnL>
                      <a:noFill/>
                    </a:lnL>
                    <a:lnR>
                      <a:noFill/>
                    </a:lnR>
                    <a:lnT>
                      <a:noFill/>
                    </a:lnT>
                    <a:lnB>
                      <a:noFill/>
                    </a:lnB>
                  </a:tcPr>
                </a:tc>
                <a:tc>
                  <a:txBody>
                    <a:bodyPr/>
                    <a:lstStyle/>
                    <a:p>
                      <a:pPr algn="l" fontAlgn="b"/>
                      <a:r>
                        <a:rPr lang="it-IT" sz="1400" b="0" i="0" u="none" strike="noStrike">
                          <a:solidFill>
                            <a:srgbClr val="000000"/>
                          </a:solidFill>
                          <a:latin typeface="Calibri"/>
                        </a:rPr>
                        <a:t>2008</a:t>
                      </a:r>
                    </a:p>
                  </a:txBody>
                  <a:tcPr marL="9525" marR="9525" marT="9525" marB="0" anchor="b">
                    <a:lnL>
                      <a:noFill/>
                    </a:lnL>
                    <a:lnR>
                      <a:noFill/>
                    </a:lnR>
                    <a:lnT>
                      <a:noFill/>
                    </a:lnT>
                    <a:lnB>
                      <a:noFill/>
                    </a:lnB>
                  </a:tcPr>
                </a:tc>
              </a:tr>
              <a:tr h="190500">
                <a:tc>
                  <a:txBody>
                    <a:bodyPr/>
                    <a:lstStyle/>
                    <a:p>
                      <a:pPr algn="l" fontAlgn="b"/>
                      <a:r>
                        <a:rPr lang="it-IT" sz="1400" b="0" i="0" u="none" strike="noStrike">
                          <a:solidFill>
                            <a:srgbClr val="000000"/>
                          </a:solidFill>
                          <a:latin typeface="Calibri"/>
                        </a:rPr>
                        <a:t>Pesaro</a:t>
                      </a:r>
                    </a:p>
                  </a:txBody>
                  <a:tcPr marL="9525" marR="9525" marT="9525" marB="0" anchor="b">
                    <a:lnL>
                      <a:noFill/>
                    </a:lnL>
                    <a:lnR>
                      <a:noFill/>
                    </a:lnR>
                    <a:lnT>
                      <a:noFill/>
                    </a:lnT>
                    <a:lnB>
                      <a:noFill/>
                    </a:lnB>
                  </a:tcPr>
                </a:tc>
                <a:tc>
                  <a:txBody>
                    <a:bodyPr/>
                    <a:lstStyle/>
                    <a:p>
                      <a:pPr algn="ctr" fontAlgn="b"/>
                      <a:r>
                        <a:rPr lang="it-IT" sz="1400" b="0" i="0" u="none" strike="noStrike">
                          <a:solidFill>
                            <a:srgbClr val="000000"/>
                          </a:solidFill>
                          <a:latin typeface="Calibri"/>
                        </a:rPr>
                        <a:t>43.9108</a:t>
                      </a:r>
                    </a:p>
                  </a:txBody>
                  <a:tcPr marL="9525" marR="9525" marT="9525" marB="0" anchor="b">
                    <a:lnL>
                      <a:noFill/>
                    </a:lnL>
                    <a:lnR>
                      <a:noFill/>
                    </a:lnR>
                    <a:lnT>
                      <a:noFill/>
                    </a:lnT>
                    <a:lnB>
                      <a:noFill/>
                    </a:lnB>
                  </a:tcPr>
                </a:tc>
                <a:tc>
                  <a:txBody>
                    <a:bodyPr/>
                    <a:lstStyle/>
                    <a:p>
                      <a:pPr algn="ctr" fontAlgn="b"/>
                      <a:r>
                        <a:rPr lang="it-IT" sz="1400" b="0" i="0" u="none" strike="noStrike" dirty="0">
                          <a:solidFill>
                            <a:srgbClr val="000000"/>
                          </a:solidFill>
                          <a:latin typeface="Calibri"/>
                        </a:rPr>
                        <a:t>12.9042</a:t>
                      </a:r>
                    </a:p>
                  </a:txBody>
                  <a:tcPr marL="9525" marR="9525" marT="9525" marB="0" anchor="b">
                    <a:lnL>
                      <a:noFill/>
                    </a:lnL>
                    <a:lnR>
                      <a:noFill/>
                    </a:lnR>
                    <a:lnT>
                      <a:noFill/>
                    </a:lnT>
                    <a:lnB>
                      <a:noFill/>
                    </a:lnB>
                  </a:tcPr>
                </a:tc>
                <a:tc>
                  <a:txBody>
                    <a:bodyPr/>
                    <a:lstStyle/>
                    <a:p>
                      <a:pPr algn="r" fontAlgn="b"/>
                      <a:r>
                        <a:rPr lang="it-IT" sz="1400" b="0" i="0" u="none" strike="noStrike" dirty="0" smtClean="0">
                          <a:solidFill>
                            <a:srgbClr val="000000"/>
                          </a:solidFill>
                          <a:latin typeface="Calibri"/>
                        </a:rPr>
                        <a:t>1871 -</a:t>
                      </a:r>
                      <a:endParaRPr lang="it-IT" sz="1400" b="0" i="0" u="none" strike="noStrike" dirty="0">
                        <a:solidFill>
                          <a:srgbClr val="000000"/>
                        </a:solidFill>
                        <a:latin typeface="Calibri"/>
                      </a:endParaRPr>
                    </a:p>
                  </a:txBody>
                  <a:tcPr marL="9525" marR="9525" marT="9525" marB="0" anchor="b">
                    <a:lnL>
                      <a:noFill/>
                    </a:lnL>
                    <a:lnR>
                      <a:noFill/>
                    </a:lnR>
                    <a:lnT>
                      <a:noFill/>
                    </a:lnT>
                    <a:lnB>
                      <a:noFill/>
                    </a:lnB>
                  </a:tcPr>
                </a:tc>
                <a:tc>
                  <a:txBody>
                    <a:bodyPr/>
                    <a:lstStyle/>
                    <a:p>
                      <a:pPr algn="l" fontAlgn="b"/>
                      <a:r>
                        <a:rPr lang="it-IT" sz="1400" b="0" i="0" u="none" strike="noStrike">
                          <a:solidFill>
                            <a:srgbClr val="000000"/>
                          </a:solidFill>
                          <a:latin typeface="Calibri"/>
                        </a:rPr>
                        <a:t>2008</a:t>
                      </a:r>
                    </a:p>
                  </a:txBody>
                  <a:tcPr marL="9525" marR="9525" marT="9525" marB="0" anchor="b">
                    <a:lnL>
                      <a:noFill/>
                    </a:lnL>
                    <a:lnR>
                      <a:noFill/>
                    </a:lnR>
                    <a:lnT>
                      <a:noFill/>
                    </a:lnT>
                    <a:lnB>
                      <a:noFill/>
                    </a:lnB>
                  </a:tcPr>
                </a:tc>
              </a:tr>
              <a:tr h="190500">
                <a:tc>
                  <a:txBody>
                    <a:bodyPr/>
                    <a:lstStyle/>
                    <a:p>
                      <a:pPr algn="l" fontAlgn="b"/>
                      <a:r>
                        <a:rPr lang="it-IT" sz="1400" b="0" i="0" u="none" strike="noStrike">
                          <a:solidFill>
                            <a:srgbClr val="000000"/>
                          </a:solidFill>
                          <a:latin typeface="Calibri"/>
                        </a:rPr>
                        <a:t>Catania</a:t>
                      </a:r>
                    </a:p>
                  </a:txBody>
                  <a:tcPr marL="9525" marR="9525" marT="9525" marB="0" anchor="b">
                    <a:lnL>
                      <a:noFill/>
                    </a:lnL>
                    <a:lnR>
                      <a:noFill/>
                    </a:lnR>
                    <a:lnT>
                      <a:noFill/>
                    </a:lnT>
                    <a:lnB>
                      <a:noFill/>
                    </a:lnB>
                  </a:tcPr>
                </a:tc>
                <a:tc>
                  <a:txBody>
                    <a:bodyPr/>
                    <a:lstStyle/>
                    <a:p>
                      <a:pPr algn="ctr" fontAlgn="b"/>
                      <a:r>
                        <a:rPr lang="it-IT" sz="1400" b="0" i="0" u="none" strike="noStrike">
                          <a:solidFill>
                            <a:srgbClr val="000000"/>
                          </a:solidFill>
                          <a:latin typeface="Calibri"/>
                        </a:rPr>
                        <a:t>37.4000</a:t>
                      </a:r>
                    </a:p>
                  </a:txBody>
                  <a:tcPr marL="9525" marR="9525" marT="9525" marB="0" anchor="b">
                    <a:lnL>
                      <a:noFill/>
                    </a:lnL>
                    <a:lnR>
                      <a:noFill/>
                    </a:lnR>
                    <a:lnT>
                      <a:noFill/>
                    </a:lnT>
                    <a:lnB>
                      <a:noFill/>
                    </a:lnB>
                  </a:tcPr>
                </a:tc>
                <a:tc>
                  <a:txBody>
                    <a:bodyPr/>
                    <a:lstStyle/>
                    <a:p>
                      <a:pPr algn="ctr" fontAlgn="b"/>
                      <a:r>
                        <a:rPr lang="it-IT" sz="1400" b="0" i="0" u="none" strike="noStrike" dirty="0">
                          <a:solidFill>
                            <a:srgbClr val="000000"/>
                          </a:solidFill>
                          <a:latin typeface="Calibri"/>
                        </a:rPr>
                        <a:t>14.9167</a:t>
                      </a:r>
                    </a:p>
                  </a:txBody>
                  <a:tcPr marL="9525" marR="9525" marT="9525" marB="0" anchor="b">
                    <a:lnL>
                      <a:noFill/>
                    </a:lnL>
                    <a:lnR>
                      <a:noFill/>
                    </a:lnR>
                    <a:lnT>
                      <a:noFill/>
                    </a:lnT>
                    <a:lnB>
                      <a:noFill/>
                    </a:lnB>
                  </a:tcPr>
                </a:tc>
                <a:tc>
                  <a:txBody>
                    <a:bodyPr/>
                    <a:lstStyle/>
                    <a:p>
                      <a:pPr algn="r" fontAlgn="b"/>
                      <a:r>
                        <a:rPr lang="it-IT" sz="1400" b="0" i="0" u="none" strike="noStrike" dirty="0" smtClean="0">
                          <a:solidFill>
                            <a:srgbClr val="000000"/>
                          </a:solidFill>
                          <a:latin typeface="Calibri"/>
                        </a:rPr>
                        <a:t>1960 -</a:t>
                      </a:r>
                      <a:endParaRPr lang="it-IT" sz="1400" b="0" i="0" u="none" strike="noStrike" dirty="0">
                        <a:solidFill>
                          <a:srgbClr val="000000"/>
                        </a:solidFill>
                        <a:latin typeface="Calibri"/>
                      </a:endParaRPr>
                    </a:p>
                  </a:txBody>
                  <a:tcPr marL="9525" marR="9525" marT="9525" marB="0" anchor="b">
                    <a:lnL>
                      <a:noFill/>
                    </a:lnL>
                    <a:lnR>
                      <a:noFill/>
                    </a:lnR>
                    <a:lnT>
                      <a:noFill/>
                    </a:lnT>
                    <a:lnB>
                      <a:noFill/>
                    </a:lnB>
                  </a:tcPr>
                </a:tc>
                <a:tc>
                  <a:txBody>
                    <a:bodyPr/>
                    <a:lstStyle/>
                    <a:p>
                      <a:pPr algn="l" fontAlgn="b"/>
                      <a:r>
                        <a:rPr lang="it-IT" sz="1400" b="0" i="0" u="none" strike="noStrike" dirty="0">
                          <a:solidFill>
                            <a:srgbClr val="000000"/>
                          </a:solidFill>
                          <a:latin typeface="Calibri"/>
                        </a:rPr>
                        <a:t>2016</a:t>
                      </a:r>
                    </a:p>
                  </a:txBody>
                  <a:tcPr marL="9525" marR="9525" marT="9525" marB="0" anchor="b">
                    <a:lnL>
                      <a:noFill/>
                    </a:lnL>
                    <a:lnR>
                      <a:noFill/>
                    </a:lnR>
                    <a:lnT>
                      <a:noFill/>
                    </a:lnT>
                    <a:lnB>
                      <a:noFill/>
                    </a:lnB>
                  </a:tcPr>
                </a:tc>
              </a:tr>
            </a:tbl>
          </a:graphicData>
        </a:graphic>
      </p:graphicFrame>
      <p:pic>
        <p:nvPicPr>
          <p:cNvPr id="2" name="Picture 1"/>
          <p:cNvPicPr>
            <a:picLocks noChangeAspect="1" noChangeArrowheads="1"/>
          </p:cNvPicPr>
          <p:nvPr/>
        </p:nvPicPr>
        <p:blipFill>
          <a:blip r:embed="rId2" cstate="print"/>
          <a:srcRect/>
          <a:stretch>
            <a:fillRect/>
          </a:stretch>
        </p:blipFill>
        <p:spPr bwMode="auto">
          <a:xfrm>
            <a:off x="5214942" y="2285992"/>
            <a:ext cx="3426356" cy="397510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7"/>
          <p:cNvSpPr txBox="1">
            <a:spLocks noChangeArrowheads="1"/>
          </p:cNvSpPr>
          <p:nvPr/>
        </p:nvSpPr>
        <p:spPr bwMode="auto">
          <a:xfrm>
            <a:off x="0" y="1214422"/>
            <a:ext cx="9144000" cy="1200329"/>
          </a:xfrm>
          <a:prstGeom prst="rect">
            <a:avLst/>
          </a:prstGeom>
          <a:noFill/>
          <a:ln w="9525">
            <a:noFill/>
            <a:miter lim="800000"/>
            <a:headEnd/>
            <a:tailEnd/>
          </a:ln>
        </p:spPr>
        <p:txBody>
          <a:bodyPr>
            <a:spAutoFit/>
          </a:bodyPr>
          <a:lstStyle/>
          <a:p>
            <a:pPr algn="ctr">
              <a:spcBef>
                <a:spcPct val="50000"/>
              </a:spcBef>
            </a:pPr>
            <a:r>
              <a:rPr lang="it-IT" sz="2400" b="1" u="none" kern="900" dirty="0" smtClean="0">
                <a:ln w="12700">
                  <a:solidFill>
                    <a:schemeClr val="tx2">
                      <a:satMod val="155000"/>
                    </a:schemeClr>
                  </a:solidFill>
                  <a:prstDash val="solid"/>
                </a:ln>
                <a:latin typeface="Arial" pitchFamily="34" charset="0"/>
              </a:rPr>
              <a:t>Rischio idrologico e geologico:</a:t>
            </a:r>
            <a:br>
              <a:rPr lang="it-IT" sz="2400" b="1" u="none" kern="900" dirty="0" smtClean="0">
                <a:ln w="12700">
                  <a:solidFill>
                    <a:schemeClr val="tx2">
                      <a:satMod val="155000"/>
                    </a:schemeClr>
                  </a:solidFill>
                  <a:prstDash val="solid"/>
                </a:ln>
                <a:latin typeface="Arial" pitchFamily="34" charset="0"/>
              </a:rPr>
            </a:br>
            <a:r>
              <a:rPr lang="it-IT" sz="2400" b="1" u="none" kern="900" dirty="0" smtClean="0">
                <a:ln w="12700">
                  <a:solidFill>
                    <a:schemeClr val="tx2">
                      <a:satMod val="155000"/>
                    </a:schemeClr>
                  </a:solidFill>
                  <a:prstDash val="solid"/>
                </a:ln>
                <a:latin typeface="Arial" pitchFamily="34" charset="0"/>
              </a:rPr>
              <a:t>adattamento ai cambiamenti climatici</a:t>
            </a:r>
            <a:br>
              <a:rPr lang="it-IT" sz="2400" b="1" u="none" kern="900" dirty="0" smtClean="0">
                <a:ln w="12700">
                  <a:solidFill>
                    <a:schemeClr val="tx2">
                      <a:satMod val="155000"/>
                    </a:schemeClr>
                  </a:solidFill>
                  <a:prstDash val="solid"/>
                </a:ln>
                <a:latin typeface="Arial" pitchFamily="34" charset="0"/>
              </a:rPr>
            </a:br>
            <a:r>
              <a:rPr lang="it-IT" sz="2400" b="1" u="none" kern="900" dirty="0" smtClean="0">
                <a:ln w="12700">
                  <a:solidFill>
                    <a:schemeClr val="tx2">
                      <a:satMod val="155000"/>
                    </a:schemeClr>
                  </a:solidFill>
                  <a:prstDash val="solid"/>
                </a:ln>
                <a:latin typeface="Arial" pitchFamily="34" charset="0"/>
              </a:rPr>
              <a:t>e mitigazione</a:t>
            </a:r>
            <a:endParaRPr lang="it-IT" sz="2400" b="1" u="none" kern="900" dirty="0">
              <a:ln w="12700">
                <a:solidFill>
                  <a:schemeClr val="tx2">
                    <a:satMod val="155000"/>
                  </a:schemeClr>
                </a:solidFill>
                <a:prstDash val="solid"/>
              </a:ln>
              <a:latin typeface="Arial" pitchFamily="34" charset="0"/>
            </a:endParaRPr>
          </a:p>
        </p:txBody>
      </p:sp>
      <p:sp>
        <p:nvSpPr>
          <p:cNvPr id="9" name="CasellaDiTesto 8"/>
          <p:cNvSpPr txBox="1"/>
          <p:nvPr/>
        </p:nvSpPr>
        <p:spPr>
          <a:xfrm>
            <a:off x="858364" y="5857892"/>
            <a:ext cx="3857652" cy="276999"/>
          </a:xfrm>
          <a:prstGeom prst="rect">
            <a:avLst/>
          </a:prstGeom>
          <a:noFill/>
        </p:spPr>
        <p:txBody>
          <a:bodyPr wrap="square" rtlCol="0" anchor="ctr" anchorCtr="0">
            <a:spAutoFit/>
          </a:bodyPr>
          <a:lstStyle/>
          <a:p>
            <a:pPr algn="ctr"/>
            <a:r>
              <a:rPr lang="it-IT" sz="1200" u="none" dirty="0" smtClean="0"/>
              <a:t>Fonte: </a:t>
            </a:r>
            <a:r>
              <a:rPr lang="it-IT" sz="1200" u="none" dirty="0" err="1" smtClean="0"/>
              <a:t>Everson</a:t>
            </a:r>
            <a:r>
              <a:rPr lang="it-IT" sz="1200" u="none" dirty="0" smtClean="0"/>
              <a:t> </a:t>
            </a:r>
            <a:r>
              <a:rPr lang="it-IT" sz="1200" u="none" dirty="0" err="1" smtClean="0"/>
              <a:t>et</a:t>
            </a:r>
            <a:r>
              <a:rPr lang="it-IT" sz="1200" u="none" dirty="0" smtClean="0"/>
              <a:t> al. (2013)</a:t>
            </a:r>
            <a:endParaRPr lang="it-IT" sz="1200" u="none" dirty="0"/>
          </a:p>
        </p:txBody>
      </p:sp>
      <p:sp>
        <p:nvSpPr>
          <p:cNvPr id="14" name="Rettangolo 13"/>
          <p:cNvSpPr/>
          <p:nvPr/>
        </p:nvSpPr>
        <p:spPr>
          <a:xfrm>
            <a:off x="5295936" y="2571744"/>
            <a:ext cx="3776658" cy="2677656"/>
          </a:xfrm>
          <a:prstGeom prst="rect">
            <a:avLst/>
          </a:prstGeom>
        </p:spPr>
        <p:txBody>
          <a:bodyPr wrap="square">
            <a:spAutoFit/>
          </a:bodyPr>
          <a:lstStyle/>
          <a:p>
            <a:r>
              <a:rPr lang="it-IT" sz="1400" u="none" dirty="0" smtClean="0">
                <a:latin typeface="Arial" pitchFamily="34" charset="0"/>
                <a:cs typeface="Arial" pitchFamily="34" charset="0"/>
              </a:rPr>
              <a:t>Questa trattazione si concentra sul rischio generato </a:t>
            </a:r>
            <a:r>
              <a:rPr lang="it-IT" sz="1400" u="none" dirty="0" smtClean="0">
                <a:latin typeface="Arial" pitchFamily="34" charset="0"/>
                <a:cs typeface="Arial" pitchFamily="34" charset="0"/>
              </a:rPr>
              <a:t>da alluvioni.</a:t>
            </a:r>
          </a:p>
          <a:p>
            <a:endParaRPr lang="it-IT" sz="1400" u="none" dirty="0" smtClean="0">
              <a:latin typeface="Arial" pitchFamily="34" charset="0"/>
              <a:cs typeface="Arial" pitchFamily="34" charset="0"/>
            </a:endParaRPr>
          </a:p>
          <a:p>
            <a:r>
              <a:rPr lang="it-IT" sz="1400" u="none" dirty="0" smtClean="0">
                <a:latin typeface="Arial" pitchFamily="34" charset="0"/>
                <a:cs typeface="Arial" pitchFamily="34" charset="0"/>
              </a:rPr>
              <a:t>E’ innescato </a:t>
            </a:r>
            <a:r>
              <a:rPr lang="it-IT" sz="1400" u="none" dirty="0" smtClean="0">
                <a:latin typeface="Arial" pitchFamily="34" charset="0"/>
                <a:cs typeface="Arial" pitchFamily="34" charset="0"/>
              </a:rPr>
              <a:t>da sollecitazioni climatiche, nonché dai processi coinvolti nella trasformazione delle precipitazioni in deflussi idrici (ciclo dell’acqua; processi idrologici</a:t>
            </a:r>
            <a:r>
              <a:rPr lang="it-IT" sz="1400" u="none" dirty="0" smtClean="0">
                <a:latin typeface="Arial" pitchFamily="34" charset="0"/>
                <a:cs typeface="Arial" pitchFamily="34" charset="0"/>
              </a:rPr>
              <a:t>).</a:t>
            </a:r>
          </a:p>
          <a:p>
            <a:endParaRPr lang="it-IT" sz="1400" u="none" dirty="0" smtClean="0">
              <a:latin typeface="Arial" pitchFamily="34" charset="0"/>
              <a:cs typeface="Arial" pitchFamily="34" charset="0"/>
            </a:endParaRPr>
          </a:p>
          <a:p>
            <a:r>
              <a:rPr lang="it-IT" sz="1400" u="none" dirty="0" smtClean="0">
                <a:latin typeface="Arial" pitchFamily="34" charset="0"/>
                <a:cs typeface="Arial" pitchFamily="34" charset="0"/>
              </a:rPr>
              <a:t>Questi </a:t>
            </a:r>
            <a:r>
              <a:rPr lang="it-IT" sz="1400" u="none" dirty="0" smtClean="0">
                <a:latin typeface="Arial" pitchFamily="34" charset="0"/>
                <a:cs typeface="Arial" pitchFamily="34" charset="0"/>
              </a:rPr>
              <a:t>ultimi sono a loro volta </a:t>
            </a:r>
            <a:r>
              <a:rPr lang="it-IT" sz="1400" u="none" dirty="0" smtClean="0">
                <a:latin typeface="Arial" pitchFamily="34" charset="0"/>
                <a:cs typeface="Arial" pitchFamily="34" charset="0"/>
              </a:rPr>
              <a:t>perturbati, rispetto alla condizione naturali, da impatto antropico.</a:t>
            </a:r>
          </a:p>
          <a:p>
            <a:endParaRPr lang="it-IT" sz="1400" u="none" dirty="0" smtClean="0">
              <a:latin typeface="Arial" pitchFamily="34" charset="0"/>
              <a:cs typeface="Arial" pitchFamily="34" charset="0"/>
            </a:endParaRPr>
          </a:p>
        </p:txBody>
      </p:sp>
      <p:pic>
        <p:nvPicPr>
          <p:cNvPr id="6" name="Immagine 5" descr="bacino-antropizzato.png"/>
          <p:cNvPicPr>
            <a:picLocks noChangeAspect="1"/>
          </p:cNvPicPr>
          <p:nvPr/>
        </p:nvPicPr>
        <p:blipFill>
          <a:blip r:embed="rId3" cstate="print"/>
          <a:stretch>
            <a:fillRect/>
          </a:stretch>
        </p:blipFill>
        <p:spPr>
          <a:xfrm>
            <a:off x="-33" y="2571744"/>
            <a:ext cx="5275469" cy="3265016"/>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142845" y="1225726"/>
            <a:ext cx="8862242" cy="424732"/>
          </a:xfrm>
          <a:prstGeom prst="rect">
            <a:avLst/>
          </a:prstGeom>
          <a:noFill/>
          <a:ln w="9525">
            <a:noFill/>
            <a:miter lim="800000"/>
            <a:headEnd/>
            <a:tailEnd/>
          </a:ln>
        </p:spPr>
        <p:txBody>
          <a:bodyPr wrap="square">
            <a:spAutoFit/>
          </a:bodyPr>
          <a:lstStyle/>
          <a:p>
            <a:pPr algn="ctr" eaLnBrk="0" hangingPunct="0">
              <a:lnSpc>
                <a:spcPct val="90000"/>
              </a:lnSpc>
              <a:spcBef>
                <a:spcPct val="50000"/>
              </a:spcBef>
              <a:defRPr/>
            </a:pPr>
            <a:r>
              <a:rPr lang="it-IT" sz="2400" b="1" u="none" kern="900" dirty="0" smtClean="0">
                <a:ln w="12700">
                  <a:solidFill>
                    <a:schemeClr val="tx2">
                      <a:satMod val="155000"/>
                    </a:schemeClr>
                  </a:solidFill>
                  <a:prstDash val="solid"/>
                </a:ln>
                <a:latin typeface="Arial" pitchFamily="34" charset="0"/>
              </a:rPr>
              <a:t>Analisi di lunghe serie di precipitazione giornaliera italiane</a:t>
            </a:r>
          </a:p>
        </p:txBody>
      </p:sp>
      <p:pic>
        <p:nvPicPr>
          <p:cNvPr id="72707" name="Picture 3"/>
          <p:cNvPicPr>
            <a:picLocks noChangeAspect="1" noChangeArrowheads="1"/>
          </p:cNvPicPr>
          <p:nvPr/>
        </p:nvPicPr>
        <p:blipFill>
          <a:blip r:embed="rId2" cstate="print"/>
          <a:srcRect/>
          <a:stretch>
            <a:fillRect/>
          </a:stretch>
        </p:blipFill>
        <p:spPr bwMode="auto">
          <a:xfrm>
            <a:off x="4483447" y="1628779"/>
            <a:ext cx="4303395" cy="2443163"/>
          </a:xfrm>
          <a:prstGeom prst="rect">
            <a:avLst/>
          </a:prstGeom>
          <a:noFill/>
          <a:ln w="9525">
            <a:noFill/>
            <a:miter lim="800000"/>
            <a:headEnd/>
            <a:tailEnd/>
          </a:ln>
          <a:effectLst/>
        </p:spPr>
      </p:pic>
      <p:pic>
        <p:nvPicPr>
          <p:cNvPr id="72708" name="Picture 4"/>
          <p:cNvPicPr>
            <a:picLocks noChangeAspect="1" noChangeArrowheads="1"/>
          </p:cNvPicPr>
          <p:nvPr/>
        </p:nvPicPr>
        <p:blipFill>
          <a:blip r:embed="rId3" cstate="print"/>
          <a:srcRect/>
          <a:stretch>
            <a:fillRect/>
          </a:stretch>
        </p:blipFill>
        <p:spPr bwMode="auto">
          <a:xfrm>
            <a:off x="71407" y="1628779"/>
            <a:ext cx="4303395" cy="2443163"/>
          </a:xfrm>
          <a:prstGeom prst="rect">
            <a:avLst/>
          </a:prstGeom>
          <a:noFill/>
          <a:ln w="9525">
            <a:noFill/>
            <a:miter lim="800000"/>
            <a:headEnd/>
            <a:tailEnd/>
          </a:ln>
          <a:effectLst/>
        </p:spPr>
      </p:pic>
      <p:pic>
        <p:nvPicPr>
          <p:cNvPr id="72710" name="Picture 6"/>
          <p:cNvPicPr>
            <a:picLocks noChangeAspect="1" noChangeArrowheads="1"/>
          </p:cNvPicPr>
          <p:nvPr/>
        </p:nvPicPr>
        <p:blipFill>
          <a:blip r:embed="rId4" cstate="print"/>
          <a:srcRect/>
          <a:stretch>
            <a:fillRect/>
          </a:stretch>
        </p:blipFill>
        <p:spPr bwMode="auto">
          <a:xfrm>
            <a:off x="54291" y="3986233"/>
            <a:ext cx="4303395" cy="2443163"/>
          </a:xfrm>
          <a:prstGeom prst="rect">
            <a:avLst/>
          </a:prstGeom>
          <a:noFill/>
          <a:ln w="9525">
            <a:noFill/>
            <a:miter lim="800000"/>
            <a:headEnd/>
            <a:tailEnd/>
          </a:ln>
          <a:effectLst/>
        </p:spPr>
      </p:pic>
      <p:pic>
        <p:nvPicPr>
          <p:cNvPr id="72711" name="Picture 7"/>
          <p:cNvPicPr>
            <a:picLocks noChangeAspect="1" noChangeArrowheads="1"/>
          </p:cNvPicPr>
          <p:nvPr/>
        </p:nvPicPr>
        <p:blipFill>
          <a:blip r:embed="rId5" cstate="print"/>
          <a:srcRect/>
          <a:stretch>
            <a:fillRect/>
          </a:stretch>
        </p:blipFill>
        <p:spPr bwMode="auto">
          <a:xfrm>
            <a:off x="4486914" y="3986233"/>
            <a:ext cx="4303395" cy="2443163"/>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2707"/>
                                        </p:tgtEl>
                                        <p:attrNameLst>
                                          <p:attrName>style.visibility</p:attrName>
                                        </p:attrNameLst>
                                      </p:cBhvr>
                                      <p:to>
                                        <p:strVal val="visible"/>
                                      </p:to>
                                    </p:set>
                                    <p:animEffect transition="in" filter="fade">
                                      <p:cBhvr>
                                        <p:cTn id="7" dur="2000"/>
                                        <p:tgtEl>
                                          <p:spTgt spid="7270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2710"/>
                                        </p:tgtEl>
                                        <p:attrNameLst>
                                          <p:attrName>style.visibility</p:attrName>
                                        </p:attrNameLst>
                                      </p:cBhvr>
                                      <p:to>
                                        <p:strVal val="visible"/>
                                      </p:to>
                                    </p:set>
                                    <p:animEffect transition="in" filter="fade">
                                      <p:cBhvr>
                                        <p:cTn id="12" dur="2000"/>
                                        <p:tgtEl>
                                          <p:spTgt spid="727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2711"/>
                                        </p:tgtEl>
                                        <p:attrNameLst>
                                          <p:attrName>style.visibility</p:attrName>
                                        </p:attrNameLst>
                                      </p:cBhvr>
                                      <p:to>
                                        <p:strVal val="visible"/>
                                      </p:to>
                                    </p:set>
                                    <p:animEffect transition="in" filter="fade">
                                      <p:cBhvr>
                                        <p:cTn id="17" dur="2000"/>
                                        <p:tgtEl>
                                          <p:spTgt spid="727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142845" y="1225726"/>
            <a:ext cx="8862242" cy="757130"/>
          </a:xfrm>
          <a:prstGeom prst="rect">
            <a:avLst/>
          </a:prstGeom>
          <a:noFill/>
          <a:ln w="9525">
            <a:noFill/>
            <a:miter lim="800000"/>
            <a:headEnd/>
            <a:tailEnd/>
          </a:ln>
        </p:spPr>
        <p:txBody>
          <a:bodyPr wrap="square">
            <a:spAutoFit/>
          </a:bodyPr>
          <a:lstStyle/>
          <a:p>
            <a:pPr algn="ctr" eaLnBrk="0" hangingPunct="0">
              <a:lnSpc>
                <a:spcPct val="90000"/>
              </a:lnSpc>
              <a:spcBef>
                <a:spcPct val="50000"/>
              </a:spcBef>
              <a:defRPr/>
            </a:pPr>
            <a:r>
              <a:rPr lang="it-IT" sz="2400" b="1" u="none" kern="900" dirty="0" smtClean="0">
                <a:ln w="12700">
                  <a:solidFill>
                    <a:schemeClr val="tx2">
                      <a:satMod val="155000"/>
                    </a:schemeClr>
                  </a:solidFill>
                  <a:prstDash val="solid"/>
                </a:ln>
                <a:latin typeface="Arial" pitchFamily="34" charset="0"/>
              </a:rPr>
              <a:t>Analisi di lunghe serie di precipitazione giornaliera italiane</a:t>
            </a:r>
            <a:br>
              <a:rPr lang="it-IT" sz="2400" b="1" u="none" kern="900" dirty="0" smtClean="0">
                <a:ln w="12700">
                  <a:solidFill>
                    <a:schemeClr val="tx2">
                      <a:satMod val="155000"/>
                    </a:schemeClr>
                  </a:solidFill>
                  <a:prstDash val="solid"/>
                </a:ln>
                <a:latin typeface="Arial" pitchFamily="34" charset="0"/>
              </a:rPr>
            </a:br>
            <a:r>
              <a:rPr lang="it-IT" sz="2400" b="1" u="none" kern="900" dirty="0" smtClean="0">
                <a:ln w="12700">
                  <a:solidFill>
                    <a:schemeClr val="tx2">
                      <a:satMod val="155000"/>
                    </a:schemeClr>
                  </a:solidFill>
                  <a:prstDash val="solid"/>
                </a:ln>
                <a:latin typeface="Arial" pitchFamily="34" charset="0"/>
              </a:rPr>
              <a:t>Test 1</a:t>
            </a:r>
          </a:p>
        </p:txBody>
      </p:sp>
      <p:pic>
        <p:nvPicPr>
          <p:cNvPr id="1027" name="Picture 3"/>
          <p:cNvPicPr>
            <a:picLocks noChangeAspect="1" noChangeArrowheads="1"/>
          </p:cNvPicPr>
          <p:nvPr/>
        </p:nvPicPr>
        <p:blipFill>
          <a:blip r:embed="rId2" cstate="print"/>
          <a:srcRect/>
          <a:stretch>
            <a:fillRect/>
          </a:stretch>
        </p:blipFill>
        <p:spPr bwMode="auto">
          <a:xfrm>
            <a:off x="266703" y="2012148"/>
            <a:ext cx="8520139" cy="413149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142845" y="1225726"/>
            <a:ext cx="8862242" cy="424732"/>
          </a:xfrm>
          <a:prstGeom prst="rect">
            <a:avLst/>
          </a:prstGeom>
          <a:noFill/>
          <a:ln w="9525">
            <a:noFill/>
            <a:miter lim="800000"/>
            <a:headEnd/>
            <a:tailEnd/>
          </a:ln>
        </p:spPr>
        <p:txBody>
          <a:bodyPr wrap="square">
            <a:spAutoFit/>
          </a:bodyPr>
          <a:lstStyle/>
          <a:p>
            <a:pPr algn="ctr" eaLnBrk="0" hangingPunct="0">
              <a:lnSpc>
                <a:spcPct val="90000"/>
              </a:lnSpc>
              <a:spcBef>
                <a:spcPct val="50000"/>
              </a:spcBef>
              <a:defRPr/>
            </a:pPr>
            <a:r>
              <a:rPr lang="it-IT" sz="2400" b="1" u="none" kern="900" dirty="0" smtClean="0">
                <a:ln w="12700">
                  <a:solidFill>
                    <a:schemeClr val="tx2">
                      <a:satMod val="155000"/>
                    </a:schemeClr>
                  </a:solidFill>
                  <a:prstDash val="solid"/>
                </a:ln>
                <a:latin typeface="Arial" pitchFamily="34" charset="0"/>
              </a:rPr>
              <a:t>Analisi di lunghe serie di precipitazione giornaliera italiane</a:t>
            </a:r>
          </a:p>
        </p:txBody>
      </p:sp>
      <p:pic>
        <p:nvPicPr>
          <p:cNvPr id="1028" name="Picture 4"/>
          <p:cNvPicPr>
            <a:picLocks noChangeAspect="1" noChangeArrowheads="1"/>
          </p:cNvPicPr>
          <p:nvPr/>
        </p:nvPicPr>
        <p:blipFill>
          <a:blip r:embed="rId2" cstate="print"/>
          <a:srcRect/>
          <a:stretch>
            <a:fillRect/>
          </a:stretch>
        </p:blipFill>
        <p:spPr bwMode="auto">
          <a:xfrm>
            <a:off x="4626323" y="1628779"/>
            <a:ext cx="4303395" cy="2443163"/>
          </a:xfrm>
          <a:prstGeom prst="rect">
            <a:avLst/>
          </a:prstGeom>
          <a:noFill/>
          <a:ln w="9525">
            <a:noFill/>
            <a:miter lim="800000"/>
            <a:headEnd/>
            <a:tailEnd/>
          </a:ln>
          <a:effectLst/>
        </p:spPr>
      </p:pic>
      <p:pic>
        <p:nvPicPr>
          <p:cNvPr id="1029" name="Picture 5"/>
          <p:cNvPicPr>
            <a:picLocks noChangeAspect="1" noChangeArrowheads="1"/>
          </p:cNvPicPr>
          <p:nvPr/>
        </p:nvPicPr>
        <p:blipFill>
          <a:blip r:embed="rId3" cstate="print"/>
          <a:srcRect/>
          <a:stretch>
            <a:fillRect/>
          </a:stretch>
        </p:blipFill>
        <p:spPr bwMode="auto">
          <a:xfrm>
            <a:off x="142844" y="1628779"/>
            <a:ext cx="4303395" cy="2443163"/>
          </a:xfrm>
          <a:prstGeom prst="rect">
            <a:avLst/>
          </a:prstGeom>
          <a:noFill/>
          <a:ln w="9525">
            <a:noFill/>
            <a:miter lim="800000"/>
            <a:headEnd/>
            <a:tailEnd/>
          </a:ln>
          <a:effectLst/>
        </p:spPr>
      </p:pic>
      <p:pic>
        <p:nvPicPr>
          <p:cNvPr id="1026" name="Picture 2"/>
          <p:cNvPicPr>
            <a:picLocks noChangeAspect="1" noChangeArrowheads="1"/>
          </p:cNvPicPr>
          <p:nvPr/>
        </p:nvPicPr>
        <p:blipFill>
          <a:blip r:embed="rId4" cstate="print"/>
          <a:stretch>
            <a:fillRect/>
          </a:stretch>
        </p:blipFill>
        <p:spPr bwMode="auto">
          <a:xfrm>
            <a:off x="4629790" y="3972585"/>
            <a:ext cx="4303395" cy="2443163"/>
          </a:xfrm>
          <a:prstGeom prst="rect">
            <a:avLst/>
          </a:prstGeom>
          <a:noFill/>
          <a:ln w="9525">
            <a:noFill/>
            <a:miter lim="800000"/>
            <a:headEnd/>
            <a:tailEnd/>
          </a:ln>
          <a:effectLst/>
        </p:spPr>
      </p:pic>
      <p:pic>
        <p:nvPicPr>
          <p:cNvPr id="1027" name="Picture 3"/>
          <p:cNvPicPr>
            <a:picLocks noChangeAspect="1" noChangeArrowheads="1"/>
          </p:cNvPicPr>
          <p:nvPr/>
        </p:nvPicPr>
        <p:blipFill>
          <a:blip r:embed="rId5" cstate="print"/>
          <a:srcRect/>
          <a:stretch>
            <a:fillRect/>
          </a:stretch>
        </p:blipFill>
        <p:spPr bwMode="auto">
          <a:xfrm>
            <a:off x="142876" y="3986856"/>
            <a:ext cx="4303395" cy="24431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142845" y="1225726"/>
            <a:ext cx="8862242" cy="424732"/>
          </a:xfrm>
          <a:prstGeom prst="rect">
            <a:avLst/>
          </a:prstGeom>
          <a:noFill/>
          <a:ln w="9525">
            <a:noFill/>
            <a:miter lim="800000"/>
            <a:headEnd/>
            <a:tailEnd/>
          </a:ln>
        </p:spPr>
        <p:txBody>
          <a:bodyPr wrap="square">
            <a:spAutoFit/>
          </a:bodyPr>
          <a:lstStyle/>
          <a:p>
            <a:pPr algn="ctr" eaLnBrk="0" hangingPunct="0">
              <a:lnSpc>
                <a:spcPct val="90000"/>
              </a:lnSpc>
              <a:spcBef>
                <a:spcPct val="50000"/>
              </a:spcBef>
              <a:defRPr/>
            </a:pPr>
            <a:r>
              <a:rPr lang="it-IT" sz="2400" b="1" u="none" kern="900" dirty="0" smtClean="0">
                <a:ln w="12700">
                  <a:solidFill>
                    <a:schemeClr val="tx2">
                      <a:satMod val="155000"/>
                    </a:schemeClr>
                  </a:solidFill>
                  <a:prstDash val="solid"/>
                </a:ln>
                <a:latin typeface="Arial" pitchFamily="34" charset="0"/>
              </a:rPr>
              <a:t>Il Piano Nazionale di Adattamento ai Cambiamenti Climatici</a:t>
            </a:r>
          </a:p>
        </p:txBody>
      </p:sp>
      <p:sp>
        <p:nvSpPr>
          <p:cNvPr id="7" name="CasellaDiTesto 6"/>
          <p:cNvSpPr txBox="1"/>
          <p:nvPr/>
        </p:nvSpPr>
        <p:spPr>
          <a:xfrm>
            <a:off x="357158" y="1879880"/>
            <a:ext cx="8429684" cy="4231928"/>
          </a:xfrm>
          <a:prstGeom prst="rect">
            <a:avLst/>
          </a:prstGeom>
          <a:noFill/>
        </p:spPr>
        <p:txBody>
          <a:bodyPr wrap="square" rtlCol="0" anchor="ctr" anchorCtr="0">
            <a:spAutoFit/>
          </a:bodyPr>
          <a:lstStyle/>
          <a:p>
            <a:pPr>
              <a:spcBef>
                <a:spcPts val="600"/>
              </a:spcBef>
            </a:pPr>
            <a:r>
              <a:rPr lang="it-IT" sz="1400" u="none" dirty="0" smtClean="0"/>
              <a:t>Il Ministero dell‘Ambiente e della Tutela del Territorio e del Mare ha approvato il 16 giugno 2015 la “Strategia Nazionale di Adattamento ai cambiamenti climatici” (</a:t>
            </a:r>
            <a:r>
              <a:rPr lang="it-IT" sz="1400" u="none" dirty="0" smtClean="0">
                <a:hlinkClick r:id="rId2"/>
              </a:rPr>
              <a:t>http://www.minambiente.it/notizie/strategia-nazionale-di-adattamento-ai-cambiamenti-climatici-0</a:t>
            </a:r>
            <a:r>
              <a:rPr lang="it-IT" sz="1400" u="none" dirty="0" smtClean="0"/>
              <a:t>).</a:t>
            </a:r>
          </a:p>
          <a:p>
            <a:pPr>
              <a:spcBef>
                <a:spcPts val="600"/>
              </a:spcBef>
            </a:pPr>
            <a:r>
              <a:rPr lang="it-IT" sz="1400" u="none" dirty="0" smtClean="0"/>
              <a:t>La strategia prende in considerazione 21 aree tematiche. Una di queste è il </a:t>
            </a:r>
            <a:r>
              <a:rPr lang="it-IT" sz="1400" b="1" u="none" dirty="0" smtClean="0"/>
              <a:t>dissesto idrologico e geologico</a:t>
            </a:r>
            <a:r>
              <a:rPr lang="it-IT" sz="1400" u="none" dirty="0" smtClean="0"/>
              <a:t>.</a:t>
            </a:r>
          </a:p>
          <a:p>
            <a:pPr marL="85725" indent="-85725">
              <a:spcBef>
                <a:spcPts val="600"/>
              </a:spcBef>
            </a:pPr>
            <a:r>
              <a:rPr lang="it-IT" sz="1400" u="none" dirty="0" smtClean="0"/>
              <a:t>Principi ispiratori:</a:t>
            </a:r>
          </a:p>
          <a:p>
            <a:pPr marL="273050" indent="-192088">
              <a:spcBef>
                <a:spcPts val="600"/>
              </a:spcBef>
              <a:buFont typeface="Arial" pitchFamily="34" charset="0"/>
              <a:buChar char="•"/>
              <a:tabLst>
                <a:tab pos="804863" algn="l"/>
              </a:tabLst>
            </a:pPr>
            <a:r>
              <a:rPr lang="it-IT" sz="1400" b="1" u="none" dirty="0" smtClean="0"/>
              <a:t>La resilienza nei confronti degli eventi estremi è di crescente importanza a seguito del cambiamento dell’intero sistema ambientale e socio-economico. L’incremento del benessere richiede un sistema più resiliente;</a:t>
            </a:r>
            <a:r>
              <a:rPr lang="it-IT" sz="1400" u="none" dirty="0" smtClean="0"/>
              <a:t> </a:t>
            </a:r>
          </a:p>
          <a:p>
            <a:pPr marL="273050" indent="-192088">
              <a:spcBef>
                <a:spcPts val="600"/>
              </a:spcBef>
              <a:buFont typeface="Arial" pitchFamily="34" charset="0"/>
              <a:buChar char="•"/>
              <a:tabLst>
                <a:tab pos="804863" algn="l"/>
              </a:tabLst>
            </a:pPr>
            <a:r>
              <a:rPr lang="it-IT" sz="1400" u="none" dirty="0" smtClean="0"/>
              <a:t>Azione integrate su più scale spaziali e temporali;</a:t>
            </a:r>
          </a:p>
          <a:p>
            <a:pPr marL="273050" indent="-192088">
              <a:spcBef>
                <a:spcPts val="600"/>
              </a:spcBef>
              <a:buFont typeface="Arial" pitchFamily="34" charset="0"/>
              <a:buChar char="•"/>
              <a:tabLst>
                <a:tab pos="804863" algn="l"/>
              </a:tabLst>
            </a:pPr>
            <a:r>
              <a:rPr lang="it-IT" sz="1400" u="none" dirty="0" smtClean="0"/>
              <a:t>Importanza delle azioni a livello locale nel contesto del dissesto idrologico e geologico;</a:t>
            </a:r>
          </a:p>
          <a:p>
            <a:pPr marL="273050" indent="-192088">
              <a:spcBef>
                <a:spcPts val="600"/>
              </a:spcBef>
              <a:buFont typeface="Arial" pitchFamily="34" charset="0"/>
              <a:buChar char="•"/>
              <a:tabLst>
                <a:tab pos="804863" algn="l"/>
              </a:tabLst>
            </a:pPr>
            <a:r>
              <a:rPr lang="it-IT" sz="1400" u="none" dirty="0" smtClean="0"/>
              <a:t>Ruolo degli amministratori locali;</a:t>
            </a:r>
          </a:p>
          <a:p>
            <a:pPr marL="273050" indent="-192088">
              <a:spcBef>
                <a:spcPts val="600"/>
              </a:spcBef>
              <a:buFont typeface="Arial" pitchFamily="34" charset="0"/>
              <a:buChar char="•"/>
              <a:tabLst>
                <a:tab pos="804863" algn="l"/>
              </a:tabLst>
            </a:pPr>
            <a:r>
              <a:rPr lang="it-IT" sz="1400" u="none" dirty="0" smtClean="0"/>
              <a:t>Necessità del coinvolgimento della comunità degli ingegneri;</a:t>
            </a:r>
          </a:p>
          <a:p>
            <a:pPr marL="273050" indent="-192088">
              <a:spcBef>
                <a:spcPts val="600"/>
              </a:spcBef>
              <a:buFont typeface="Arial" pitchFamily="34" charset="0"/>
              <a:buChar char="•"/>
              <a:tabLst>
                <a:tab pos="804863" algn="l"/>
              </a:tabLst>
            </a:pPr>
            <a:r>
              <a:rPr lang="it-IT" sz="1400" u="none" dirty="0" smtClean="0"/>
              <a:t>Necessità di migliorare la conoscenza, sia del territorio sia dei sistemi naturali ed antropizzati;</a:t>
            </a:r>
          </a:p>
          <a:p>
            <a:pPr marL="273050" indent="-192088">
              <a:spcBef>
                <a:spcPts val="600"/>
              </a:spcBef>
              <a:buFont typeface="Arial" pitchFamily="34" charset="0"/>
              <a:buChar char="•"/>
              <a:tabLst>
                <a:tab pos="804863" algn="l"/>
              </a:tabLst>
            </a:pPr>
            <a:r>
              <a:rPr lang="it-IT" sz="1400" u="none" dirty="0" smtClean="0"/>
              <a:t>Necessità di superare l’inazione, ovvero il timore di prendere decisioni impopolari o sbagliate in un contesto dominato da incertezza.</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142845" y="1225726"/>
            <a:ext cx="8862242" cy="424732"/>
          </a:xfrm>
          <a:prstGeom prst="rect">
            <a:avLst/>
          </a:prstGeom>
          <a:noFill/>
          <a:ln w="9525">
            <a:noFill/>
            <a:miter lim="800000"/>
            <a:headEnd/>
            <a:tailEnd/>
          </a:ln>
        </p:spPr>
        <p:txBody>
          <a:bodyPr wrap="square">
            <a:spAutoFit/>
          </a:bodyPr>
          <a:lstStyle/>
          <a:p>
            <a:pPr algn="ctr" eaLnBrk="0" hangingPunct="0">
              <a:lnSpc>
                <a:spcPct val="90000"/>
              </a:lnSpc>
              <a:spcBef>
                <a:spcPct val="50000"/>
              </a:spcBef>
              <a:defRPr/>
            </a:pPr>
            <a:r>
              <a:rPr lang="it-IT" sz="2400" b="1" u="none" kern="900" dirty="0" smtClean="0">
                <a:ln w="12700">
                  <a:solidFill>
                    <a:schemeClr val="tx2">
                      <a:satMod val="155000"/>
                    </a:schemeClr>
                  </a:solidFill>
                  <a:prstDash val="solid"/>
                </a:ln>
                <a:latin typeface="Arial" pitchFamily="34" charset="0"/>
              </a:rPr>
              <a:t>Resilienza</a:t>
            </a:r>
          </a:p>
        </p:txBody>
      </p:sp>
      <p:sp>
        <p:nvSpPr>
          <p:cNvPr id="7" name="CasellaDiTesto 6"/>
          <p:cNvSpPr txBox="1"/>
          <p:nvPr/>
        </p:nvSpPr>
        <p:spPr>
          <a:xfrm>
            <a:off x="142876" y="5715016"/>
            <a:ext cx="8858280" cy="677108"/>
          </a:xfrm>
          <a:prstGeom prst="rect">
            <a:avLst/>
          </a:prstGeom>
          <a:noFill/>
        </p:spPr>
        <p:txBody>
          <a:bodyPr wrap="square" rtlCol="0" anchor="ctr" anchorCtr="0">
            <a:spAutoFit/>
          </a:bodyPr>
          <a:lstStyle/>
          <a:p>
            <a:pPr>
              <a:spcBef>
                <a:spcPts val="600"/>
              </a:spcBef>
            </a:pPr>
            <a:r>
              <a:rPr lang="en-US" sz="1100" u="none" dirty="0" smtClean="0"/>
              <a:t>A home in Gilchrist, Texas, designed to resist flood waters survived Hurricane Ike in 2008.</a:t>
            </a:r>
          </a:p>
          <a:p>
            <a:pPr>
              <a:spcBef>
                <a:spcPts val="600"/>
              </a:spcBef>
            </a:pPr>
            <a:r>
              <a:rPr lang="en-US" sz="1100" u="none" dirty="0" smtClean="0"/>
              <a:t>By FEMA/</a:t>
            </a:r>
            <a:r>
              <a:rPr lang="en-US" sz="1100" u="none" dirty="0" err="1" smtClean="0"/>
              <a:t>Joselyne</a:t>
            </a:r>
            <a:r>
              <a:rPr lang="en-US" sz="1100" u="none" dirty="0" smtClean="0"/>
              <a:t> </a:t>
            </a:r>
            <a:r>
              <a:rPr lang="en-US" sz="1100" u="none" dirty="0" err="1" smtClean="0"/>
              <a:t>Augustino</a:t>
            </a:r>
            <a:r>
              <a:rPr lang="en-US" sz="1100" u="none" dirty="0" smtClean="0"/>
              <a:t>) - https://share.sandia.gov/news/resources/news_releases/images/2013/fema.jpg, Public Domain, https://commons.wikimedia.org/w/index.php?curid=27401730</a:t>
            </a:r>
            <a:endParaRPr lang="it-IT" sz="1100" u="none" dirty="0" smtClean="0"/>
          </a:p>
        </p:txBody>
      </p:sp>
      <p:pic>
        <p:nvPicPr>
          <p:cNvPr id="41985" name="Picture 1"/>
          <p:cNvPicPr>
            <a:picLocks noChangeAspect="1" noChangeArrowheads="1"/>
          </p:cNvPicPr>
          <p:nvPr/>
        </p:nvPicPr>
        <p:blipFill>
          <a:blip r:embed="rId2" cstate="print"/>
          <a:srcRect/>
          <a:stretch>
            <a:fillRect/>
          </a:stretch>
        </p:blipFill>
        <p:spPr bwMode="auto">
          <a:xfrm>
            <a:off x="1571604" y="1785926"/>
            <a:ext cx="5857916" cy="3976060"/>
          </a:xfrm>
          <a:prstGeom prst="rect">
            <a:avLst/>
          </a:prstGeom>
          <a:noFill/>
          <a:ln w="9525">
            <a:noFill/>
            <a:miter lim="800000"/>
            <a:headEnd/>
            <a:tailEnd/>
          </a:ln>
          <a:effectLst/>
        </p:spPr>
      </p:pic>
      <p:sp>
        <p:nvSpPr>
          <p:cNvPr id="8" name="CasellaDiTesto 7"/>
          <p:cNvSpPr txBox="1"/>
          <p:nvPr/>
        </p:nvSpPr>
        <p:spPr>
          <a:xfrm>
            <a:off x="357158" y="1753877"/>
            <a:ext cx="8358246" cy="1246495"/>
          </a:xfrm>
          <a:prstGeom prst="rect">
            <a:avLst/>
          </a:prstGeom>
          <a:solidFill>
            <a:schemeClr val="bg1"/>
          </a:solidFill>
          <a:ln w="19050">
            <a:solidFill>
              <a:schemeClr val="tx1"/>
            </a:solidFill>
          </a:ln>
        </p:spPr>
        <p:txBody>
          <a:bodyPr wrap="square" rtlCol="0" anchor="ctr" anchorCtr="0">
            <a:spAutoFit/>
          </a:bodyPr>
          <a:lstStyle/>
          <a:p>
            <a:pPr algn="ctr">
              <a:spcBef>
                <a:spcPts val="600"/>
              </a:spcBef>
            </a:pPr>
            <a:r>
              <a:rPr lang="it-IT" sz="1400" u="none" dirty="0" smtClean="0"/>
              <a:t>La resilienza è la capacità di un sistema di </a:t>
            </a:r>
            <a:r>
              <a:rPr lang="it-IT" sz="1400" u="none" dirty="0" smtClean="0"/>
              <a:t>ritornare al proprio stato iniziale</a:t>
            </a:r>
            <a:br>
              <a:rPr lang="it-IT" sz="1400" u="none" dirty="0" smtClean="0"/>
            </a:br>
            <a:r>
              <a:rPr lang="it-IT" sz="1400" u="none" dirty="0" smtClean="0"/>
              <a:t>dopo aver subito una perturbazione.</a:t>
            </a:r>
            <a:endParaRPr lang="it-IT" sz="1400" u="none" dirty="0" smtClean="0"/>
          </a:p>
          <a:p>
            <a:pPr algn="ctr">
              <a:spcBef>
                <a:spcPts val="600"/>
              </a:spcBef>
            </a:pPr>
            <a:r>
              <a:rPr lang="it-IT" sz="1400" u="none" dirty="0" smtClean="0"/>
              <a:t>In ambito di gestione dei rischi, la resilienza è la capacità intrinseca di un sistema di modificare il proprio funzionamento prima, durante e in seguito ad </a:t>
            </a:r>
            <a:r>
              <a:rPr lang="it-IT" sz="1400" u="none" dirty="0" smtClean="0"/>
              <a:t>un una </a:t>
            </a:r>
            <a:r>
              <a:rPr lang="it-IT" sz="1400" u="none" dirty="0" smtClean="0"/>
              <a:t>perturbazione, in modo da poter continuare le </a:t>
            </a:r>
            <a:r>
              <a:rPr lang="it-IT" sz="1400" u="none" dirty="0" smtClean="0"/>
              <a:t>proprie funzioni.</a:t>
            </a:r>
            <a:endParaRPr lang="it-IT" sz="1400" u="none"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142845" y="1225726"/>
            <a:ext cx="8862242" cy="424732"/>
          </a:xfrm>
          <a:prstGeom prst="rect">
            <a:avLst/>
          </a:prstGeom>
          <a:noFill/>
          <a:ln w="9525">
            <a:noFill/>
            <a:miter lim="800000"/>
            <a:headEnd/>
            <a:tailEnd/>
          </a:ln>
        </p:spPr>
        <p:txBody>
          <a:bodyPr wrap="square">
            <a:spAutoFit/>
          </a:bodyPr>
          <a:lstStyle/>
          <a:p>
            <a:pPr algn="ctr" eaLnBrk="0" hangingPunct="0">
              <a:lnSpc>
                <a:spcPct val="90000"/>
              </a:lnSpc>
              <a:spcBef>
                <a:spcPct val="50000"/>
              </a:spcBef>
              <a:defRPr/>
            </a:pPr>
            <a:r>
              <a:rPr lang="it-IT" sz="2400" b="1" u="none" kern="900" dirty="0" smtClean="0">
                <a:ln w="12700">
                  <a:solidFill>
                    <a:schemeClr val="tx2">
                      <a:satMod val="155000"/>
                    </a:schemeClr>
                  </a:solidFill>
                  <a:prstDash val="solid"/>
                </a:ln>
                <a:latin typeface="Arial" pitchFamily="34" charset="0"/>
              </a:rPr>
              <a:t>Miglioramento della conoscenza</a:t>
            </a:r>
          </a:p>
        </p:txBody>
      </p:sp>
      <p:sp>
        <p:nvSpPr>
          <p:cNvPr id="10" name="CasellaDiTesto 9"/>
          <p:cNvSpPr txBox="1"/>
          <p:nvPr/>
        </p:nvSpPr>
        <p:spPr>
          <a:xfrm>
            <a:off x="357158" y="1785926"/>
            <a:ext cx="8358246" cy="2031325"/>
          </a:xfrm>
          <a:prstGeom prst="rect">
            <a:avLst/>
          </a:prstGeom>
          <a:noFill/>
        </p:spPr>
        <p:txBody>
          <a:bodyPr wrap="square" rtlCol="0">
            <a:spAutoFit/>
          </a:bodyPr>
          <a:lstStyle/>
          <a:p>
            <a:r>
              <a:rPr lang="it-IT" sz="1400" u="none" dirty="0" smtClean="0"/>
              <a:t>La contingenza spesso più rilevante per il Paese in ambito di dissesto idrologico e geologico è la mancanza di conoscenza:</a:t>
            </a:r>
          </a:p>
          <a:p>
            <a:endParaRPr lang="it-IT" sz="1400" u="none" dirty="0" smtClean="0"/>
          </a:p>
          <a:p>
            <a:pPr>
              <a:buFont typeface="Arial" pitchFamily="34" charset="0"/>
              <a:buChar char="•"/>
            </a:pPr>
            <a:r>
              <a:rPr lang="it-IT" sz="1400" u="none" dirty="0" smtClean="0"/>
              <a:t> Conoscenza del territorio;</a:t>
            </a:r>
          </a:p>
          <a:p>
            <a:pPr>
              <a:buFont typeface="Arial" pitchFamily="34" charset="0"/>
              <a:buChar char="•"/>
            </a:pPr>
            <a:r>
              <a:rPr lang="it-IT" sz="1400" u="none" dirty="0" smtClean="0"/>
              <a:t> Conoscenza dell’impatto antropico, costruzioni in zona golenale, restringimenti d’alveo etc.;</a:t>
            </a:r>
          </a:p>
          <a:p>
            <a:pPr>
              <a:buFont typeface="Arial" pitchFamily="34" charset="0"/>
              <a:buChar char="•"/>
            </a:pPr>
            <a:r>
              <a:rPr lang="it-IT" sz="1400" u="none" dirty="0" smtClean="0"/>
              <a:t> Conoscenza dei processi fisici e della loro interazione con l’impatto antropico;</a:t>
            </a:r>
          </a:p>
          <a:p>
            <a:pPr>
              <a:buFont typeface="Arial" pitchFamily="34" charset="0"/>
              <a:buChar char="•"/>
            </a:pPr>
            <a:r>
              <a:rPr lang="it-IT" sz="1400" u="none" dirty="0" smtClean="0"/>
              <a:t> Conoscenza delle sollecitazioni estreme;</a:t>
            </a:r>
          </a:p>
          <a:p>
            <a:pPr>
              <a:buFont typeface="Arial" pitchFamily="34" charset="0"/>
              <a:buChar char="•"/>
            </a:pPr>
            <a:r>
              <a:rPr lang="it-IT" sz="1400" u="none" dirty="0" smtClean="0"/>
              <a:t> Conoscenza delle esperienze internazionali;</a:t>
            </a:r>
          </a:p>
          <a:p>
            <a:pPr>
              <a:buFont typeface="Arial" pitchFamily="34" charset="0"/>
              <a:buChar char="•"/>
            </a:pPr>
            <a:r>
              <a:rPr lang="it-IT" sz="1400" u="none" dirty="0" smtClean="0"/>
              <a:t> Conoscenza del valore del territorio, opere d’arte etc.</a:t>
            </a:r>
            <a:endParaRPr lang="it-IT" sz="1400" u="none" dirty="0"/>
          </a:p>
        </p:txBody>
      </p:sp>
      <p:pic>
        <p:nvPicPr>
          <p:cNvPr id="44033" name="Picture 1"/>
          <p:cNvPicPr>
            <a:picLocks noChangeAspect="1" noChangeArrowheads="1"/>
          </p:cNvPicPr>
          <p:nvPr/>
        </p:nvPicPr>
        <p:blipFill>
          <a:blip r:embed="rId2" cstate="print"/>
          <a:srcRect/>
          <a:stretch>
            <a:fillRect/>
          </a:stretch>
        </p:blipFill>
        <p:spPr bwMode="auto">
          <a:xfrm>
            <a:off x="554432" y="3890985"/>
            <a:ext cx="3231750" cy="2395535"/>
          </a:xfrm>
          <a:prstGeom prst="rect">
            <a:avLst/>
          </a:prstGeom>
          <a:noFill/>
          <a:ln w="9525">
            <a:noFill/>
            <a:miter lim="800000"/>
            <a:headEnd/>
            <a:tailEnd/>
          </a:ln>
          <a:effectLst/>
        </p:spPr>
      </p:pic>
      <p:sp>
        <p:nvSpPr>
          <p:cNvPr id="12" name="Rettangolo 11"/>
          <p:cNvSpPr/>
          <p:nvPr/>
        </p:nvSpPr>
        <p:spPr>
          <a:xfrm>
            <a:off x="4000528" y="5786454"/>
            <a:ext cx="4572000" cy="461665"/>
          </a:xfrm>
          <a:prstGeom prst="rect">
            <a:avLst/>
          </a:prstGeom>
        </p:spPr>
        <p:txBody>
          <a:bodyPr>
            <a:spAutoFit/>
          </a:bodyPr>
          <a:lstStyle/>
          <a:p>
            <a:r>
              <a:rPr lang="en-US" sz="1200" u="none" dirty="0" smtClean="0"/>
              <a:t>By </a:t>
            </a:r>
            <a:r>
              <a:rPr lang="en-US" sz="1200" u="none" dirty="0" err="1" smtClean="0"/>
              <a:t>Lbeaumont</a:t>
            </a:r>
            <a:r>
              <a:rPr lang="en-US" sz="1200" u="none" dirty="0" smtClean="0"/>
              <a:t> - Own work, CC BY-SA 3.0, https://commons.wikimedia.org/w/index.php?curid=27452859</a:t>
            </a:r>
            <a:endParaRPr lang="it-IT" sz="1200" u="none"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142845" y="1225726"/>
            <a:ext cx="8862242" cy="424732"/>
          </a:xfrm>
          <a:prstGeom prst="rect">
            <a:avLst/>
          </a:prstGeom>
          <a:noFill/>
          <a:ln w="9525">
            <a:noFill/>
            <a:miter lim="800000"/>
            <a:headEnd/>
            <a:tailEnd/>
          </a:ln>
        </p:spPr>
        <p:txBody>
          <a:bodyPr wrap="square">
            <a:spAutoFit/>
          </a:bodyPr>
          <a:lstStyle/>
          <a:p>
            <a:pPr algn="ctr" eaLnBrk="0" hangingPunct="0">
              <a:lnSpc>
                <a:spcPct val="90000"/>
              </a:lnSpc>
              <a:spcBef>
                <a:spcPct val="50000"/>
              </a:spcBef>
              <a:defRPr/>
            </a:pPr>
            <a:r>
              <a:rPr lang="it-IT" sz="2400" b="1" u="none" kern="900" dirty="0" smtClean="0">
                <a:ln w="12700">
                  <a:solidFill>
                    <a:schemeClr val="tx2">
                      <a:satMod val="155000"/>
                    </a:schemeClr>
                  </a:solidFill>
                  <a:prstDash val="solid"/>
                </a:ln>
                <a:latin typeface="Arial" pitchFamily="34" charset="0"/>
              </a:rPr>
              <a:t>Superare l’inazione</a:t>
            </a:r>
          </a:p>
        </p:txBody>
      </p:sp>
      <p:sp>
        <p:nvSpPr>
          <p:cNvPr id="10" name="CasellaDiTesto 9"/>
          <p:cNvSpPr txBox="1"/>
          <p:nvPr/>
        </p:nvSpPr>
        <p:spPr>
          <a:xfrm>
            <a:off x="357158" y="1643050"/>
            <a:ext cx="8358246" cy="2893100"/>
          </a:xfrm>
          <a:prstGeom prst="rect">
            <a:avLst/>
          </a:prstGeom>
          <a:noFill/>
        </p:spPr>
        <p:txBody>
          <a:bodyPr wrap="square" rtlCol="0">
            <a:spAutoFit/>
          </a:bodyPr>
          <a:lstStyle/>
          <a:p>
            <a:pPr marL="177800" indent="-177800">
              <a:buFont typeface="Arial" pitchFamily="34" charset="0"/>
              <a:buChar char="•"/>
            </a:pPr>
            <a:r>
              <a:rPr lang="it-IT" sz="1400" u="none" dirty="0" smtClean="0"/>
              <a:t>La cultura e la politica della conservazione del territorio hanno indotto il convincimento che la protezione dell’ambiente implichi l’annullamento dell’intervento antropico, ovvero l’inazione.</a:t>
            </a:r>
          </a:p>
          <a:p>
            <a:pPr marL="177800" indent="-177800">
              <a:buFont typeface="Arial" pitchFamily="34" charset="0"/>
              <a:buChar char="•"/>
            </a:pPr>
            <a:r>
              <a:rPr lang="it-IT" sz="1400" u="none" dirty="0" smtClean="0"/>
              <a:t>In realtà l’ambiente, se non curato, è estremamente rischioso. E’ vero che è meglio non intervenire che intervenire malamente, ma il Paese ha necessità di </a:t>
            </a:r>
            <a:r>
              <a:rPr lang="it-IT" sz="1400" b="1" u="none" dirty="0" smtClean="0"/>
              <a:t>intervenire bene</a:t>
            </a:r>
            <a:r>
              <a:rPr lang="it-IT" sz="1400" u="none" dirty="0" smtClean="0"/>
              <a:t>, ovvero con </a:t>
            </a:r>
            <a:r>
              <a:rPr lang="it-IT" sz="1400" b="1" u="none" dirty="0" smtClean="0"/>
              <a:t>soluzioni oculate</a:t>
            </a:r>
            <a:r>
              <a:rPr lang="it-IT" sz="1400" u="none" dirty="0" smtClean="0"/>
              <a:t>, supportate da </a:t>
            </a:r>
            <a:r>
              <a:rPr lang="it-IT" sz="1400" b="1" u="none" dirty="0" smtClean="0"/>
              <a:t>conoscenza</a:t>
            </a:r>
            <a:r>
              <a:rPr lang="it-IT" sz="1400" u="none" dirty="0" smtClean="0"/>
              <a:t>, per aumentare la </a:t>
            </a:r>
            <a:r>
              <a:rPr lang="it-IT" sz="1400" b="1" u="none" dirty="0" smtClean="0"/>
              <a:t>resilienza </a:t>
            </a:r>
            <a:r>
              <a:rPr lang="it-IT" sz="1400" u="none" dirty="0" smtClean="0"/>
              <a:t>del sistema.</a:t>
            </a:r>
          </a:p>
          <a:p>
            <a:pPr marL="177800" indent="-177800">
              <a:buFont typeface="Arial" pitchFamily="34" charset="0"/>
              <a:buChar char="•"/>
            </a:pPr>
            <a:r>
              <a:rPr lang="it-IT" sz="1400" u="none" dirty="0" smtClean="0"/>
              <a:t>Le campagne di informazione (o disinformazione) sul </a:t>
            </a:r>
            <a:r>
              <a:rPr lang="it-IT" sz="1400" u="none" dirty="0" err="1" smtClean="0"/>
              <a:t>climate</a:t>
            </a:r>
            <a:r>
              <a:rPr lang="it-IT" sz="1400" u="none" dirty="0" smtClean="0"/>
              <a:t> </a:t>
            </a:r>
            <a:r>
              <a:rPr lang="it-IT" sz="1400" u="none" dirty="0" err="1" smtClean="0"/>
              <a:t>change</a:t>
            </a:r>
            <a:r>
              <a:rPr lang="it-IT" sz="1400" u="none" dirty="0" smtClean="0"/>
              <a:t> inducono spesso la convinzione che la soluzione sia da ricercare a scala spaziale globale piuttosto che locale. Il </a:t>
            </a:r>
            <a:r>
              <a:rPr lang="it-IT" sz="1400" u="none" dirty="0" err="1" smtClean="0"/>
              <a:t>climate</a:t>
            </a:r>
            <a:r>
              <a:rPr lang="it-IT" sz="1400" u="none" dirty="0" smtClean="0"/>
              <a:t> </a:t>
            </a:r>
            <a:r>
              <a:rPr lang="it-IT" sz="1400" u="none" dirty="0" err="1" smtClean="0"/>
              <a:t>change</a:t>
            </a:r>
            <a:r>
              <a:rPr lang="it-IT" sz="1400" u="none" dirty="0" smtClean="0"/>
              <a:t> è spesso utilizzato quale alibi, il che conduce ad inazione. E’ necessario superare questo convincimento.</a:t>
            </a:r>
          </a:p>
          <a:p>
            <a:pPr marL="177800" indent="-177800">
              <a:buFont typeface="Arial" pitchFamily="34" charset="0"/>
              <a:buChar char="•"/>
            </a:pPr>
            <a:r>
              <a:rPr lang="it-IT" sz="1400" u="none" dirty="0" smtClean="0"/>
              <a:t>Le soluzioni migliori ai problemi ambientali spesso discendono dall’integrazione di tecniche fra loro complementari. Per risolvere i problemi di dissesto non servono slogan, ma occorre piuttosto individuare soluzioni efficienti, senza pregiudizi nei confronti sia di soluzioni strutturali sia di soluzioni di tipo “soft” e “green”.</a:t>
            </a:r>
            <a:endParaRPr lang="it-IT" sz="1400" u="none" dirty="0"/>
          </a:p>
        </p:txBody>
      </p:sp>
      <p:pic>
        <p:nvPicPr>
          <p:cNvPr id="45057" name="Picture 1"/>
          <p:cNvPicPr>
            <a:picLocks noChangeAspect="1" noChangeArrowheads="1"/>
          </p:cNvPicPr>
          <p:nvPr/>
        </p:nvPicPr>
        <p:blipFill>
          <a:blip r:embed="rId2" cstate="print"/>
          <a:srcRect/>
          <a:stretch>
            <a:fillRect/>
          </a:stretch>
        </p:blipFill>
        <p:spPr bwMode="auto">
          <a:xfrm>
            <a:off x="5418332" y="4388846"/>
            <a:ext cx="3082758" cy="1969112"/>
          </a:xfrm>
          <a:prstGeom prst="rect">
            <a:avLst/>
          </a:prstGeom>
          <a:noFill/>
          <a:ln w="9525">
            <a:noFill/>
            <a:miter lim="800000"/>
            <a:headEnd/>
            <a:tailEnd/>
          </a:ln>
          <a:effectLst/>
        </p:spPr>
      </p:pic>
      <p:sp>
        <p:nvSpPr>
          <p:cNvPr id="8" name="Rettangolo 7"/>
          <p:cNvSpPr/>
          <p:nvPr/>
        </p:nvSpPr>
        <p:spPr>
          <a:xfrm>
            <a:off x="928662" y="5643578"/>
            <a:ext cx="4572000" cy="646331"/>
          </a:xfrm>
          <a:prstGeom prst="rect">
            <a:avLst/>
          </a:prstGeom>
        </p:spPr>
        <p:txBody>
          <a:bodyPr>
            <a:spAutoFit/>
          </a:bodyPr>
          <a:lstStyle/>
          <a:p>
            <a:r>
              <a:rPr lang="en-US" sz="1200" u="none" dirty="0" smtClean="0"/>
              <a:t>Gold Ray Dam, Oregon, USA. By </a:t>
            </a:r>
            <a:r>
              <a:rPr lang="en-US" sz="1200" u="none" dirty="0" err="1" smtClean="0"/>
              <a:t>Finetooth</a:t>
            </a:r>
            <a:r>
              <a:rPr lang="en-US" sz="1200" u="none" dirty="0" smtClean="0"/>
              <a:t> - Own work, CC BY-SA 3.0, https://commons.wikimedia.org/w/index.php?curid=10123217</a:t>
            </a:r>
            <a:endParaRPr lang="it-IT" sz="1200" u="none"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142845" y="1225726"/>
            <a:ext cx="8862242" cy="424732"/>
          </a:xfrm>
          <a:prstGeom prst="rect">
            <a:avLst/>
          </a:prstGeom>
          <a:noFill/>
          <a:ln w="9525">
            <a:noFill/>
            <a:miter lim="800000"/>
            <a:headEnd/>
            <a:tailEnd/>
          </a:ln>
        </p:spPr>
        <p:txBody>
          <a:bodyPr wrap="square">
            <a:spAutoFit/>
          </a:bodyPr>
          <a:lstStyle/>
          <a:p>
            <a:pPr algn="ctr" eaLnBrk="0" hangingPunct="0">
              <a:lnSpc>
                <a:spcPct val="90000"/>
              </a:lnSpc>
              <a:spcBef>
                <a:spcPct val="50000"/>
              </a:spcBef>
              <a:defRPr/>
            </a:pPr>
            <a:r>
              <a:rPr lang="it-IT" sz="2400" b="1" u="none" kern="900" dirty="0" smtClean="0">
                <a:ln w="12700">
                  <a:solidFill>
                    <a:schemeClr val="tx2">
                      <a:satMod val="155000"/>
                    </a:schemeClr>
                  </a:solidFill>
                  <a:prstDash val="solid"/>
                </a:ln>
                <a:latin typeface="Arial" pitchFamily="34" charset="0"/>
              </a:rPr>
              <a:t>Il Piano Nazionale di Adattamento ai Cambiamenti Climatici</a:t>
            </a:r>
          </a:p>
        </p:txBody>
      </p:sp>
      <p:sp>
        <p:nvSpPr>
          <p:cNvPr id="7" name="CasellaDiTesto 6"/>
          <p:cNvSpPr txBox="1"/>
          <p:nvPr/>
        </p:nvSpPr>
        <p:spPr>
          <a:xfrm>
            <a:off x="244776" y="1714488"/>
            <a:ext cx="8358246" cy="2846933"/>
          </a:xfrm>
          <a:prstGeom prst="rect">
            <a:avLst/>
          </a:prstGeom>
          <a:noFill/>
        </p:spPr>
        <p:txBody>
          <a:bodyPr wrap="square" rtlCol="0" anchor="ctr" anchorCtr="0">
            <a:spAutoFit/>
          </a:bodyPr>
          <a:lstStyle/>
          <a:p>
            <a:pPr>
              <a:spcBef>
                <a:spcPts val="600"/>
              </a:spcBef>
            </a:pPr>
            <a:r>
              <a:rPr lang="it-IT" sz="1400" u="none" dirty="0" smtClean="0"/>
              <a:t>Il Ministero dell‘Ambiente e della Tutela del Territorio e del Mare sta ora predisponendo il Piano Nazionale di Adattamento ai Cambiamenti Climatici. Per quanto attiene al dissesto idrologico e geologico, il piano prevede le azioni che seguono:</a:t>
            </a:r>
          </a:p>
          <a:p>
            <a:pPr marL="531813" indent="-450850">
              <a:spcBef>
                <a:spcPts val="600"/>
              </a:spcBef>
              <a:tabLst>
                <a:tab pos="804863" algn="l"/>
              </a:tabLst>
            </a:pPr>
            <a:r>
              <a:rPr lang="it-IT" sz="1400" u="none" dirty="0" smtClean="0"/>
              <a:t>	(1)	Misure finalizzate al miglioramento delle conoscenze scientifiche e del trasferimento 	tecnologico in tutti i settori coinvolti nella difesa dai rischi naturali;</a:t>
            </a:r>
          </a:p>
          <a:p>
            <a:pPr marL="531813" indent="-450850">
              <a:spcBef>
                <a:spcPts val="600"/>
              </a:spcBef>
              <a:tabLst>
                <a:tab pos="804863" algn="l"/>
              </a:tabLst>
            </a:pPr>
            <a:r>
              <a:rPr lang="it-IT" sz="1400" u="none" dirty="0" smtClean="0"/>
              <a:t>	(2) Misure finalizzate al miglioramento del monitoraggio territoriale;</a:t>
            </a:r>
          </a:p>
          <a:p>
            <a:pPr marL="531813" indent="-450850">
              <a:spcBef>
                <a:spcPts val="600"/>
              </a:spcBef>
              <a:tabLst>
                <a:tab pos="804863" algn="l"/>
              </a:tabLst>
            </a:pPr>
            <a:r>
              <a:rPr lang="it-IT" sz="1400" u="none" dirty="0" smtClean="0"/>
              <a:t>	(3) Misure finalizzate al miglioramento dei sistemi di previsione;</a:t>
            </a:r>
          </a:p>
          <a:p>
            <a:pPr marL="531813" indent="-450850">
              <a:spcBef>
                <a:spcPts val="600"/>
              </a:spcBef>
              <a:tabLst>
                <a:tab pos="804863" algn="l"/>
              </a:tabLst>
            </a:pPr>
            <a:r>
              <a:rPr lang="it-IT" sz="1400" u="none" dirty="0" smtClean="0"/>
              <a:t>	(4) Misure finalizzate al miglioramento del supporto tecnico, della gestione delle emergenze e 	della preparazione e addestramento (“</a:t>
            </a:r>
            <a:r>
              <a:rPr lang="it-IT" sz="1400" u="none" dirty="0" err="1" smtClean="0"/>
              <a:t>preparedness</a:t>
            </a:r>
            <a:r>
              <a:rPr lang="it-IT" sz="1400" u="none" dirty="0" smtClean="0"/>
              <a:t>”) della popolazione;</a:t>
            </a:r>
          </a:p>
          <a:p>
            <a:pPr marL="531813" indent="-450850">
              <a:spcBef>
                <a:spcPts val="600"/>
              </a:spcBef>
              <a:tabLst>
                <a:tab pos="804863" algn="l"/>
              </a:tabLst>
            </a:pPr>
            <a:r>
              <a:rPr lang="it-IT" sz="1400" u="none" dirty="0" smtClean="0"/>
              <a:t>	(5)	Misure finalizzate all’implementazione, il miglioramento ed il recupero di misure di difesa 	strutturali attraverso il disegno e la realizzazione di opere specifiche.</a:t>
            </a:r>
          </a:p>
        </p:txBody>
      </p:sp>
      <p:pic>
        <p:nvPicPr>
          <p:cNvPr id="43009" name="Picture 1"/>
          <p:cNvPicPr>
            <a:picLocks noChangeAspect="1" noChangeArrowheads="1"/>
          </p:cNvPicPr>
          <p:nvPr/>
        </p:nvPicPr>
        <p:blipFill>
          <a:blip r:embed="rId2" cstate="print"/>
          <a:srcRect/>
          <a:stretch>
            <a:fillRect/>
          </a:stretch>
        </p:blipFill>
        <p:spPr bwMode="auto">
          <a:xfrm>
            <a:off x="928662" y="4558361"/>
            <a:ext cx="7274770" cy="185738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142845" y="1225726"/>
            <a:ext cx="8862242" cy="757130"/>
          </a:xfrm>
          <a:prstGeom prst="rect">
            <a:avLst/>
          </a:prstGeom>
          <a:noFill/>
          <a:ln w="9525">
            <a:noFill/>
            <a:miter lim="800000"/>
            <a:headEnd/>
            <a:tailEnd/>
          </a:ln>
        </p:spPr>
        <p:txBody>
          <a:bodyPr wrap="square">
            <a:spAutoFit/>
          </a:bodyPr>
          <a:lstStyle/>
          <a:p>
            <a:pPr algn="ctr" eaLnBrk="0" hangingPunct="0">
              <a:lnSpc>
                <a:spcPct val="90000"/>
              </a:lnSpc>
              <a:spcBef>
                <a:spcPct val="50000"/>
              </a:spcBef>
              <a:defRPr/>
            </a:pPr>
            <a:r>
              <a:rPr lang="it-IT" sz="2400" b="1" u="none" kern="900" dirty="0" smtClean="0">
                <a:ln w="12700">
                  <a:solidFill>
                    <a:schemeClr val="tx2">
                      <a:satMod val="155000"/>
                    </a:schemeClr>
                  </a:solidFill>
                  <a:prstDash val="solid"/>
                </a:ln>
                <a:latin typeface="Arial" pitchFamily="34" charset="0"/>
              </a:rPr>
              <a:t>Il Piano Nazionale di Adattamento ai Cambiamenti Climatici</a:t>
            </a:r>
            <a:br>
              <a:rPr lang="it-IT" sz="2400" b="1" u="none" kern="900" dirty="0" smtClean="0">
                <a:ln w="12700">
                  <a:solidFill>
                    <a:schemeClr val="tx2">
                      <a:satMod val="155000"/>
                    </a:schemeClr>
                  </a:solidFill>
                  <a:prstDash val="solid"/>
                </a:ln>
                <a:latin typeface="Arial" pitchFamily="34" charset="0"/>
              </a:rPr>
            </a:br>
            <a:r>
              <a:rPr lang="it-IT" sz="2400" b="1" u="none" kern="900" dirty="0" smtClean="0">
                <a:ln w="12700">
                  <a:solidFill>
                    <a:schemeClr val="tx2">
                      <a:satMod val="155000"/>
                    </a:schemeClr>
                  </a:solidFill>
                  <a:prstDash val="solid"/>
                </a:ln>
                <a:latin typeface="Arial" pitchFamily="34" charset="0"/>
              </a:rPr>
              <a:t>Selezione di alcune azioni chiave</a:t>
            </a:r>
          </a:p>
        </p:txBody>
      </p:sp>
      <p:sp>
        <p:nvSpPr>
          <p:cNvPr id="7" name="CasellaDiTesto 6"/>
          <p:cNvSpPr txBox="1"/>
          <p:nvPr/>
        </p:nvSpPr>
        <p:spPr>
          <a:xfrm>
            <a:off x="214282" y="2360251"/>
            <a:ext cx="8572560" cy="3354765"/>
          </a:xfrm>
          <a:prstGeom prst="rect">
            <a:avLst/>
          </a:prstGeom>
          <a:noFill/>
        </p:spPr>
        <p:txBody>
          <a:bodyPr wrap="square" rtlCol="0" anchor="ctr" anchorCtr="0">
            <a:spAutoFit/>
          </a:bodyPr>
          <a:lstStyle/>
          <a:p>
            <a:pPr marL="177800" indent="-177800">
              <a:spcBef>
                <a:spcPts val="600"/>
              </a:spcBef>
              <a:buFont typeface="Arial" pitchFamily="34" charset="0"/>
              <a:buChar char="•"/>
            </a:pPr>
            <a:r>
              <a:rPr lang="it-IT" sz="1400" u="none" dirty="0" smtClean="0"/>
              <a:t>Utilizzo di sistemi di informazione a scala globale (“</a:t>
            </a:r>
            <a:r>
              <a:rPr lang="it-IT" sz="1400" u="none" dirty="0" err="1" smtClean="0"/>
              <a:t>earth</a:t>
            </a:r>
            <a:r>
              <a:rPr lang="it-IT" sz="1400" u="none" dirty="0" smtClean="0"/>
              <a:t> </a:t>
            </a:r>
            <a:r>
              <a:rPr lang="it-IT" sz="1400" u="none" dirty="0" err="1" smtClean="0"/>
              <a:t>observation</a:t>
            </a:r>
            <a:r>
              <a:rPr lang="it-IT" sz="1400" u="none" dirty="0" smtClean="0"/>
              <a:t>”) per la valutazione delle criticità a grande scala, basandosi sulle dinamiche climatiche e sulla destinazione d’uso del suolo.</a:t>
            </a:r>
          </a:p>
          <a:p>
            <a:pPr marL="177800" indent="-177800">
              <a:spcBef>
                <a:spcPts val="600"/>
              </a:spcBef>
              <a:buFont typeface="Arial" pitchFamily="34" charset="0"/>
              <a:buChar char="•"/>
            </a:pPr>
            <a:r>
              <a:rPr lang="it-IT" sz="1400" u="none" dirty="0" smtClean="0"/>
              <a:t>Sistemi avanzati di raccolta di informazioni a scala locale sulle condizioni degli alvei fluviali e dei versanti, la presenza di edifici e/o infrastrutture pubbliche e/o strategiche vulnerabili o a rischio, ed ogni altro ulteriore elemento locale utile alla valutazione della criticità.</a:t>
            </a:r>
          </a:p>
          <a:p>
            <a:pPr marL="177800" indent="-177800">
              <a:spcBef>
                <a:spcPts val="600"/>
              </a:spcBef>
              <a:buFont typeface="Arial" pitchFamily="34" charset="0"/>
              <a:buChar char="•"/>
            </a:pPr>
            <a:r>
              <a:rPr lang="it-IT" sz="1400" u="none" dirty="0" smtClean="0"/>
              <a:t>Miglioramento del monitoraggio delle sollecitazioni meteoriche a scala temporale fine, mediante il potenziamento delle reti e degli strumenti di condivisione.</a:t>
            </a:r>
          </a:p>
          <a:p>
            <a:pPr marL="177800" indent="-177800">
              <a:spcBef>
                <a:spcPts val="600"/>
              </a:spcBef>
              <a:buFont typeface="Arial" pitchFamily="34" charset="0"/>
              <a:buChar char="•"/>
            </a:pPr>
            <a:r>
              <a:rPr lang="it-IT" sz="1400" u="none" dirty="0" smtClean="0"/>
              <a:t>Miglioramento dei sistemi di previsione e preannuncio al fine di poter sfruttare l’informazione fornita da sistemi di monitoraggio avanzati;</a:t>
            </a:r>
          </a:p>
          <a:p>
            <a:pPr marL="177800" indent="-177800">
              <a:spcBef>
                <a:spcPts val="600"/>
              </a:spcBef>
              <a:buFont typeface="Arial" pitchFamily="34" charset="0"/>
              <a:buChar char="•"/>
            </a:pPr>
            <a:r>
              <a:rPr lang="it-IT" sz="1400" u="none" dirty="0" smtClean="0"/>
              <a:t>Progettazione di un sistema coordinato di gestione delle emergenze che coinvolga le amministrazioni a tutti i livelli.</a:t>
            </a:r>
          </a:p>
          <a:p>
            <a:pPr marL="177800" indent="-177800">
              <a:spcBef>
                <a:spcPts val="600"/>
              </a:spcBef>
              <a:buFont typeface="Arial" pitchFamily="34" charset="0"/>
              <a:buChar char="•"/>
            </a:pPr>
            <a:r>
              <a:rPr lang="it-IT" sz="1400" u="none" dirty="0" smtClean="0"/>
              <a:t>Iniziative pubbliche di informazione e coinvolgimento della popolazione.</a:t>
            </a:r>
          </a:p>
          <a:p>
            <a:pPr marL="177800" indent="-177800">
              <a:spcBef>
                <a:spcPts val="600"/>
              </a:spcBef>
              <a:buFont typeface="Arial" pitchFamily="34" charset="0"/>
              <a:buChar char="•"/>
            </a:pPr>
            <a:r>
              <a:rPr lang="it-IT" sz="1400" u="none" dirty="0" smtClean="0"/>
              <a:t>Realizzazione di opere strutturali per la soluzione di situazioni specifiche.</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asellaDiTesto 12"/>
          <p:cNvSpPr txBox="1"/>
          <p:nvPr/>
        </p:nvSpPr>
        <p:spPr>
          <a:xfrm>
            <a:off x="283757" y="1071546"/>
            <a:ext cx="8633638" cy="830997"/>
          </a:xfrm>
          <a:prstGeom prst="rect">
            <a:avLst/>
          </a:prstGeom>
          <a:noFill/>
        </p:spPr>
        <p:txBody>
          <a:bodyPr wrap="square" rtlCol="0" anchor="ctr" anchorCtr="0">
            <a:spAutoFit/>
          </a:bodyPr>
          <a:lstStyle/>
          <a:p>
            <a:pPr algn="ctr">
              <a:spcAft>
                <a:spcPts val="600"/>
              </a:spcAft>
            </a:pPr>
            <a:r>
              <a:rPr lang="en-US" sz="2400" b="1" u="none" kern="900" dirty="0" err="1" smtClean="0">
                <a:ln w="12700">
                  <a:solidFill>
                    <a:schemeClr val="tx2">
                      <a:satMod val="155000"/>
                    </a:schemeClr>
                  </a:solidFill>
                  <a:prstDash val="solid"/>
                </a:ln>
                <a:latin typeface="Arial" pitchFamily="34" charset="0"/>
              </a:rPr>
              <a:t>Utilizzo</a:t>
            </a:r>
            <a:r>
              <a:rPr lang="en-US" sz="2400" b="1" u="none" kern="900" dirty="0" smtClean="0">
                <a:ln w="12700">
                  <a:solidFill>
                    <a:schemeClr val="tx2">
                      <a:satMod val="155000"/>
                    </a:schemeClr>
                  </a:solidFill>
                  <a:prstDash val="solid"/>
                </a:ln>
                <a:latin typeface="Arial" pitchFamily="34" charset="0"/>
              </a:rPr>
              <a:t> </a:t>
            </a:r>
            <a:r>
              <a:rPr lang="en-US" sz="2400" b="1" u="none" kern="900" dirty="0" err="1" smtClean="0">
                <a:ln w="12700">
                  <a:solidFill>
                    <a:schemeClr val="tx2">
                      <a:satMod val="155000"/>
                    </a:schemeClr>
                  </a:solidFill>
                  <a:prstDash val="solid"/>
                </a:ln>
                <a:latin typeface="Arial" pitchFamily="34" charset="0"/>
              </a:rPr>
              <a:t>di</a:t>
            </a:r>
            <a:r>
              <a:rPr lang="en-US" sz="2400" b="1" u="none" kern="900" dirty="0" smtClean="0">
                <a:ln w="12700">
                  <a:solidFill>
                    <a:schemeClr val="tx2">
                      <a:satMod val="155000"/>
                    </a:schemeClr>
                  </a:solidFill>
                  <a:prstDash val="solid"/>
                </a:ln>
                <a:latin typeface="Arial" pitchFamily="34" charset="0"/>
              </a:rPr>
              <a:t> </a:t>
            </a:r>
            <a:r>
              <a:rPr lang="en-US" sz="2400" b="1" u="none" kern="900" dirty="0" err="1" smtClean="0">
                <a:ln w="12700">
                  <a:solidFill>
                    <a:schemeClr val="tx2">
                      <a:satMod val="155000"/>
                    </a:schemeClr>
                  </a:solidFill>
                  <a:prstDash val="solid"/>
                </a:ln>
                <a:latin typeface="Arial" pitchFamily="34" charset="0"/>
              </a:rPr>
              <a:t>sistemi</a:t>
            </a:r>
            <a:r>
              <a:rPr lang="en-US" sz="2400" b="1" u="none" kern="900" dirty="0" smtClean="0">
                <a:ln w="12700">
                  <a:solidFill>
                    <a:schemeClr val="tx2">
                      <a:satMod val="155000"/>
                    </a:schemeClr>
                  </a:solidFill>
                  <a:prstDash val="solid"/>
                </a:ln>
                <a:latin typeface="Arial" pitchFamily="34" charset="0"/>
              </a:rPr>
              <a:t> </a:t>
            </a:r>
            <a:r>
              <a:rPr lang="en-US" sz="2400" b="1" u="none" kern="900" dirty="0" err="1" smtClean="0">
                <a:ln w="12700">
                  <a:solidFill>
                    <a:schemeClr val="tx2">
                      <a:satMod val="155000"/>
                    </a:schemeClr>
                  </a:solidFill>
                  <a:prstDash val="solid"/>
                </a:ln>
                <a:latin typeface="Arial" pitchFamily="34" charset="0"/>
              </a:rPr>
              <a:t>di</a:t>
            </a:r>
            <a:r>
              <a:rPr lang="en-US" sz="2400" b="1" u="none" kern="900" dirty="0" smtClean="0">
                <a:ln w="12700">
                  <a:solidFill>
                    <a:schemeClr val="tx2">
                      <a:satMod val="155000"/>
                    </a:schemeClr>
                  </a:solidFill>
                  <a:prstDash val="solid"/>
                </a:ln>
                <a:latin typeface="Arial" pitchFamily="34" charset="0"/>
              </a:rPr>
              <a:t> </a:t>
            </a:r>
            <a:r>
              <a:rPr lang="en-US" sz="2400" b="1" u="none" kern="900" dirty="0" err="1" smtClean="0">
                <a:ln w="12700">
                  <a:solidFill>
                    <a:schemeClr val="tx2">
                      <a:satMod val="155000"/>
                    </a:schemeClr>
                  </a:solidFill>
                  <a:prstDash val="solid"/>
                </a:ln>
                <a:latin typeface="Arial" pitchFamily="34" charset="0"/>
              </a:rPr>
              <a:t>informazione</a:t>
            </a:r>
            <a:r>
              <a:rPr lang="en-US" sz="2400" b="1" u="none" kern="900" dirty="0" smtClean="0">
                <a:ln w="12700">
                  <a:solidFill>
                    <a:schemeClr val="tx2">
                      <a:satMod val="155000"/>
                    </a:schemeClr>
                  </a:solidFill>
                  <a:prstDash val="solid"/>
                </a:ln>
                <a:latin typeface="Arial" pitchFamily="34" charset="0"/>
              </a:rPr>
              <a:t> a </a:t>
            </a:r>
            <a:r>
              <a:rPr lang="en-US" sz="2400" b="1" u="none" kern="900" dirty="0" err="1" smtClean="0">
                <a:ln w="12700">
                  <a:solidFill>
                    <a:schemeClr val="tx2">
                      <a:satMod val="155000"/>
                    </a:schemeClr>
                  </a:solidFill>
                  <a:prstDash val="solid"/>
                </a:ln>
                <a:latin typeface="Arial" pitchFamily="34" charset="0"/>
              </a:rPr>
              <a:t>scala</a:t>
            </a:r>
            <a:r>
              <a:rPr lang="en-US" sz="2400" b="1" u="none" kern="900" dirty="0" smtClean="0">
                <a:ln w="12700">
                  <a:solidFill>
                    <a:schemeClr val="tx2">
                      <a:satMod val="155000"/>
                    </a:schemeClr>
                  </a:solidFill>
                  <a:prstDash val="solid"/>
                </a:ln>
                <a:latin typeface="Arial" pitchFamily="34" charset="0"/>
              </a:rPr>
              <a:t> </a:t>
            </a:r>
            <a:r>
              <a:rPr lang="en-US" sz="2400" b="1" u="none" kern="900" dirty="0" err="1" smtClean="0">
                <a:ln w="12700">
                  <a:solidFill>
                    <a:schemeClr val="tx2">
                      <a:satMod val="155000"/>
                    </a:schemeClr>
                  </a:solidFill>
                  <a:prstDash val="solid"/>
                </a:ln>
                <a:latin typeface="Arial" pitchFamily="34" charset="0"/>
              </a:rPr>
              <a:t>globale</a:t>
            </a:r>
            <a:r>
              <a:rPr lang="en-US" sz="2400" b="1" u="none" kern="900" dirty="0" smtClean="0">
                <a:ln w="12700">
                  <a:solidFill>
                    <a:schemeClr val="tx2">
                      <a:satMod val="155000"/>
                    </a:schemeClr>
                  </a:solidFill>
                  <a:prstDash val="solid"/>
                </a:ln>
                <a:latin typeface="Arial" pitchFamily="34" charset="0"/>
              </a:rPr>
              <a:t> per la </a:t>
            </a:r>
            <a:r>
              <a:rPr lang="en-US" sz="2400" b="1" u="none" kern="900" dirty="0" err="1" smtClean="0">
                <a:ln w="12700">
                  <a:solidFill>
                    <a:schemeClr val="tx2">
                      <a:satMod val="155000"/>
                    </a:schemeClr>
                  </a:solidFill>
                  <a:prstDash val="solid"/>
                </a:ln>
                <a:latin typeface="Arial" pitchFamily="34" charset="0"/>
              </a:rPr>
              <a:t>stima</a:t>
            </a:r>
            <a:r>
              <a:rPr lang="en-US" sz="2400" b="1" u="none" kern="900" dirty="0" smtClean="0">
                <a:ln w="12700">
                  <a:solidFill>
                    <a:schemeClr val="tx2">
                      <a:satMod val="155000"/>
                    </a:schemeClr>
                  </a:solidFill>
                  <a:prstDash val="solid"/>
                </a:ln>
                <a:latin typeface="Arial" pitchFamily="34" charset="0"/>
              </a:rPr>
              <a:t> del </a:t>
            </a:r>
            <a:r>
              <a:rPr lang="en-US" sz="2400" b="1" u="none" kern="900" dirty="0" err="1" smtClean="0">
                <a:ln w="12700">
                  <a:solidFill>
                    <a:schemeClr val="tx2">
                      <a:satMod val="155000"/>
                    </a:schemeClr>
                  </a:solidFill>
                  <a:prstDash val="solid"/>
                </a:ln>
                <a:latin typeface="Arial" pitchFamily="34" charset="0"/>
              </a:rPr>
              <a:t>rischio</a:t>
            </a:r>
            <a:endParaRPr lang="en-US" sz="2400" b="1" u="none" kern="900" dirty="0" smtClean="0">
              <a:ln w="12700">
                <a:solidFill>
                  <a:schemeClr val="tx2">
                    <a:satMod val="155000"/>
                  </a:schemeClr>
                </a:solidFill>
                <a:prstDash val="solid"/>
              </a:ln>
              <a:latin typeface="Arial" pitchFamily="34" charset="0"/>
            </a:endParaRPr>
          </a:p>
        </p:txBody>
      </p:sp>
      <p:sp>
        <p:nvSpPr>
          <p:cNvPr id="15" name="Rettangolo 14"/>
          <p:cNvSpPr/>
          <p:nvPr/>
        </p:nvSpPr>
        <p:spPr>
          <a:xfrm>
            <a:off x="71406" y="5723769"/>
            <a:ext cx="4082903" cy="276999"/>
          </a:xfrm>
          <a:prstGeom prst="rect">
            <a:avLst/>
          </a:prstGeom>
        </p:spPr>
        <p:txBody>
          <a:bodyPr wrap="square">
            <a:spAutoFit/>
          </a:bodyPr>
          <a:lstStyle/>
          <a:p>
            <a:pPr algn="just"/>
            <a:r>
              <a:rPr lang="it-IT" sz="1200" u="none" smtClean="0"/>
              <a:t>Immagine di luminosità notturna sull’Italia per l’anno 2012</a:t>
            </a:r>
            <a:endParaRPr lang="it-IT" sz="1200" u="none">
              <a:ea typeface="Verdana" pitchFamily="34" charset="0"/>
              <a:cs typeface="Verdana" pitchFamily="34" charset="0"/>
            </a:endParaRPr>
          </a:p>
        </p:txBody>
      </p:sp>
      <p:sp>
        <p:nvSpPr>
          <p:cNvPr id="20" name="Rettangolo 19"/>
          <p:cNvSpPr/>
          <p:nvPr/>
        </p:nvSpPr>
        <p:spPr>
          <a:xfrm>
            <a:off x="2469804" y="5929330"/>
            <a:ext cx="1590675" cy="246221"/>
          </a:xfrm>
          <a:prstGeom prst="rect">
            <a:avLst/>
          </a:prstGeom>
        </p:spPr>
        <p:txBody>
          <a:bodyPr wrap="square">
            <a:spAutoFit/>
          </a:bodyPr>
          <a:lstStyle/>
          <a:p>
            <a:pPr algn="r"/>
            <a:r>
              <a:rPr lang="en-US" sz="1000" u="none" dirty="0" err="1" smtClean="0"/>
              <a:t>Ceola</a:t>
            </a:r>
            <a:r>
              <a:rPr lang="en-US" sz="1000" u="none" dirty="0" smtClean="0"/>
              <a:t> et al., 2015, WRR</a:t>
            </a:r>
            <a:endParaRPr lang="en-US" sz="1000" u="none" dirty="0">
              <a:ea typeface="Verdana" pitchFamily="34" charset="0"/>
              <a:cs typeface="Verdana" pitchFamily="34" charset="0"/>
            </a:endParaRPr>
          </a:p>
        </p:txBody>
      </p:sp>
      <p:grpSp>
        <p:nvGrpSpPr>
          <p:cNvPr id="2" name="Gruppo 16"/>
          <p:cNvGrpSpPr/>
          <p:nvPr/>
        </p:nvGrpSpPr>
        <p:grpSpPr>
          <a:xfrm>
            <a:off x="4444734" y="2000240"/>
            <a:ext cx="4311968" cy="1548765"/>
            <a:chOff x="4635803" y="4740841"/>
            <a:chExt cx="4311968" cy="1548765"/>
          </a:xfrm>
        </p:grpSpPr>
        <p:pic>
          <p:nvPicPr>
            <p:cNvPr id="16" name="Picture 2"/>
            <p:cNvPicPr>
              <a:picLocks noChangeAspect="1" noChangeArrowheads="1"/>
            </p:cNvPicPr>
            <p:nvPr/>
          </p:nvPicPr>
          <p:blipFill>
            <a:blip r:embed="rId2" cstate="print"/>
            <a:srcRect/>
            <a:stretch>
              <a:fillRect/>
            </a:stretch>
          </p:blipFill>
          <p:spPr bwMode="auto">
            <a:xfrm>
              <a:off x="4635803" y="4740841"/>
              <a:ext cx="4311968" cy="1548765"/>
            </a:xfrm>
            <a:prstGeom prst="rect">
              <a:avLst/>
            </a:prstGeom>
            <a:noFill/>
            <a:ln w="19050">
              <a:solidFill>
                <a:schemeClr val="accent1">
                  <a:lumMod val="75000"/>
                </a:schemeClr>
              </a:solidFill>
              <a:miter lim="800000"/>
              <a:headEnd/>
              <a:tailEnd/>
            </a:ln>
          </p:spPr>
        </p:pic>
        <p:sp>
          <p:nvSpPr>
            <p:cNvPr id="17" name="Rettangolo 16"/>
            <p:cNvSpPr/>
            <p:nvPr/>
          </p:nvSpPr>
          <p:spPr>
            <a:xfrm>
              <a:off x="5717969" y="6204856"/>
              <a:ext cx="3164774" cy="831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18" name="Text Box 66"/>
          <p:cNvSpPr txBox="1">
            <a:spLocks noChangeArrowheads="1"/>
          </p:cNvSpPr>
          <p:nvPr/>
        </p:nvSpPr>
        <p:spPr bwMode="auto">
          <a:xfrm>
            <a:off x="4385294" y="3972831"/>
            <a:ext cx="4187234" cy="1384995"/>
          </a:xfrm>
          <a:prstGeom prst="rect">
            <a:avLst/>
          </a:prstGeom>
          <a:noFill/>
          <a:ln w="9525">
            <a:noFill/>
            <a:miter lim="800000"/>
            <a:headEnd/>
            <a:tailEnd/>
          </a:ln>
        </p:spPr>
        <p:txBody>
          <a:bodyPr wrap="square">
            <a:spAutoFit/>
          </a:bodyPr>
          <a:lstStyle/>
          <a:p>
            <a:pPr algn="just">
              <a:spcAft>
                <a:spcPts val="600"/>
              </a:spcAft>
            </a:pPr>
            <a:r>
              <a:rPr lang="it-IT" sz="1400" u="none" smtClean="0"/>
              <a:t>I risultati dimostrano una correlazione significativa a livello globale fra luminosità notturna sulle aste fluviali e danni provocati da alluvioni. Si nota, inoltre, una costante crescita negli uòtimi 20 anni della stessa luminosità in corrispondenza degli alvei.</a:t>
            </a:r>
            <a:endParaRPr lang="it-IT" sz="1400" u="none"/>
          </a:p>
        </p:txBody>
      </p:sp>
      <p:pic>
        <p:nvPicPr>
          <p:cNvPr id="3074" name="Picture 2"/>
          <p:cNvPicPr>
            <a:picLocks noChangeAspect="1" noChangeArrowheads="1"/>
          </p:cNvPicPr>
          <p:nvPr/>
        </p:nvPicPr>
        <p:blipFill>
          <a:blip r:embed="rId3" cstate="print"/>
          <a:srcRect/>
          <a:stretch>
            <a:fillRect/>
          </a:stretch>
        </p:blipFill>
        <p:spPr bwMode="auto">
          <a:xfrm>
            <a:off x="360845" y="1928802"/>
            <a:ext cx="3211023" cy="372842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7"/>
          <p:cNvSpPr txBox="1">
            <a:spLocks noChangeArrowheads="1"/>
          </p:cNvSpPr>
          <p:nvPr/>
        </p:nvSpPr>
        <p:spPr bwMode="auto">
          <a:xfrm>
            <a:off x="0" y="1214422"/>
            <a:ext cx="9144000" cy="461665"/>
          </a:xfrm>
          <a:prstGeom prst="rect">
            <a:avLst/>
          </a:prstGeom>
          <a:noFill/>
          <a:ln w="9525">
            <a:noFill/>
            <a:miter lim="800000"/>
            <a:headEnd/>
            <a:tailEnd/>
          </a:ln>
        </p:spPr>
        <p:txBody>
          <a:bodyPr>
            <a:spAutoFit/>
          </a:bodyPr>
          <a:lstStyle/>
          <a:p>
            <a:pPr algn="ctr">
              <a:spcBef>
                <a:spcPct val="50000"/>
              </a:spcBef>
            </a:pPr>
            <a:r>
              <a:rPr lang="it-IT" sz="2400" b="1" u="none" kern="900" dirty="0" smtClean="0">
                <a:ln w="12700">
                  <a:solidFill>
                    <a:schemeClr val="tx2">
                      <a:satMod val="155000"/>
                    </a:schemeClr>
                  </a:solidFill>
                  <a:prstDash val="solid"/>
                </a:ln>
                <a:latin typeface="Arial" pitchFamily="34" charset="0"/>
              </a:rPr>
              <a:t>Gli eventi estremi di origine climatica sono un emergenza</a:t>
            </a:r>
            <a:endParaRPr lang="it-IT" sz="2400" b="1" u="none" kern="900" dirty="0">
              <a:ln w="12700">
                <a:solidFill>
                  <a:schemeClr val="tx2">
                    <a:satMod val="155000"/>
                  </a:schemeClr>
                </a:solidFill>
                <a:prstDash val="solid"/>
              </a:ln>
              <a:latin typeface="Arial" pitchFamily="34" charset="0"/>
            </a:endParaRPr>
          </a:p>
        </p:txBody>
      </p:sp>
      <p:pic>
        <p:nvPicPr>
          <p:cNvPr id="2049" name="Picture 1"/>
          <p:cNvPicPr>
            <a:picLocks noChangeAspect="1" noChangeArrowheads="1"/>
          </p:cNvPicPr>
          <p:nvPr/>
        </p:nvPicPr>
        <p:blipFill>
          <a:blip r:embed="rId3" cstate="print"/>
          <a:srcRect/>
          <a:stretch>
            <a:fillRect/>
          </a:stretch>
        </p:blipFill>
        <p:spPr bwMode="auto">
          <a:xfrm>
            <a:off x="795342" y="1785926"/>
            <a:ext cx="3555998" cy="2000249"/>
          </a:xfrm>
          <a:prstGeom prst="rect">
            <a:avLst/>
          </a:prstGeom>
          <a:noFill/>
          <a:ln w="9525">
            <a:noFill/>
            <a:miter lim="800000"/>
            <a:headEnd/>
            <a:tailEnd/>
          </a:ln>
          <a:effectLst/>
        </p:spPr>
      </p:pic>
      <p:sp>
        <p:nvSpPr>
          <p:cNvPr id="8" name="Rettangolo 7"/>
          <p:cNvSpPr/>
          <p:nvPr/>
        </p:nvSpPr>
        <p:spPr>
          <a:xfrm>
            <a:off x="4510118" y="2357430"/>
            <a:ext cx="3776658" cy="723275"/>
          </a:xfrm>
          <a:prstGeom prst="rect">
            <a:avLst/>
          </a:prstGeom>
        </p:spPr>
        <p:txBody>
          <a:bodyPr wrap="square">
            <a:spAutoFit/>
          </a:bodyPr>
          <a:lstStyle/>
          <a:p>
            <a:r>
              <a:rPr lang="it-IT" sz="1400" u="none" dirty="0" smtClean="0">
                <a:latin typeface="Arial" pitchFamily="34" charset="0"/>
                <a:cs typeface="Arial" pitchFamily="34" charset="0"/>
              </a:rPr>
              <a:t>Hotel </a:t>
            </a:r>
            <a:r>
              <a:rPr lang="it-IT" sz="1400" u="none" dirty="0" err="1" smtClean="0">
                <a:latin typeface="Arial" pitchFamily="34" charset="0"/>
                <a:cs typeface="Arial" pitchFamily="34" charset="0"/>
              </a:rPr>
              <a:t>Rigopiano</a:t>
            </a:r>
            <a:r>
              <a:rPr lang="it-IT" sz="1400" u="none" dirty="0" smtClean="0">
                <a:latin typeface="Arial" pitchFamily="34" charset="0"/>
                <a:cs typeface="Arial" pitchFamily="34" charset="0"/>
              </a:rPr>
              <a:t> – 19 gennaio 2017</a:t>
            </a:r>
          </a:p>
          <a:p>
            <a:r>
              <a:rPr lang="en-US" sz="900" u="none" dirty="0" smtClean="0">
                <a:latin typeface="Arial" pitchFamily="34" charset="0"/>
                <a:cs typeface="Arial" pitchFamily="34" charset="0"/>
              </a:rPr>
              <a:t>By TVSEI (https://www.youtube.com/watch?v=6La91fbpbbg) [CC BY 3.0 (http://creativecommons.org/licenses/by/3.0)], via Wikimedia Commons</a:t>
            </a:r>
            <a:endParaRPr lang="it-IT" sz="900" u="none" dirty="0" smtClean="0">
              <a:latin typeface="Arial" pitchFamily="34" charset="0"/>
              <a:cs typeface="Arial" pitchFamily="34" charset="0"/>
            </a:endParaRPr>
          </a:p>
        </p:txBody>
      </p:sp>
      <p:sp>
        <p:nvSpPr>
          <p:cNvPr id="11" name="Rettangolo 10"/>
          <p:cNvSpPr/>
          <p:nvPr/>
        </p:nvSpPr>
        <p:spPr>
          <a:xfrm>
            <a:off x="928662" y="4429132"/>
            <a:ext cx="3571900" cy="584775"/>
          </a:xfrm>
          <a:prstGeom prst="rect">
            <a:avLst/>
          </a:prstGeom>
        </p:spPr>
        <p:txBody>
          <a:bodyPr wrap="square">
            <a:spAutoFit/>
          </a:bodyPr>
          <a:lstStyle/>
          <a:p>
            <a:r>
              <a:rPr lang="it-IT" sz="1400" u="none" dirty="0" smtClean="0">
                <a:latin typeface="Arial" pitchFamily="34" charset="0"/>
                <a:cs typeface="Arial" pitchFamily="34" charset="0"/>
              </a:rPr>
              <a:t>Livorno – 10 settembre 2017</a:t>
            </a:r>
          </a:p>
          <a:p>
            <a:r>
              <a:rPr lang="en-US" sz="900" u="none" dirty="0" smtClean="0">
                <a:latin typeface="Arial" pitchFamily="34" charset="0"/>
                <a:cs typeface="Arial" pitchFamily="34" charset="0"/>
              </a:rPr>
              <a:t>http://www.youreporter.it/gallerie/Maltempo_Livorno_Le_foto_dall_altro_VVFF_Rota_e_Sorgenti/#1</a:t>
            </a:r>
            <a:endParaRPr lang="it-IT" sz="900" u="none" dirty="0" smtClean="0">
              <a:latin typeface="Arial" pitchFamily="34" charset="0"/>
              <a:cs typeface="Arial" pitchFamily="34" charset="0"/>
            </a:endParaRPr>
          </a:p>
        </p:txBody>
      </p:sp>
      <p:pic>
        <p:nvPicPr>
          <p:cNvPr id="2051" name="Picture 3"/>
          <p:cNvPicPr>
            <a:picLocks noChangeAspect="1" noChangeArrowheads="1"/>
          </p:cNvPicPr>
          <p:nvPr/>
        </p:nvPicPr>
        <p:blipFill>
          <a:blip r:embed="rId4" cstate="print"/>
          <a:srcRect/>
          <a:stretch>
            <a:fillRect/>
          </a:stretch>
        </p:blipFill>
        <p:spPr bwMode="auto">
          <a:xfrm>
            <a:off x="4724432" y="3429000"/>
            <a:ext cx="3524247" cy="264318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7"/>
          <p:cNvSpPr txBox="1">
            <a:spLocks noChangeArrowheads="1"/>
          </p:cNvSpPr>
          <p:nvPr/>
        </p:nvSpPr>
        <p:spPr bwMode="auto">
          <a:xfrm>
            <a:off x="0" y="1262706"/>
            <a:ext cx="9358346" cy="523220"/>
          </a:xfrm>
          <a:prstGeom prst="rect">
            <a:avLst/>
          </a:prstGeom>
          <a:noFill/>
          <a:ln w="9525">
            <a:noFill/>
            <a:miter lim="800000"/>
            <a:headEnd/>
            <a:tailEnd/>
          </a:ln>
        </p:spPr>
        <p:txBody>
          <a:bodyPr wrap="square">
            <a:spAutoFit/>
          </a:bodyPr>
          <a:lstStyle/>
          <a:p>
            <a:pPr algn="ctr">
              <a:spcBef>
                <a:spcPct val="50000"/>
              </a:spcBef>
            </a:pPr>
            <a:r>
              <a:rPr lang="it-IT" sz="2800" b="1" u="none" kern="900" dirty="0" smtClean="0">
                <a:ln w="12700">
                  <a:solidFill>
                    <a:schemeClr val="tx2">
                      <a:satMod val="155000"/>
                    </a:schemeClr>
                  </a:solidFill>
                  <a:prstDash val="solid"/>
                </a:ln>
                <a:latin typeface="Arial" pitchFamily="34" charset="0"/>
              </a:rPr>
              <a:t>Considerazioni Conclusive</a:t>
            </a:r>
            <a:endParaRPr lang="it-IT" sz="2800" u="none" dirty="0">
              <a:latin typeface="+mj-lt"/>
            </a:endParaRPr>
          </a:p>
        </p:txBody>
      </p:sp>
      <p:sp>
        <p:nvSpPr>
          <p:cNvPr id="8" name="CasellaDiTesto 7"/>
          <p:cNvSpPr txBox="1"/>
          <p:nvPr/>
        </p:nvSpPr>
        <p:spPr>
          <a:xfrm>
            <a:off x="357158" y="2004120"/>
            <a:ext cx="8358246" cy="3785652"/>
          </a:xfrm>
          <a:prstGeom prst="rect">
            <a:avLst/>
          </a:prstGeom>
          <a:noFill/>
        </p:spPr>
        <p:txBody>
          <a:bodyPr wrap="square" rtlCol="0" anchor="ctr" anchorCtr="0">
            <a:spAutoFit/>
          </a:bodyPr>
          <a:lstStyle/>
          <a:p>
            <a:pPr marL="85725" indent="-85725">
              <a:spcBef>
                <a:spcPts val="600"/>
              </a:spcBef>
              <a:buFont typeface="Arial" pitchFamily="34" charset="0"/>
              <a:buChar char="•"/>
            </a:pPr>
            <a:r>
              <a:rPr lang="it-IT" sz="1400" u="none" dirty="0" smtClean="0"/>
              <a:t>I dati devono essere il timone del cammino di adattamento: le azioni di adattamento devono essere congegnate sulla base dei dati e supportate dai modelli. Non viceversa.</a:t>
            </a:r>
          </a:p>
          <a:p>
            <a:pPr marL="85725" indent="-85725">
              <a:spcBef>
                <a:spcPts val="600"/>
              </a:spcBef>
              <a:buFont typeface="Arial" pitchFamily="34" charset="0"/>
              <a:buChar char="•"/>
            </a:pPr>
            <a:r>
              <a:rPr lang="it-IT" sz="1400" u="none" dirty="0" smtClean="0"/>
              <a:t>La variabilità climatica nelle serie di precipitazione è di difficile interpretazione: i dati suggeriscono una situazione eterogenea.</a:t>
            </a:r>
          </a:p>
          <a:p>
            <a:pPr marL="85725" indent="-85725">
              <a:spcBef>
                <a:spcPts val="600"/>
              </a:spcBef>
              <a:buFont typeface="Arial" pitchFamily="34" charset="0"/>
              <a:buChar char="•"/>
            </a:pPr>
            <a:r>
              <a:rPr lang="it-IT" sz="1400" u="none" dirty="0" smtClean="0"/>
              <a:t>Lungo gli ultimi 100 anni si osserva un incremento della frequenza degli eventi estremi, mentre la loro intensità appare affetta da variazioni </a:t>
            </a:r>
            <a:r>
              <a:rPr lang="it-IT" sz="1400" u="none" dirty="0" smtClean="0"/>
              <a:t>meno rilevanti.</a:t>
            </a:r>
            <a:endParaRPr lang="it-IT" sz="1400" u="none" dirty="0" smtClean="0"/>
          </a:p>
          <a:p>
            <a:pPr marL="85725" indent="-85725">
              <a:spcBef>
                <a:spcPts val="600"/>
              </a:spcBef>
              <a:buFont typeface="Arial" pitchFamily="34" charset="0"/>
              <a:buChar char="•"/>
            </a:pPr>
            <a:r>
              <a:rPr lang="it-IT" sz="1400" u="none" dirty="0" smtClean="0"/>
              <a:t>In riferimento alla situazione italiana, si osserva pure un aumento della frequenza degli estremi di pioggia piuttosto che della loro intensità. Tuttavia, i risultati mostrano una spiccata eterogeneità.</a:t>
            </a:r>
          </a:p>
          <a:p>
            <a:pPr marL="85725" indent="-85725">
              <a:spcBef>
                <a:spcPts val="600"/>
              </a:spcBef>
              <a:buFont typeface="Arial" pitchFamily="34" charset="0"/>
              <a:buChar char="•"/>
            </a:pPr>
            <a:r>
              <a:rPr lang="it-IT" sz="1400" u="none" dirty="0" smtClean="0"/>
              <a:t>Dal punto di vista delle sollecitazioni climatiche, occorre quindi incrementare la resilienza del sistema piuttosto che la capacità di fronteggiare eventi di crescente intensità.</a:t>
            </a:r>
          </a:p>
          <a:p>
            <a:pPr marL="85725" indent="-85725">
              <a:spcBef>
                <a:spcPts val="600"/>
              </a:spcBef>
              <a:buFont typeface="Arial" pitchFamily="34" charset="0"/>
              <a:buChar char="•"/>
            </a:pPr>
            <a:r>
              <a:rPr lang="it-IT" sz="1400" u="none" dirty="0" smtClean="0"/>
              <a:t>Le trasformazioni di uso del suolo ed in particolare l’incremento della pressione antropica sugli alvei fluviali giocano un ruolo chiave nella formazione degli eventi alluvionali. Occorre quindi prevedere azioni di adattamento di tipo locale.</a:t>
            </a:r>
          </a:p>
          <a:p>
            <a:pPr marL="85725" indent="-85725">
              <a:spcBef>
                <a:spcPts val="600"/>
              </a:spcBef>
              <a:buFont typeface="Arial" pitchFamily="34" charset="0"/>
              <a:buChar char="•"/>
            </a:pPr>
            <a:r>
              <a:rPr lang="it-IT" sz="1400" u="none" dirty="0" smtClean="0"/>
              <a:t>Occorre incrementare la conoscenza, la resilienza del sistema ed occorre superare la tentazione di non agire.</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1142984"/>
            <a:ext cx="9144000" cy="5286412"/>
          </a:xfrm>
          <a:prstGeom prst="rect">
            <a:avLst/>
          </a:prstGeom>
          <a:noFill/>
          <a:ln w="9525">
            <a:noFill/>
            <a:miter lim="800000"/>
            <a:headEnd/>
            <a:tailEnd/>
          </a:ln>
          <a:effectLst/>
        </p:spPr>
      </p:pic>
      <p:sp>
        <p:nvSpPr>
          <p:cNvPr id="7" name="Text Box 7"/>
          <p:cNvSpPr txBox="1">
            <a:spLocks noChangeArrowheads="1"/>
          </p:cNvSpPr>
          <p:nvPr/>
        </p:nvSpPr>
        <p:spPr bwMode="auto">
          <a:xfrm>
            <a:off x="0" y="3425611"/>
            <a:ext cx="9358346" cy="769441"/>
          </a:xfrm>
          <a:prstGeom prst="rect">
            <a:avLst/>
          </a:prstGeom>
          <a:noFill/>
          <a:ln w="9525">
            <a:noFill/>
            <a:miter lim="800000"/>
            <a:headEnd/>
            <a:tailEnd/>
          </a:ln>
        </p:spPr>
        <p:txBody>
          <a:bodyPr wrap="square">
            <a:spAutoFit/>
          </a:bodyPr>
          <a:lstStyle/>
          <a:p>
            <a:pPr algn="ctr">
              <a:spcBef>
                <a:spcPct val="50000"/>
              </a:spcBef>
            </a:pPr>
            <a:r>
              <a:rPr lang="it-IT" sz="4400" u="none" kern="900" dirty="0" smtClean="0">
                <a:ln w="18415" cmpd="sng">
                  <a:solidFill>
                    <a:srgbClr val="FFFFFF"/>
                  </a:solidFill>
                  <a:prstDash val="solid"/>
                </a:ln>
                <a:solidFill>
                  <a:srgbClr val="FFFFFF"/>
                </a:solidFill>
                <a:effectLst>
                  <a:outerShdw blurRad="63500" dir="3600000" algn="tl" rotWithShape="0">
                    <a:srgbClr val="000000">
                      <a:alpha val="70000"/>
                    </a:srgbClr>
                  </a:outerShdw>
                  <a:reflection blurRad="6350" stA="60000" endA="900" endPos="58000" dir="5400000" sy="-100000" algn="bl" rotWithShape="0"/>
                </a:effectLst>
                <a:latin typeface="Arial" pitchFamily="34" charset="0"/>
              </a:rPr>
              <a:t>Grazie!</a:t>
            </a:r>
            <a:endParaRPr lang="it-IT" sz="4400" u="none" dirty="0">
              <a:ln w="18415" cmpd="sng">
                <a:solidFill>
                  <a:srgbClr val="FFFFFF"/>
                </a:solidFill>
                <a:prstDash val="solid"/>
              </a:ln>
              <a:solidFill>
                <a:srgbClr val="FFFFFF"/>
              </a:solidFill>
              <a:effectLst>
                <a:outerShdw blurRad="63500" dir="3600000" algn="tl" rotWithShape="0">
                  <a:srgbClr val="000000">
                    <a:alpha val="70000"/>
                  </a:srgbClr>
                </a:outerShdw>
                <a:reflection blurRad="6350" stA="60000" endA="900" endPos="58000" dir="5400000" sy="-100000" algn="bl" rotWithShape="0"/>
              </a:effectLst>
              <a:latin typeface="+mj-lt"/>
            </a:endParaRPr>
          </a:p>
        </p:txBody>
      </p:sp>
      <p:sp>
        <p:nvSpPr>
          <p:cNvPr id="8" name="CasellaDiTesto 7"/>
          <p:cNvSpPr txBox="1"/>
          <p:nvPr/>
        </p:nvSpPr>
        <p:spPr>
          <a:xfrm>
            <a:off x="0" y="4952068"/>
            <a:ext cx="8929718" cy="1477328"/>
          </a:xfrm>
          <a:prstGeom prst="rect">
            <a:avLst/>
          </a:prstGeom>
          <a:solidFill>
            <a:schemeClr val="tx1">
              <a:alpha val="72000"/>
            </a:schemeClr>
          </a:solidFill>
        </p:spPr>
        <p:txBody>
          <a:bodyPr wrap="square" rtlCol="0" anchor="ctr" anchorCtr="0">
            <a:spAutoFit/>
          </a:bodyPr>
          <a:lstStyle/>
          <a:p>
            <a:pPr marL="85725" indent="-85725">
              <a:lnSpc>
                <a:spcPts val="1200"/>
              </a:lnSpc>
              <a:spcBef>
                <a:spcPts val="300"/>
              </a:spcBef>
            </a:pPr>
            <a:r>
              <a:rPr lang="it-IT" sz="1600" u="none" dirty="0" smtClean="0">
                <a:solidFill>
                  <a:schemeClr val="bg1"/>
                </a:solidFill>
              </a:rPr>
              <a:t>Referenze</a:t>
            </a:r>
            <a:endParaRPr lang="it-IT" sz="1000" u="none" dirty="0" smtClean="0">
              <a:solidFill>
                <a:schemeClr val="bg1"/>
              </a:solidFill>
            </a:endParaRPr>
          </a:p>
          <a:p>
            <a:pPr>
              <a:lnSpc>
                <a:spcPts val="1200"/>
              </a:lnSpc>
              <a:spcBef>
                <a:spcPts val="300"/>
              </a:spcBef>
            </a:pPr>
            <a:r>
              <a:rPr lang="en-US" sz="1000" u="none" dirty="0" err="1" smtClean="0">
                <a:solidFill>
                  <a:schemeClr val="bg1"/>
                </a:solidFill>
              </a:rPr>
              <a:t>Evenson</a:t>
            </a:r>
            <a:r>
              <a:rPr lang="en-US" sz="1000" u="none" dirty="0" smtClean="0">
                <a:solidFill>
                  <a:schemeClr val="bg1"/>
                </a:solidFill>
              </a:rPr>
              <a:t>, E.J., </a:t>
            </a:r>
            <a:r>
              <a:rPr lang="en-US" sz="1000" u="none" dirty="0" err="1" smtClean="0">
                <a:solidFill>
                  <a:schemeClr val="bg1"/>
                </a:solidFill>
              </a:rPr>
              <a:t>Orndorff</a:t>
            </a:r>
            <a:r>
              <a:rPr lang="en-US" sz="1000" u="none" dirty="0" smtClean="0">
                <a:solidFill>
                  <a:schemeClr val="bg1"/>
                </a:solidFill>
              </a:rPr>
              <a:t>, R.C., </a:t>
            </a:r>
            <a:r>
              <a:rPr lang="en-US" sz="1000" u="none" dirty="0" err="1" smtClean="0">
                <a:solidFill>
                  <a:schemeClr val="bg1"/>
                </a:solidFill>
              </a:rPr>
              <a:t>Blome</a:t>
            </a:r>
            <a:r>
              <a:rPr lang="en-US" sz="1000" u="none" dirty="0" smtClean="0">
                <a:solidFill>
                  <a:schemeClr val="bg1"/>
                </a:solidFill>
              </a:rPr>
              <a:t>, C.D., </a:t>
            </a:r>
            <a:r>
              <a:rPr lang="en-US" sz="1000" u="none" dirty="0" err="1" smtClean="0">
                <a:solidFill>
                  <a:schemeClr val="bg1"/>
                </a:solidFill>
              </a:rPr>
              <a:t>Böhlke</a:t>
            </a:r>
            <a:r>
              <a:rPr lang="en-US" sz="1000" u="none" dirty="0" smtClean="0">
                <a:solidFill>
                  <a:schemeClr val="bg1"/>
                </a:solidFill>
              </a:rPr>
              <a:t>, J.K., Hershberger, P.K., </a:t>
            </a:r>
            <a:r>
              <a:rPr lang="en-US" sz="1000" u="none" dirty="0" err="1" smtClean="0">
                <a:solidFill>
                  <a:schemeClr val="bg1"/>
                </a:solidFill>
              </a:rPr>
              <a:t>Langenheim</a:t>
            </a:r>
            <a:r>
              <a:rPr lang="en-US" sz="1000" u="none" dirty="0" smtClean="0">
                <a:solidFill>
                  <a:schemeClr val="bg1"/>
                </a:solidFill>
              </a:rPr>
              <a:t>, V.E., McCabe, G.J., </a:t>
            </a:r>
            <a:r>
              <a:rPr lang="en-US" sz="1000" u="none" dirty="0" err="1" smtClean="0">
                <a:solidFill>
                  <a:schemeClr val="bg1"/>
                </a:solidFill>
              </a:rPr>
              <a:t>Morlock</a:t>
            </a:r>
            <a:r>
              <a:rPr lang="en-US" sz="1000" u="none" dirty="0" smtClean="0">
                <a:solidFill>
                  <a:schemeClr val="bg1"/>
                </a:solidFill>
              </a:rPr>
              <a:t>, S.E., Reeves, H.W., </a:t>
            </a:r>
            <a:r>
              <a:rPr lang="en-US" sz="1000" u="none" dirty="0" err="1" smtClean="0">
                <a:solidFill>
                  <a:schemeClr val="bg1"/>
                </a:solidFill>
              </a:rPr>
              <a:t>Verdin</a:t>
            </a:r>
            <a:r>
              <a:rPr lang="en-US" sz="1000" u="none" dirty="0" smtClean="0">
                <a:solidFill>
                  <a:schemeClr val="bg1"/>
                </a:solidFill>
              </a:rPr>
              <a:t>, J.P., </a:t>
            </a:r>
            <a:r>
              <a:rPr lang="en-US" sz="1000" u="none" dirty="0" err="1" smtClean="0">
                <a:solidFill>
                  <a:schemeClr val="bg1"/>
                </a:solidFill>
              </a:rPr>
              <a:t>Weyers</a:t>
            </a:r>
            <a:r>
              <a:rPr lang="en-US" sz="1000" u="none" dirty="0" smtClean="0">
                <a:solidFill>
                  <a:schemeClr val="bg1"/>
                </a:solidFill>
              </a:rPr>
              <a:t>, H.S., and Wood, T.M., 2013, U.S. Geological Survey water science strategy—Observing, understanding, predicting, and delivering water science to the Nation: U.S. Geological Survey Circular 1383–G, 49 p.</a:t>
            </a:r>
          </a:p>
          <a:p>
            <a:pPr>
              <a:lnSpc>
                <a:spcPts val="1200"/>
              </a:lnSpc>
              <a:spcBef>
                <a:spcPts val="300"/>
              </a:spcBef>
            </a:pPr>
            <a:r>
              <a:rPr lang="it-IT" sz="1000" u="none" dirty="0" err="1" smtClean="0">
                <a:solidFill>
                  <a:schemeClr val="bg1"/>
                </a:solidFill>
              </a:rPr>
              <a:t>Ceola</a:t>
            </a:r>
            <a:r>
              <a:rPr lang="it-IT" sz="1000" u="none" dirty="0" smtClean="0">
                <a:solidFill>
                  <a:schemeClr val="bg1"/>
                </a:solidFill>
              </a:rPr>
              <a:t>, S., </a:t>
            </a:r>
            <a:r>
              <a:rPr lang="it-IT" sz="1000" u="none" dirty="0" err="1" smtClean="0">
                <a:solidFill>
                  <a:schemeClr val="bg1"/>
                </a:solidFill>
              </a:rPr>
              <a:t>Laio</a:t>
            </a:r>
            <a:r>
              <a:rPr lang="it-IT" sz="1000" u="none" dirty="0" smtClean="0">
                <a:solidFill>
                  <a:schemeClr val="bg1"/>
                </a:solidFill>
              </a:rPr>
              <a:t>, F., &amp; Montanari, A. (2014). </a:t>
            </a:r>
            <a:r>
              <a:rPr lang="en-US" sz="1000" u="none" dirty="0" smtClean="0">
                <a:solidFill>
                  <a:schemeClr val="bg1"/>
                </a:solidFill>
              </a:rPr>
              <a:t>Satellite nighttime lights reveal increasing human exposure to floods worldwide. Geophysical Research Letters, 41(20), 7184-7190.</a:t>
            </a:r>
          </a:p>
          <a:p>
            <a:pPr>
              <a:lnSpc>
                <a:spcPts val="1200"/>
              </a:lnSpc>
              <a:spcBef>
                <a:spcPts val="300"/>
              </a:spcBef>
            </a:pPr>
            <a:r>
              <a:rPr lang="en-US" sz="1000" u="none" dirty="0" err="1" smtClean="0">
                <a:solidFill>
                  <a:schemeClr val="bg1"/>
                </a:solidFill>
              </a:rPr>
              <a:t>Ceola</a:t>
            </a:r>
            <a:r>
              <a:rPr lang="en-US" sz="1000" u="none" dirty="0" smtClean="0">
                <a:solidFill>
                  <a:schemeClr val="bg1"/>
                </a:solidFill>
              </a:rPr>
              <a:t>, S., F. </a:t>
            </a:r>
            <a:r>
              <a:rPr lang="en-US" sz="1000" u="none" dirty="0" err="1" smtClean="0">
                <a:solidFill>
                  <a:schemeClr val="bg1"/>
                </a:solidFill>
              </a:rPr>
              <a:t>Laio</a:t>
            </a:r>
            <a:r>
              <a:rPr lang="en-US" sz="1000" u="none" dirty="0" smtClean="0">
                <a:solidFill>
                  <a:schemeClr val="bg1"/>
                </a:solidFill>
              </a:rPr>
              <a:t>, and A. Montanari (2015), Human-impacted waters: New perspectives from global high-resolution monitoring, Water </a:t>
            </a:r>
            <a:r>
              <a:rPr lang="en-US" sz="1000" u="none" dirty="0" err="1" smtClean="0">
                <a:solidFill>
                  <a:schemeClr val="bg1"/>
                </a:solidFill>
              </a:rPr>
              <a:t>Resour</a:t>
            </a:r>
            <a:r>
              <a:rPr lang="en-US" sz="1000" u="none" dirty="0" smtClean="0">
                <a:solidFill>
                  <a:schemeClr val="bg1"/>
                </a:solidFill>
              </a:rPr>
              <a:t>. Res., 51, doi:10.1002/2015WR017482.</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7"/>
          <p:cNvSpPr txBox="1">
            <a:spLocks noChangeArrowheads="1"/>
          </p:cNvSpPr>
          <p:nvPr/>
        </p:nvSpPr>
        <p:spPr bwMode="auto">
          <a:xfrm>
            <a:off x="0" y="1214422"/>
            <a:ext cx="9144000" cy="461665"/>
          </a:xfrm>
          <a:prstGeom prst="rect">
            <a:avLst/>
          </a:prstGeom>
          <a:noFill/>
          <a:ln w="9525">
            <a:noFill/>
            <a:miter lim="800000"/>
            <a:headEnd/>
            <a:tailEnd/>
          </a:ln>
        </p:spPr>
        <p:txBody>
          <a:bodyPr>
            <a:spAutoFit/>
          </a:bodyPr>
          <a:lstStyle/>
          <a:p>
            <a:pPr algn="ctr">
              <a:spcBef>
                <a:spcPct val="50000"/>
              </a:spcBef>
            </a:pPr>
            <a:r>
              <a:rPr lang="it-IT" sz="2400" b="1" u="none" kern="900" dirty="0" smtClean="0">
                <a:ln w="12700">
                  <a:solidFill>
                    <a:schemeClr val="tx2">
                      <a:satMod val="155000"/>
                    </a:schemeClr>
                  </a:solidFill>
                  <a:prstDash val="solid"/>
                </a:ln>
                <a:latin typeface="Arial" pitchFamily="34" charset="0"/>
              </a:rPr>
              <a:t>Il ruolo della ricerca scientifica</a:t>
            </a:r>
            <a:endParaRPr lang="it-IT" sz="2400" b="1" u="none" kern="900" dirty="0">
              <a:ln w="12700">
                <a:solidFill>
                  <a:schemeClr val="tx2">
                    <a:satMod val="155000"/>
                  </a:schemeClr>
                </a:solidFill>
                <a:prstDash val="solid"/>
              </a:ln>
              <a:latin typeface="Arial" pitchFamily="34" charset="0"/>
            </a:endParaRPr>
          </a:p>
        </p:txBody>
      </p:sp>
      <p:sp>
        <p:nvSpPr>
          <p:cNvPr id="8" name="Rettangolo 7"/>
          <p:cNvSpPr/>
          <p:nvPr/>
        </p:nvSpPr>
        <p:spPr>
          <a:xfrm>
            <a:off x="-32" y="2072240"/>
            <a:ext cx="5000660" cy="3785652"/>
          </a:xfrm>
          <a:prstGeom prst="rect">
            <a:avLst/>
          </a:prstGeom>
        </p:spPr>
        <p:txBody>
          <a:bodyPr wrap="square">
            <a:spAutoFit/>
          </a:bodyPr>
          <a:lstStyle/>
          <a:p>
            <a:pPr marL="93663" indent="-93663">
              <a:buFont typeface="Arial" pitchFamily="34" charset="0"/>
              <a:buChar char="•"/>
            </a:pPr>
            <a:r>
              <a:rPr lang="it-IT" sz="1200" u="none" dirty="0" smtClean="0">
                <a:latin typeface="Arial" pitchFamily="34" charset="0"/>
                <a:cs typeface="Arial" pitchFamily="34" charset="0"/>
              </a:rPr>
              <a:t>Il ruolo della ricerca scientifica è quello di identificare cause e rimedi di eventi estremi, basandosi su dati e ragionamenti oggettivi, mettendo in evidenza le incertezze.</a:t>
            </a:r>
          </a:p>
          <a:p>
            <a:pPr marL="93663" indent="-93663">
              <a:buFont typeface="Arial" pitchFamily="34" charset="0"/>
              <a:buChar char="•"/>
            </a:pPr>
            <a:endParaRPr lang="it-IT" sz="1200" u="none" dirty="0" smtClean="0">
              <a:latin typeface="Arial" pitchFamily="34" charset="0"/>
              <a:cs typeface="Arial" pitchFamily="34" charset="0"/>
            </a:endParaRPr>
          </a:p>
          <a:p>
            <a:pPr marL="93663" indent="-93663">
              <a:buFont typeface="Arial" pitchFamily="34" charset="0"/>
              <a:buChar char="•"/>
            </a:pPr>
            <a:r>
              <a:rPr lang="it-IT" sz="1200" u="none" dirty="0" smtClean="0">
                <a:latin typeface="Arial" pitchFamily="34" charset="0"/>
                <a:cs typeface="Arial" pitchFamily="34" charset="0"/>
              </a:rPr>
              <a:t>La ricerca scientifica non dovrebbe basarsi sul consenso (altrimenti Cristoforo Colombo non avrebbe mai scoperto l’America) ma piuttosto sull’applicazione rigorosa del metodo scientifico, </a:t>
            </a:r>
            <a:r>
              <a:rPr lang="it-IT" sz="1200" u="none" dirty="0" smtClean="0">
                <a:latin typeface="Arial" pitchFamily="34" charset="0"/>
                <a:cs typeface="Arial" pitchFamily="34" charset="0"/>
              </a:rPr>
              <a:t>ovvero </a:t>
            </a:r>
            <a:r>
              <a:rPr lang="it-IT" sz="1200" u="none" dirty="0" smtClean="0">
                <a:latin typeface="Arial" pitchFamily="34" charset="0"/>
                <a:cs typeface="Arial" pitchFamily="34" charset="0"/>
              </a:rPr>
              <a:t>perseguendo una </a:t>
            </a:r>
            <a:r>
              <a:rPr lang="it-IT" sz="1200" u="none" dirty="0" smtClean="0">
                <a:latin typeface="Arial" pitchFamily="34" charset="0"/>
                <a:cs typeface="Arial" pitchFamily="34" charset="0"/>
              </a:rPr>
              <a:t>conoscenza della realtà </a:t>
            </a:r>
            <a:r>
              <a:rPr lang="it-IT" sz="1200" b="1" u="none" dirty="0" smtClean="0">
                <a:latin typeface="Arial" pitchFamily="34" charset="0"/>
                <a:cs typeface="Arial" pitchFamily="34" charset="0"/>
              </a:rPr>
              <a:t>oggettiva</a:t>
            </a:r>
            <a:r>
              <a:rPr lang="it-IT" sz="1200" u="none" dirty="0" smtClean="0">
                <a:latin typeface="Arial" pitchFamily="34" charset="0"/>
                <a:cs typeface="Arial" pitchFamily="34" charset="0"/>
              </a:rPr>
              <a:t>, </a:t>
            </a:r>
            <a:r>
              <a:rPr lang="it-IT" sz="1200" b="1" u="none" dirty="0" smtClean="0">
                <a:latin typeface="Arial" pitchFamily="34" charset="0"/>
                <a:cs typeface="Arial" pitchFamily="34" charset="0"/>
              </a:rPr>
              <a:t>affidabile</a:t>
            </a:r>
            <a:r>
              <a:rPr lang="it-IT" sz="1200" u="none" dirty="0" smtClean="0">
                <a:latin typeface="Arial" pitchFamily="34" charset="0"/>
                <a:cs typeface="Arial" pitchFamily="34" charset="0"/>
              </a:rPr>
              <a:t>, </a:t>
            </a:r>
            <a:r>
              <a:rPr lang="it-IT" sz="1200" b="1" u="none" dirty="0" smtClean="0">
                <a:latin typeface="Arial" pitchFamily="34" charset="0"/>
                <a:cs typeface="Arial" pitchFamily="34" charset="0"/>
              </a:rPr>
              <a:t>verificabile </a:t>
            </a:r>
            <a:r>
              <a:rPr lang="it-IT" sz="1200" u="none" dirty="0" smtClean="0">
                <a:latin typeface="Arial" pitchFamily="34" charset="0"/>
                <a:cs typeface="Arial" pitchFamily="34" charset="0"/>
              </a:rPr>
              <a:t>e </a:t>
            </a:r>
            <a:r>
              <a:rPr lang="it-IT" sz="1200" b="1" u="none" dirty="0" smtClean="0">
                <a:latin typeface="Arial" pitchFamily="34" charset="0"/>
                <a:cs typeface="Arial" pitchFamily="34" charset="0"/>
              </a:rPr>
              <a:t>condivisibile</a:t>
            </a:r>
            <a:r>
              <a:rPr lang="it-IT" sz="1200" u="none" dirty="0" smtClean="0">
                <a:latin typeface="Arial" pitchFamily="34" charset="0"/>
                <a:cs typeface="Arial" pitchFamily="34" charset="0"/>
              </a:rPr>
              <a:t>. </a:t>
            </a:r>
            <a:endParaRPr lang="it-IT" sz="1200" u="none" dirty="0" smtClean="0">
              <a:latin typeface="Arial" pitchFamily="34" charset="0"/>
              <a:cs typeface="Arial" pitchFamily="34" charset="0"/>
            </a:endParaRPr>
          </a:p>
          <a:p>
            <a:pPr marL="93663" indent="-93663">
              <a:buFont typeface="Arial" pitchFamily="34" charset="0"/>
              <a:buChar char="•"/>
            </a:pPr>
            <a:endParaRPr lang="it-IT" sz="1200" u="none" dirty="0" smtClean="0">
              <a:latin typeface="Arial" pitchFamily="34" charset="0"/>
              <a:cs typeface="Arial" pitchFamily="34" charset="0"/>
            </a:endParaRPr>
          </a:p>
          <a:p>
            <a:pPr marL="93663" indent="-93663">
              <a:buFont typeface="Arial" pitchFamily="34" charset="0"/>
              <a:buChar char="•"/>
            </a:pPr>
            <a:r>
              <a:rPr lang="it-IT" sz="1200" u="none" dirty="0" smtClean="0">
                <a:latin typeface="Arial" pitchFamily="34" charset="0"/>
                <a:cs typeface="Arial" pitchFamily="34" charset="0"/>
              </a:rPr>
              <a:t>La ricerca consiste</a:t>
            </a:r>
            <a:r>
              <a:rPr lang="it-IT" sz="1200" u="none" dirty="0" smtClean="0">
                <a:latin typeface="Arial" pitchFamily="34" charset="0"/>
                <a:cs typeface="Arial" pitchFamily="34" charset="0"/>
              </a:rPr>
              <a:t>, da una parte, nella raccolta di dati empirici sotto la guida delle ipotesi e teorie da vagliare; dall'altra, nell'analisi matematica e rigorosa di questi dati, associando cioè, come enunciato per la prima volta da </a:t>
            </a:r>
            <a:r>
              <a:rPr lang="it-IT" sz="1200" u="none" dirty="0" smtClean="0">
                <a:latin typeface="Arial" pitchFamily="34" charset="0"/>
                <a:cs typeface="Arial" pitchFamily="34" charset="0"/>
              </a:rPr>
              <a:t>Galileo Galilei</a:t>
            </a:r>
            <a:r>
              <a:rPr lang="it-IT" sz="1200" u="none" dirty="0" smtClean="0">
                <a:latin typeface="Arial" pitchFamily="34" charset="0"/>
                <a:cs typeface="Arial" pitchFamily="34" charset="0"/>
              </a:rPr>
              <a:t>, le «sensate esperienze» alle «dimostrazioni necessarie» (</a:t>
            </a:r>
            <a:r>
              <a:rPr lang="it-IT" sz="1200" u="none" dirty="0" smtClean="0">
                <a:latin typeface="Arial" pitchFamily="34" charset="0"/>
                <a:cs typeface="Arial" pitchFamily="34" charset="0"/>
                <a:hlinkClick r:id="rId3"/>
              </a:rPr>
              <a:t>https://</a:t>
            </a:r>
            <a:r>
              <a:rPr lang="it-IT" sz="1200" u="none" dirty="0" smtClean="0">
                <a:latin typeface="Arial" pitchFamily="34" charset="0"/>
                <a:cs typeface="Arial" pitchFamily="34" charset="0"/>
                <a:hlinkClick r:id="rId3"/>
              </a:rPr>
              <a:t>it.wikipedia.org/wiki/Metodo_scientifico</a:t>
            </a:r>
            <a:r>
              <a:rPr lang="it-IT" sz="1200" u="none" dirty="0" smtClean="0">
                <a:latin typeface="Arial" pitchFamily="34" charset="0"/>
                <a:cs typeface="Arial" pitchFamily="34" charset="0"/>
              </a:rPr>
              <a:t>).</a:t>
            </a:r>
          </a:p>
          <a:p>
            <a:pPr marL="93663" indent="-93663">
              <a:buFont typeface="Arial" pitchFamily="34" charset="0"/>
              <a:buChar char="•"/>
            </a:pPr>
            <a:endParaRPr lang="it-IT" sz="1200" u="none" dirty="0" smtClean="0">
              <a:latin typeface="Arial" pitchFamily="34" charset="0"/>
              <a:cs typeface="Arial" pitchFamily="34" charset="0"/>
            </a:endParaRPr>
          </a:p>
          <a:p>
            <a:pPr marL="93663" indent="-93663">
              <a:buFont typeface="Arial" pitchFamily="34" charset="0"/>
              <a:buChar char="•"/>
            </a:pPr>
            <a:r>
              <a:rPr lang="it-IT" sz="1200" u="none" dirty="0" smtClean="0">
                <a:latin typeface="Arial" pitchFamily="34" charset="0"/>
                <a:cs typeface="Arial" pitchFamily="34" charset="0"/>
              </a:rPr>
              <a:t>Nel caso delle alluvioni, un ruolo prioritario della ricerca è quello di identificarne le cause, proponendo priorità di intervento per la messa in atto di strategie di mitigazione.</a:t>
            </a:r>
            <a:endParaRPr lang="it-IT" sz="1200" u="none" dirty="0" smtClean="0">
              <a:latin typeface="Arial" pitchFamily="34" charset="0"/>
              <a:cs typeface="Arial" pitchFamily="34" charset="0"/>
            </a:endParaRPr>
          </a:p>
        </p:txBody>
      </p:sp>
      <p:sp>
        <p:nvSpPr>
          <p:cNvPr id="7" name="Rettangolo 6"/>
          <p:cNvSpPr/>
          <p:nvPr/>
        </p:nvSpPr>
        <p:spPr>
          <a:xfrm rot="16200000">
            <a:off x="6537679" y="3342470"/>
            <a:ext cx="3953366" cy="1169551"/>
          </a:xfrm>
          <a:prstGeom prst="rect">
            <a:avLst/>
          </a:prstGeom>
        </p:spPr>
        <p:txBody>
          <a:bodyPr wrap="square">
            <a:spAutoFit/>
          </a:bodyPr>
          <a:lstStyle/>
          <a:p>
            <a:r>
              <a:rPr lang="en-US" sz="1000" u="none" dirty="0" smtClean="0"/>
              <a:t>By Assembled from NASA Earth Observatory images by Jesse Allen, using data from the Advanced Microwave Scanning Radiometer 2 AMSR-2 sensor on the Global Change Observation Mission 1st-Water (GCOM-W1) satellite. - http://earthobservatory.nasa.gov/IOTD/view.php?id=79256, Public Domain, https://commons.wikimedia.org/w/index.php?curid=22836594</a:t>
            </a:r>
            <a:endParaRPr lang="it-IT" sz="1000" u="none" dirty="0"/>
          </a:p>
        </p:txBody>
      </p:sp>
      <p:pic>
        <p:nvPicPr>
          <p:cNvPr id="49153" name="Picture 1"/>
          <p:cNvPicPr>
            <a:picLocks noChangeAspect="1" noChangeArrowheads="1"/>
          </p:cNvPicPr>
          <p:nvPr/>
        </p:nvPicPr>
        <p:blipFill>
          <a:blip r:embed="rId4" cstate="print"/>
          <a:srcRect/>
          <a:stretch>
            <a:fillRect/>
          </a:stretch>
        </p:blipFill>
        <p:spPr bwMode="auto">
          <a:xfrm>
            <a:off x="5000628" y="1928802"/>
            <a:ext cx="2866002" cy="400046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7"/>
          <p:cNvSpPr txBox="1">
            <a:spLocks noChangeArrowheads="1"/>
          </p:cNvSpPr>
          <p:nvPr/>
        </p:nvSpPr>
        <p:spPr bwMode="auto">
          <a:xfrm>
            <a:off x="0" y="1214422"/>
            <a:ext cx="9144000" cy="461665"/>
          </a:xfrm>
          <a:prstGeom prst="rect">
            <a:avLst/>
          </a:prstGeom>
          <a:noFill/>
          <a:ln w="9525">
            <a:noFill/>
            <a:miter lim="800000"/>
            <a:headEnd/>
            <a:tailEnd/>
          </a:ln>
        </p:spPr>
        <p:txBody>
          <a:bodyPr>
            <a:spAutoFit/>
          </a:bodyPr>
          <a:lstStyle/>
          <a:p>
            <a:pPr algn="ctr">
              <a:spcBef>
                <a:spcPct val="50000"/>
              </a:spcBef>
            </a:pPr>
            <a:r>
              <a:rPr lang="it-IT" sz="2400" b="1" u="none" kern="900" dirty="0" smtClean="0">
                <a:ln w="12700">
                  <a:solidFill>
                    <a:schemeClr val="tx2">
                      <a:satMod val="155000"/>
                    </a:schemeClr>
                  </a:solidFill>
                  <a:prstDash val="solid"/>
                </a:ln>
                <a:latin typeface="Arial" pitchFamily="34" charset="0"/>
              </a:rPr>
              <a:t>Le catastrofi idrologiche e geologiche sono in aumento</a:t>
            </a:r>
            <a:endParaRPr lang="it-IT" sz="2400" b="1" u="none" kern="900" dirty="0">
              <a:ln w="12700">
                <a:solidFill>
                  <a:schemeClr val="tx2">
                    <a:satMod val="155000"/>
                  </a:schemeClr>
                </a:solidFill>
                <a:prstDash val="solid"/>
              </a:ln>
              <a:latin typeface="Arial" pitchFamily="34" charset="0"/>
            </a:endParaRPr>
          </a:p>
        </p:txBody>
      </p:sp>
      <p:pic>
        <p:nvPicPr>
          <p:cNvPr id="7" name="Picture 3"/>
          <p:cNvPicPr>
            <a:picLocks noChangeAspect="1" noChangeArrowheads="1"/>
          </p:cNvPicPr>
          <p:nvPr/>
        </p:nvPicPr>
        <p:blipFill>
          <a:blip r:embed="rId3" cstate="print"/>
          <a:srcRect/>
          <a:stretch>
            <a:fillRect/>
          </a:stretch>
        </p:blipFill>
        <p:spPr bwMode="auto">
          <a:xfrm>
            <a:off x="4644008" y="1784878"/>
            <a:ext cx="4378752" cy="3348000"/>
          </a:xfrm>
          <a:prstGeom prst="rect">
            <a:avLst/>
          </a:prstGeom>
          <a:noFill/>
          <a:ln w="9525">
            <a:noFill/>
            <a:miter lim="800000"/>
            <a:headEnd/>
            <a:tailEnd/>
          </a:ln>
        </p:spPr>
      </p:pic>
      <p:pic>
        <p:nvPicPr>
          <p:cNvPr id="8" name="Picture 4"/>
          <p:cNvPicPr>
            <a:picLocks noChangeAspect="1" noChangeArrowheads="1"/>
          </p:cNvPicPr>
          <p:nvPr/>
        </p:nvPicPr>
        <p:blipFill>
          <a:blip r:embed="rId4" cstate="print"/>
          <a:srcRect/>
          <a:stretch>
            <a:fillRect/>
          </a:stretch>
        </p:blipFill>
        <p:spPr bwMode="auto">
          <a:xfrm>
            <a:off x="175813" y="1795512"/>
            <a:ext cx="4431968" cy="3348000"/>
          </a:xfrm>
          <a:prstGeom prst="rect">
            <a:avLst/>
          </a:prstGeom>
          <a:noFill/>
          <a:ln w="9525">
            <a:noFill/>
            <a:miter lim="800000"/>
            <a:headEnd/>
            <a:tailEnd/>
          </a:ln>
        </p:spPr>
      </p:pic>
      <p:sp>
        <p:nvSpPr>
          <p:cNvPr id="10" name="CasellaDiTesto 9"/>
          <p:cNvSpPr txBox="1"/>
          <p:nvPr/>
        </p:nvSpPr>
        <p:spPr>
          <a:xfrm>
            <a:off x="7187543" y="5165090"/>
            <a:ext cx="1882026" cy="215444"/>
          </a:xfrm>
          <a:prstGeom prst="rect">
            <a:avLst/>
          </a:prstGeom>
          <a:noFill/>
        </p:spPr>
        <p:txBody>
          <a:bodyPr wrap="square" rtlCol="0" anchor="ctr" anchorCtr="0">
            <a:spAutoFit/>
          </a:bodyPr>
          <a:lstStyle/>
          <a:p>
            <a:r>
              <a:rPr lang="it-IT" sz="800" u="none" dirty="0" smtClean="0"/>
              <a:t>Fonte: </a:t>
            </a:r>
            <a:r>
              <a:rPr lang="it-IT" sz="800" u="none" dirty="0" err="1" smtClean="0"/>
              <a:t>MunichRE</a:t>
            </a:r>
            <a:r>
              <a:rPr lang="it-IT" sz="800" u="none" dirty="0" smtClean="0"/>
              <a:t>, </a:t>
            </a:r>
            <a:r>
              <a:rPr lang="it-IT" sz="800" u="none" dirty="0" err="1" smtClean="0"/>
              <a:t>NatCatSERVICE</a:t>
            </a:r>
            <a:endParaRPr lang="it-IT" sz="800" u="none" dirty="0" smtClean="0"/>
          </a:p>
        </p:txBody>
      </p:sp>
      <p:sp>
        <p:nvSpPr>
          <p:cNvPr id="12" name="Rettangolo arrotondato 11"/>
          <p:cNvSpPr/>
          <p:nvPr/>
        </p:nvSpPr>
        <p:spPr bwMode="auto">
          <a:xfrm>
            <a:off x="928662" y="5500702"/>
            <a:ext cx="7000924" cy="571504"/>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it-IT" sz="1400" b="1" u="none" dirty="0" smtClean="0"/>
              <a:t>Un’efficace azione di adattamento e mitigazione del rischio deve fondarsi sull’identificazione rigorosa delle cause e della loro incidenza</a:t>
            </a:r>
            <a:endParaRPr kumimoji="0" lang="it-IT" sz="1400" b="1" i="0" u="none" strike="noStrike" cap="none" normalizeH="0" baseline="0" dirty="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magine 10" descr="po1.jpg"/>
          <p:cNvPicPr>
            <a:picLocks noChangeAspect="1"/>
          </p:cNvPicPr>
          <p:nvPr/>
        </p:nvPicPr>
        <p:blipFill>
          <a:blip r:embed="rId3" cstate="print"/>
          <a:stretch>
            <a:fillRect/>
          </a:stretch>
        </p:blipFill>
        <p:spPr>
          <a:xfrm>
            <a:off x="-32" y="1162034"/>
            <a:ext cx="9144032" cy="5267362"/>
          </a:xfrm>
          <a:prstGeom prst="rect">
            <a:avLst/>
          </a:prstGeom>
        </p:spPr>
      </p:pic>
      <p:sp>
        <p:nvSpPr>
          <p:cNvPr id="4098" name="Text Box 7"/>
          <p:cNvSpPr txBox="1">
            <a:spLocks noChangeArrowheads="1"/>
          </p:cNvSpPr>
          <p:nvPr/>
        </p:nvSpPr>
        <p:spPr bwMode="auto">
          <a:xfrm>
            <a:off x="0" y="1214422"/>
            <a:ext cx="9144000" cy="461665"/>
          </a:xfrm>
          <a:prstGeom prst="rect">
            <a:avLst/>
          </a:prstGeom>
          <a:noFill/>
          <a:ln w="9525">
            <a:noFill/>
            <a:miter lim="800000"/>
            <a:headEnd/>
            <a:tailEnd/>
          </a:ln>
        </p:spPr>
        <p:txBody>
          <a:bodyPr>
            <a:spAutoFit/>
          </a:bodyPr>
          <a:lstStyle/>
          <a:p>
            <a:pPr algn="ctr">
              <a:spcBef>
                <a:spcPct val="50000"/>
              </a:spcBef>
            </a:pPr>
            <a:r>
              <a:rPr lang="it-IT" sz="2400" b="1" u="none" kern="900" dirty="0" smtClean="0">
                <a:ln w="12700">
                  <a:solidFill>
                    <a:schemeClr val="tx2">
                      <a:satMod val="155000"/>
                    </a:schemeClr>
                  </a:solidFill>
                  <a:prstDash val="solid"/>
                </a:ln>
                <a:latin typeface="Arial" pitchFamily="34" charset="0"/>
              </a:rPr>
              <a:t>Rischio da catastrofi naturali</a:t>
            </a:r>
            <a:endParaRPr lang="it-IT" sz="2400" b="1" u="none" kern="900" dirty="0">
              <a:ln w="12700">
                <a:solidFill>
                  <a:schemeClr val="tx2">
                    <a:satMod val="155000"/>
                  </a:schemeClr>
                </a:solidFill>
                <a:prstDash val="solid"/>
              </a:ln>
              <a:latin typeface="Arial" pitchFamily="34" charset="0"/>
            </a:endParaRPr>
          </a:p>
        </p:txBody>
      </p:sp>
      <p:sp>
        <p:nvSpPr>
          <p:cNvPr id="12" name="Rettangolo arrotondato 11"/>
          <p:cNvSpPr/>
          <p:nvPr/>
        </p:nvSpPr>
        <p:spPr bwMode="auto">
          <a:xfrm>
            <a:off x="285720" y="2000240"/>
            <a:ext cx="2571768" cy="1714512"/>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lang="it-IT" sz="1400" b="1" u="none" dirty="0" smtClean="0"/>
              <a:t>Il rischio è il prodotto di:</a:t>
            </a:r>
          </a:p>
          <a:p>
            <a:pPr marL="0" marR="0" indent="0" defTabSz="914400" rtl="0" eaLnBrk="1" fontAlgn="base" latinLnBrk="0" hangingPunct="1">
              <a:lnSpc>
                <a:spcPct val="100000"/>
              </a:lnSpc>
              <a:spcBef>
                <a:spcPct val="0"/>
              </a:spcBef>
              <a:spcAft>
                <a:spcPct val="0"/>
              </a:spcAft>
              <a:buClrTx/>
              <a:buSzTx/>
              <a:buFontTx/>
              <a:buNone/>
              <a:tabLst/>
            </a:pPr>
            <a:endParaRPr lang="it-IT" sz="1400" b="1" u="none" dirty="0" smtClean="0"/>
          </a:p>
          <a:p>
            <a:pPr marL="0" marR="0" indent="0" defTabSz="914400" rtl="0" eaLnBrk="1" fontAlgn="base" latinLnBrk="0" hangingPunct="1">
              <a:lnSpc>
                <a:spcPct val="100000"/>
              </a:lnSpc>
              <a:spcBef>
                <a:spcPct val="0"/>
              </a:spcBef>
              <a:spcAft>
                <a:spcPct val="0"/>
              </a:spcAft>
              <a:buClrTx/>
              <a:buSzTx/>
              <a:buFont typeface="Arial" pitchFamily="34" charset="0"/>
              <a:buChar char="•"/>
              <a:tabLst/>
            </a:pPr>
            <a:r>
              <a:rPr kumimoji="0" lang="it-IT" sz="1400" b="1" i="0" u="none" strike="noStrike" cap="none" normalizeH="0" baseline="0" dirty="0" smtClean="0">
                <a:ln>
                  <a:noFill/>
                </a:ln>
                <a:solidFill>
                  <a:schemeClr val="tx1"/>
                </a:solidFill>
                <a:effectLst/>
                <a:latin typeface="Arial" charset="0"/>
              </a:rPr>
              <a:t> Probabilità dell’evento</a:t>
            </a:r>
          </a:p>
          <a:p>
            <a:pPr marL="0" marR="0" indent="0" defTabSz="914400" rtl="0" eaLnBrk="1" fontAlgn="base" latinLnBrk="0" hangingPunct="1">
              <a:lnSpc>
                <a:spcPct val="100000"/>
              </a:lnSpc>
              <a:spcBef>
                <a:spcPct val="0"/>
              </a:spcBef>
              <a:spcAft>
                <a:spcPct val="0"/>
              </a:spcAft>
              <a:buClrTx/>
              <a:buSzTx/>
              <a:buFont typeface="Arial" pitchFamily="34" charset="0"/>
              <a:buChar char="•"/>
              <a:tabLst/>
            </a:pPr>
            <a:endParaRPr kumimoji="0" lang="it-IT" sz="1400" b="1" i="0" u="none" strike="noStrike" cap="none" normalizeH="0" baseline="0" dirty="0" smtClean="0">
              <a:ln>
                <a:noFill/>
              </a:ln>
              <a:solidFill>
                <a:schemeClr val="tx1"/>
              </a:solidFill>
              <a:effectLst/>
              <a:latin typeface="Arial" charset="0"/>
            </a:endParaRPr>
          </a:p>
          <a:p>
            <a:pPr marL="0" marR="0" indent="0" defTabSz="914400" rtl="0" eaLnBrk="1" fontAlgn="base" latinLnBrk="0" hangingPunct="1">
              <a:lnSpc>
                <a:spcPct val="100000"/>
              </a:lnSpc>
              <a:spcBef>
                <a:spcPct val="0"/>
              </a:spcBef>
              <a:spcAft>
                <a:spcPct val="0"/>
              </a:spcAft>
              <a:buClrTx/>
              <a:buSzTx/>
              <a:buFont typeface="Arial" pitchFamily="34" charset="0"/>
              <a:buChar char="•"/>
              <a:tabLst/>
            </a:pPr>
            <a:r>
              <a:rPr lang="it-IT" sz="1400" b="1" u="none" dirty="0" smtClean="0"/>
              <a:t> Esposizione</a:t>
            </a:r>
          </a:p>
          <a:p>
            <a:pPr marL="0" marR="0" indent="0" defTabSz="914400" rtl="0" eaLnBrk="1" fontAlgn="base" latinLnBrk="0" hangingPunct="1">
              <a:lnSpc>
                <a:spcPct val="100000"/>
              </a:lnSpc>
              <a:spcBef>
                <a:spcPct val="0"/>
              </a:spcBef>
              <a:spcAft>
                <a:spcPct val="0"/>
              </a:spcAft>
              <a:buClrTx/>
              <a:buSzTx/>
              <a:buFont typeface="Arial" pitchFamily="34" charset="0"/>
              <a:buChar char="•"/>
              <a:tabLst/>
            </a:pPr>
            <a:endParaRPr lang="it-IT" sz="1400" b="1" u="none" dirty="0" smtClean="0"/>
          </a:p>
          <a:p>
            <a:pPr marL="0" marR="0" indent="0" defTabSz="914400" rtl="0" eaLnBrk="1" fontAlgn="base" latinLnBrk="0" hangingPunct="1">
              <a:lnSpc>
                <a:spcPct val="100000"/>
              </a:lnSpc>
              <a:spcBef>
                <a:spcPct val="0"/>
              </a:spcBef>
              <a:spcAft>
                <a:spcPct val="0"/>
              </a:spcAft>
              <a:buClrTx/>
              <a:buSzTx/>
              <a:buFont typeface="Arial" pitchFamily="34" charset="0"/>
              <a:buChar char="•"/>
              <a:tabLst/>
            </a:pPr>
            <a:r>
              <a:rPr kumimoji="0" lang="it-IT" sz="1400" b="1" i="0" u="none" strike="noStrike" cap="none" normalizeH="0" baseline="0" dirty="0" smtClean="0">
                <a:ln>
                  <a:noFill/>
                </a:ln>
                <a:solidFill>
                  <a:schemeClr val="tx1"/>
                </a:solidFill>
                <a:effectLst/>
                <a:latin typeface="Arial" charset="0"/>
              </a:rPr>
              <a:t> Vulnerabilità</a:t>
            </a:r>
          </a:p>
        </p:txBody>
      </p:sp>
      <p:pic>
        <p:nvPicPr>
          <p:cNvPr id="1026" name="Picture 2"/>
          <p:cNvPicPr>
            <a:picLocks noChangeAspect="1" noChangeArrowheads="1"/>
          </p:cNvPicPr>
          <p:nvPr/>
        </p:nvPicPr>
        <p:blipFill>
          <a:blip r:embed="rId4" cstate="print"/>
          <a:srcRect/>
          <a:stretch>
            <a:fillRect/>
          </a:stretch>
        </p:blipFill>
        <p:spPr bwMode="auto">
          <a:xfrm>
            <a:off x="5286380" y="1857364"/>
            <a:ext cx="3670895" cy="3560768"/>
          </a:xfrm>
          <a:prstGeom prst="rect">
            <a:avLst/>
          </a:prstGeom>
          <a:noFill/>
          <a:ln w="9525">
            <a:noFill/>
            <a:miter lim="800000"/>
            <a:headEnd/>
            <a:tailEnd/>
          </a:ln>
          <a:effectLst/>
        </p:spPr>
      </p:pic>
      <p:pic>
        <p:nvPicPr>
          <p:cNvPr id="13" name="Picture 2" descr="D:\Conferences\EGU2015\oral\Nile_delta_GRL.PNG"/>
          <p:cNvPicPr>
            <a:picLocks noChangeAspect="1" noChangeArrowheads="1"/>
          </p:cNvPicPr>
          <p:nvPr/>
        </p:nvPicPr>
        <p:blipFill>
          <a:blip r:embed="rId5" cstate="print"/>
          <a:srcRect/>
          <a:stretch>
            <a:fillRect/>
          </a:stretch>
        </p:blipFill>
        <p:spPr bwMode="auto">
          <a:xfrm>
            <a:off x="2643174" y="3888122"/>
            <a:ext cx="2521245" cy="2515242"/>
          </a:xfrm>
          <a:prstGeom prst="rect">
            <a:avLst/>
          </a:prstGeom>
          <a:noFill/>
        </p:spPr>
      </p:pic>
      <p:sp>
        <p:nvSpPr>
          <p:cNvPr id="14" name="Rettangolo 13"/>
          <p:cNvSpPr/>
          <p:nvPr/>
        </p:nvSpPr>
        <p:spPr>
          <a:xfrm>
            <a:off x="5429256" y="5417122"/>
            <a:ext cx="3500430" cy="369332"/>
          </a:xfrm>
          <a:prstGeom prst="rect">
            <a:avLst/>
          </a:prstGeom>
        </p:spPr>
        <p:txBody>
          <a:bodyPr wrap="square">
            <a:spAutoFit/>
          </a:bodyPr>
          <a:lstStyle/>
          <a:p>
            <a:r>
              <a:rPr lang="it-IT" sz="900" u="none" dirty="0" smtClean="0"/>
              <a:t>Modificato da: William </a:t>
            </a:r>
            <a:r>
              <a:rPr lang="it-IT" sz="900" u="none" dirty="0" err="1" smtClean="0"/>
              <a:t>Crochot</a:t>
            </a:r>
            <a:r>
              <a:rPr lang="it-IT" sz="900" u="none" dirty="0" smtClean="0"/>
              <a:t> - Opera propria, CC BY-SA 4.0, https://commons.wikimedia.org/w/index.php?curid=36383359</a:t>
            </a:r>
            <a:endParaRPr lang="it-IT" sz="900" u="none" dirty="0"/>
          </a:p>
        </p:txBody>
      </p:sp>
      <p:sp>
        <p:nvSpPr>
          <p:cNvPr id="15" name="Rettangolo 14"/>
          <p:cNvSpPr/>
          <p:nvPr/>
        </p:nvSpPr>
        <p:spPr>
          <a:xfrm>
            <a:off x="5000628" y="6143644"/>
            <a:ext cx="1590675" cy="246221"/>
          </a:xfrm>
          <a:prstGeom prst="rect">
            <a:avLst/>
          </a:prstGeom>
        </p:spPr>
        <p:txBody>
          <a:bodyPr wrap="square">
            <a:spAutoFit/>
          </a:bodyPr>
          <a:lstStyle/>
          <a:p>
            <a:pPr algn="r"/>
            <a:r>
              <a:rPr lang="en-US" sz="1000" u="none" dirty="0" err="1" smtClean="0"/>
              <a:t>Ceola</a:t>
            </a:r>
            <a:r>
              <a:rPr lang="en-US" sz="1000" u="none" dirty="0" smtClean="0"/>
              <a:t> et al., 2014, GRL</a:t>
            </a:r>
            <a:endParaRPr lang="en-US" sz="1000" u="none" dirty="0">
              <a:ea typeface="Verdana" pitchFamily="34" charset="0"/>
              <a:cs typeface="Verdana" pitchFamily="34" charset="0"/>
            </a:endParaRPr>
          </a:p>
        </p:txBody>
      </p:sp>
      <p:pic>
        <p:nvPicPr>
          <p:cNvPr id="1028" name="Picture 4"/>
          <p:cNvPicPr>
            <a:picLocks noChangeAspect="1" noChangeArrowheads="1"/>
          </p:cNvPicPr>
          <p:nvPr/>
        </p:nvPicPr>
        <p:blipFill>
          <a:blip r:embed="rId6" cstate="print"/>
          <a:srcRect/>
          <a:stretch>
            <a:fillRect/>
          </a:stretch>
        </p:blipFill>
        <p:spPr bwMode="auto">
          <a:xfrm>
            <a:off x="2977992" y="2388100"/>
            <a:ext cx="2208242" cy="1498235"/>
          </a:xfrm>
          <a:prstGeom prst="rect">
            <a:avLst/>
          </a:prstGeom>
          <a:noFill/>
          <a:ln w="9525">
            <a:noFill/>
            <a:miter lim="800000"/>
            <a:headEnd/>
            <a:tailEnd/>
          </a:ln>
          <a:effectLst/>
        </p:spPr>
      </p:pic>
      <p:sp>
        <p:nvSpPr>
          <p:cNvPr id="18" name="Freccia in giù 17"/>
          <p:cNvSpPr/>
          <p:nvPr/>
        </p:nvSpPr>
        <p:spPr bwMode="auto">
          <a:xfrm>
            <a:off x="1071538" y="3786190"/>
            <a:ext cx="500066" cy="1357322"/>
          </a:xfrm>
          <a:prstGeom prst="downArrow">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it-IT" sz="1800" b="0" i="0" u="sng" strike="noStrike" cap="none" normalizeH="0" baseline="0" smtClean="0">
              <a:ln>
                <a:noFill/>
              </a:ln>
              <a:solidFill>
                <a:schemeClr val="tx1"/>
              </a:solidFill>
              <a:effectLst/>
              <a:latin typeface="Arial" charset="0"/>
            </a:endParaRPr>
          </a:p>
        </p:txBody>
      </p:sp>
      <p:sp>
        <p:nvSpPr>
          <p:cNvPr id="19" name="Rettangolo arrotondato 18"/>
          <p:cNvSpPr/>
          <p:nvPr/>
        </p:nvSpPr>
        <p:spPr bwMode="auto">
          <a:xfrm>
            <a:off x="285720" y="5214950"/>
            <a:ext cx="2571768" cy="642942"/>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it-IT" sz="1400" b="1" u="none" dirty="0" smtClean="0"/>
              <a:t>Sistemi di protezione e mitigazione del rischio</a:t>
            </a:r>
            <a:endParaRPr kumimoji="0" lang="it-IT" sz="1400" b="1" i="0" u="none" strike="noStrike" cap="none" normalizeH="0" baseline="0" dirty="0" smtClean="0">
              <a:ln>
                <a:noFill/>
              </a:ln>
              <a:solidFill>
                <a:schemeClr val="tx1"/>
              </a:solidFill>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8"/>
                                        </p:tgtEl>
                                        <p:attrNameLst>
                                          <p:attrName>style.visibility</p:attrName>
                                        </p:attrNameLst>
                                      </p:cBhvr>
                                      <p:to>
                                        <p:strVal val="visible"/>
                                      </p:to>
                                    </p:set>
                                    <p:animEffect transition="in" filter="fade">
                                      <p:cBhvr>
                                        <p:cTn id="12" dur="2000"/>
                                        <p:tgtEl>
                                          <p:spTgt spid="1028"/>
                                        </p:tgtEl>
                                      </p:cBhvr>
                                    </p:animEffect>
                                  </p:childTnLst>
                                </p:cTn>
                              </p:par>
                              <p:par>
                                <p:cTn id="13" presetID="10"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2000"/>
                                        <p:tgtEl>
                                          <p:spTgt spid="13"/>
                                        </p:tgtEl>
                                      </p:cBhvr>
                                    </p:animEffect>
                                  </p:childTnLst>
                                </p:cTn>
                              </p:par>
                              <p:par>
                                <p:cTn id="16" presetID="10" presetClass="entr" presetSubtype="0" fill="hold" nodeType="withEffect">
                                  <p:stCondLst>
                                    <p:cond delay="0"/>
                                  </p:stCondLst>
                                  <p:childTnLst>
                                    <p:set>
                                      <p:cBhvr>
                                        <p:cTn id="17" dur="1" fill="hold">
                                          <p:stCondLst>
                                            <p:cond delay="0"/>
                                          </p:stCondLst>
                                        </p:cTn>
                                        <p:tgtEl>
                                          <p:spTgt spid="1026"/>
                                        </p:tgtEl>
                                        <p:attrNameLst>
                                          <p:attrName>style.visibility</p:attrName>
                                        </p:attrNameLst>
                                      </p:cBhvr>
                                      <p:to>
                                        <p:strVal val="visible"/>
                                      </p:to>
                                    </p:set>
                                    <p:animEffect transition="in" filter="fade">
                                      <p:cBhvr>
                                        <p:cTn id="18" dur="2000"/>
                                        <p:tgtEl>
                                          <p:spTgt spid="102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2000"/>
                                        <p:tgtEl>
                                          <p:spTgt spid="1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20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2000"/>
                                        <p:tgtEl>
                                          <p:spTgt spid="18"/>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8" grpId="0" animBg="1"/>
      <p:bldP spid="1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b="1303"/>
          <a:stretch>
            <a:fillRect/>
          </a:stretch>
        </p:blipFill>
        <p:spPr bwMode="auto">
          <a:xfrm>
            <a:off x="142844" y="1357298"/>
            <a:ext cx="4762500" cy="2726250"/>
          </a:xfrm>
          <a:prstGeom prst="rect">
            <a:avLst/>
          </a:prstGeom>
          <a:noFill/>
          <a:ln w="9525">
            <a:noFill/>
            <a:miter lim="800000"/>
            <a:headEnd/>
            <a:tailEnd/>
          </a:ln>
          <a:effectLst/>
        </p:spPr>
      </p:pic>
      <p:sp>
        <p:nvSpPr>
          <p:cNvPr id="16" name="Rettangolo arrotondato 15"/>
          <p:cNvSpPr/>
          <p:nvPr/>
        </p:nvSpPr>
        <p:spPr bwMode="auto">
          <a:xfrm>
            <a:off x="5500694" y="2214554"/>
            <a:ext cx="3286148" cy="1571636"/>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it-IT" b="1" u="none" dirty="0" smtClean="0"/>
              <a:t>L’adattamento e la mitigazione devono necessariamente fondarsi sull’identificazione delle cause del rischio</a:t>
            </a:r>
            <a:endParaRPr kumimoji="0" lang="it-IT" sz="1800" b="1" i="0" u="none" strike="noStrike" cap="none" normalizeH="0" baseline="0" dirty="0" smtClean="0">
              <a:ln>
                <a:noFill/>
              </a:ln>
              <a:solidFill>
                <a:schemeClr val="tx1"/>
              </a:solidFill>
              <a:effectLst/>
              <a:latin typeface="Arial" charset="0"/>
            </a:endParaRPr>
          </a:p>
        </p:txBody>
      </p:sp>
      <p:sp>
        <p:nvSpPr>
          <p:cNvPr id="17" name="Freccia circolare a destra 16"/>
          <p:cNvSpPr/>
          <p:nvPr/>
        </p:nvSpPr>
        <p:spPr bwMode="auto">
          <a:xfrm rot="16200000" flipH="1">
            <a:off x="5018488" y="-89319"/>
            <a:ext cx="892974" cy="3500462"/>
          </a:xfrm>
          <a:prstGeom prst="curvedRightArrow">
            <a:avLst>
              <a:gd name="adj1" fmla="val 25000"/>
              <a:gd name="adj2" fmla="val 50000"/>
              <a:gd name="adj3" fmla="val 66554"/>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it-IT" sz="1800" b="0" i="0" u="sng" strike="noStrike" cap="none" normalizeH="0" baseline="0" smtClean="0">
              <a:ln>
                <a:noFill/>
              </a:ln>
              <a:solidFill>
                <a:schemeClr val="tx1"/>
              </a:solidFill>
              <a:effectLst/>
              <a:latin typeface="Arial" charset="0"/>
            </a:endParaRPr>
          </a:p>
        </p:txBody>
      </p:sp>
      <p:sp>
        <p:nvSpPr>
          <p:cNvPr id="20" name="Freccia circolare a destra 19"/>
          <p:cNvSpPr/>
          <p:nvPr/>
        </p:nvSpPr>
        <p:spPr bwMode="auto">
          <a:xfrm rot="11813814" flipV="1">
            <a:off x="7647934" y="4030716"/>
            <a:ext cx="943515" cy="1643074"/>
          </a:xfrm>
          <a:prstGeom prst="curvedRightArrow">
            <a:avLst>
              <a:gd name="adj1" fmla="val 25000"/>
              <a:gd name="adj2" fmla="val 50000"/>
              <a:gd name="adj3" fmla="val 66554"/>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it-IT" sz="1800" b="0" i="0" u="sng" strike="noStrike" cap="none" normalizeH="0" baseline="0" smtClean="0">
              <a:ln>
                <a:noFill/>
              </a:ln>
              <a:solidFill>
                <a:schemeClr val="tx1"/>
              </a:solidFill>
              <a:effectLst/>
              <a:latin typeface="Arial" charset="0"/>
            </a:endParaRPr>
          </a:p>
        </p:txBody>
      </p:sp>
      <p:sp>
        <p:nvSpPr>
          <p:cNvPr id="21" name="Rettangolo arrotondato 20"/>
          <p:cNvSpPr/>
          <p:nvPr/>
        </p:nvSpPr>
        <p:spPr bwMode="auto">
          <a:xfrm>
            <a:off x="642910" y="4357694"/>
            <a:ext cx="6357982" cy="1785950"/>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it-IT" sz="1400" b="1" u="none" dirty="0" smtClean="0"/>
              <a:t>La nostra attenzione in questa presentazione si concentra sul cambiamento climatico, responsabile di variazioni nelle piogge estreme, che potrebbero originare le cosiddette</a:t>
            </a:r>
          </a:p>
          <a:p>
            <a:pPr marL="0" marR="0" indent="0" algn="ctr" defTabSz="914400" rtl="0" eaLnBrk="1" fontAlgn="base" latinLnBrk="0" hangingPunct="1">
              <a:lnSpc>
                <a:spcPct val="100000"/>
              </a:lnSpc>
              <a:spcBef>
                <a:spcPct val="0"/>
              </a:spcBef>
              <a:spcAft>
                <a:spcPct val="0"/>
              </a:spcAft>
              <a:buClrTx/>
              <a:buSzTx/>
              <a:buFontTx/>
              <a:buNone/>
              <a:tabLst/>
            </a:pPr>
            <a:r>
              <a:rPr lang="it-IT" sz="1400" b="1" u="none" dirty="0" smtClean="0"/>
              <a:t>“</a:t>
            </a:r>
            <a:r>
              <a:rPr lang="it-IT" sz="1400" b="1" u="none" dirty="0" smtClean="0">
                <a:solidFill>
                  <a:srgbClr val="FF0000"/>
                </a:solidFill>
              </a:rPr>
              <a:t>bombe d’acqua</a:t>
            </a:r>
            <a:r>
              <a:rPr lang="it-IT" sz="1400" b="1" u="none" dirty="0" smtClean="0"/>
              <a:t>”.</a:t>
            </a:r>
          </a:p>
          <a:p>
            <a:pPr marL="0" marR="0" indent="0" algn="ctr" defTabSz="914400" rtl="0" eaLnBrk="1" fontAlgn="base" latinLnBrk="0" hangingPunct="1">
              <a:lnSpc>
                <a:spcPct val="100000"/>
              </a:lnSpc>
              <a:spcBef>
                <a:spcPct val="0"/>
              </a:spcBef>
              <a:spcAft>
                <a:spcPct val="0"/>
              </a:spcAft>
              <a:buClrTx/>
              <a:buSzTx/>
              <a:buFontTx/>
              <a:buNone/>
              <a:tabLst/>
            </a:pPr>
            <a:r>
              <a:rPr kumimoji="0" lang="it-IT" sz="1400" b="1" i="0" u="none" strike="noStrike" cap="none" normalizeH="0" baseline="0" dirty="0" smtClean="0">
                <a:ln>
                  <a:noFill/>
                </a:ln>
                <a:solidFill>
                  <a:schemeClr val="tx1"/>
                </a:solidFill>
                <a:effectLst/>
                <a:latin typeface="Arial" charset="0"/>
              </a:rPr>
              <a:t>Questo termine è inappropriato nel contesto scientifico; è stato introdotto per rendere l’idea </a:t>
            </a:r>
            <a:r>
              <a:rPr kumimoji="0" lang="it-IT" sz="1400" b="1" i="0" u="none" strike="noStrike" cap="none" normalizeH="0" dirty="0" smtClean="0">
                <a:ln>
                  <a:noFill/>
                </a:ln>
                <a:solidFill>
                  <a:schemeClr val="tx1"/>
                </a:solidFill>
                <a:effectLst/>
                <a:latin typeface="Arial" charset="0"/>
              </a:rPr>
              <a:t>di una sollecitazione meteorica di eccezionale ed inattesa intensità.</a:t>
            </a:r>
            <a:endParaRPr kumimoji="0" lang="it-IT" sz="1400" b="1" i="0" u="none" strike="noStrike" cap="none" normalizeH="0" baseline="0" dirty="0" smtClean="0">
              <a:ln>
                <a:noFill/>
              </a:ln>
              <a:solidFill>
                <a:schemeClr val="tx1"/>
              </a:solidFill>
              <a:effectLst/>
              <a:latin typeface="Arial" charset="0"/>
            </a:endParaRPr>
          </a:p>
        </p:txBody>
      </p:sp>
      <p:pic>
        <p:nvPicPr>
          <p:cNvPr id="4098" name="Picture 2"/>
          <p:cNvPicPr>
            <a:picLocks noChangeAspect="1" noChangeArrowheads="1"/>
          </p:cNvPicPr>
          <p:nvPr/>
        </p:nvPicPr>
        <p:blipFill>
          <a:blip r:embed="rId4" cstate="print"/>
          <a:srcRect/>
          <a:stretch>
            <a:fillRect/>
          </a:stretch>
        </p:blipFill>
        <p:spPr bwMode="auto">
          <a:xfrm>
            <a:off x="285720" y="4551492"/>
            <a:ext cx="5000660" cy="1785487"/>
          </a:xfrm>
          <a:prstGeom prst="rect">
            <a:avLst/>
          </a:prstGeom>
          <a:noFill/>
          <a:ln w="9525">
            <a:noFill/>
            <a:miter lim="800000"/>
            <a:headEnd/>
            <a:tailEnd/>
          </a:ln>
          <a:effectLst/>
        </p:spPr>
      </p:pic>
      <p:sp>
        <p:nvSpPr>
          <p:cNvPr id="8" name="Rettangolo 7"/>
          <p:cNvSpPr/>
          <p:nvPr/>
        </p:nvSpPr>
        <p:spPr>
          <a:xfrm>
            <a:off x="5357818" y="5742312"/>
            <a:ext cx="2571768" cy="646331"/>
          </a:xfrm>
          <a:prstGeom prst="rect">
            <a:avLst/>
          </a:prstGeom>
        </p:spPr>
        <p:txBody>
          <a:bodyPr wrap="square">
            <a:spAutoFit/>
          </a:bodyPr>
          <a:lstStyle/>
          <a:p>
            <a:r>
              <a:rPr lang="en-US" sz="900" u="none" dirty="0" smtClean="0"/>
              <a:t>By Elspeth and Evan (</a:t>
            </a:r>
            <a:r>
              <a:rPr lang="en-US" sz="900" u="none" dirty="0" err="1" smtClean="0"/>
              <a:t>Flickr</a:t>
            </a:r>
            <a:r>
              <a:rPr lang="en-US" sz="900" u="none" dirty="0" smtClean="0"/>
              <a:t>: Flood waters, Gem Road) [CC BY 2.0 (http://creativecommons.org/licenses/by/2.0)], via Wikimedia Commons</a:t>
            </a:r>
            <a:endParaRPr lang="it-IT" sz="900" u="none" dirty="0"/>
          </a:p>
        </p:txBody>
      </p:sp>
    </p:spTree>
  </p:cSld>
  <p:clrMapOvr>
    <a:masterClrMapping/>
  </p:clrMapOvr>
  <p:transition>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500"/>
                                        <p:tgtEl>
                                          <p:spTgt spid="4098"/>
                                        </p:tgtEl>
                                      </p:cBhvr>
                                    </p:animEffect>
                                  </p:childTnLst>
                                  <p:subTnLst>
                                    <p:set>
                                      <p:cBhvr override="childStyle">
                                        <p:cTn dur="1" fill="hold" display="0" masterRel="nextClick" afterEffect="1"/>
                                        <p:tgtEl>
                                          <p:spTgt spid="4098"/>
                                        </p:tgtEl>
                                        <p:attrNameLst>
                                          <p:attrName>style.visibility</p:attrName>
                                        </p:attrNameLst>
                                      </p:cBhvr>
                                      <p:to>
                                        <p:strVal val="hidden"/>
                                      </p:to>
                                    </p:set>
                                  </p:sub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2000"/>
                                        <p:tgtEl>
                                          <p:spTgt spid="2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ottotitolo 2"/>
          <p:cNvSpPr>
            <a:spLocks noGrp="1"/>
          </p:cNvSpPr>
          <p:nvPr>
            <p:ph type="subTitle" idx="4294967295"/>
          </p:nvPr>
        </p:nvSpPr>
        <p:spPr>
          <a:xfrm>
            <a:off x="142844" y="2000240"/>
            <a:ext cx="7067581" cy="3168680"/>
          </a:xfrm>
          <a:prstGeom prst="rect">
            <a:avLst/>
          </a:prstGeom>
        </p:spPr>
        <p:txBody>
          <a:bodyPr/>
          <a:lstStyle/>
          <a:p>
            <a:pPr marL="0" indent="0" algn="l">
              <a:buNone/>
            </a:pPr>
            <a:r>
              <a:rPr lang="it-IT" sz="1400" dirty="0" smtClean="0">
                <a:ea typeface="Signika Light" charset="0"/>
                <a:cs typeface="Signika Light" charset="0"/>
              </a:rPr>
              <a:t>Mentre sono chiari gli effetti del cambiamento climatico sulle temperature, non è altrettanto chiaro il cambiamento che si è verificato sul regime delle precipitazioni.</a:t>
            </a:r>
          </a:p>
          <a:p>
            <a:pPr marL="0" indent="0" algn="l">
              <a:buNone/>
            </a:pPr>
            <a:endParaRPr lang="it-IT" sz="800" dirty="0" smtClean="0">
              <a:ea typeface="Signika Light" charset="0"/>
              <a:cs typeface="Signika Light" charset="0"/>
            </a:endParaRPr>
          </a:p>
          <a:p>
            <a:pPr marL="179388" indent="-179388"/>
            <a:r>
              <a:rPr lang="it-IT" sz="1400" dirty="0" smtClean="0">
                <a:ea typeface="Signika Light" charset="0"/>
                <a:cs typeface="Signika Light" charset="0"/>
              </a:rPr>
              <a:t>La precipitazione estrema è affetta da spiccata variabilità spaziale e temporale.</a:t>
            </a:r>
          </a:p>
          <a:p>
            <a:pPr marL="179388" indent="-179388"/>
            <a:r>
              <a:rPr lang="it-IT" sz="1400" dirty="0" smtClean="0">
                <a:ea typeface="Signika Light" charset="0"/>
                <a:cs typeface="Signika Light" charset="0"/>
              </a:rPr>
              <a:t>Gli effetti del cambiamento climatico sono pure variabili da zona a zona.</a:t>
            </a:r>
          </a:p>
          <a:p>
            <a:pPr marL="179388" indent="-179388"/>
            <a:r>
              <a:rPr lang="it-IT" sz="1400" dirty="0" smtClean="0">
                <a:ea typeface="Signika Light" charset="0"/>
                <a:cs typeface="Signika Light" charset="0"/>
              </a:rPr>
              <a:t>La disponibilità di dati osservati di precipitazione estrema, nel lungo periodo, è limitata. </a:t>
            </a:r>
          </a:p>
          <a:p>
            <a:pPr marL="0" indent="0" algn="l">
              <a:buNone/>
            </a:pPr>
            <a:endParaRPr lang="it-IT" sz="800" dirty="0" smtClean="0">
              <a:ea typeface="Signika Light" charset="0"/>
              <a:cs typeface="Signika Light" charset="0"/>
            </a:endParaRPr>
          </a:p>
          <a:p>
            <a:pPr marL="0" indent="0" algn="l">
              <a:buNone/>
            </a:pPr>
            <a:r>
              <a:rPr lang="it-IT" sz="1400" dirty="0" smtClean="0">
                <a:ea typeface="Signika Light" charset="0"/>
                <a:cs typeface="Signika Light" charset="0"/>
              </a:rPr>
              <a:t>Per superare dette difficoltà si utilizzano spesso modelli matematici di simulazione del clima, che vengono applicati ipotizzando crescenti concentrazioni di CO</a:t>
            </a:r>
            <a:r>
              <a:rPr lang="it-IT" sz="1400" baseline="-25000" dirty="0" smtClean="0">
                <a:ea typeface="Signika Light" charset="0"/>
                <a:cs typeface="Signika Light" charset="0"/>
              </a:rPr>
              <a:t>2</a:t>
            </a:r>
            <a:r>
              <a:rPr lang="it-IT" sz="1400" dirty="0" smtClean="0">
                <a:ea typeface="Signika Light" charset="0"/>
                <a:cs typeface="Signika Light" charset="0"/>
              </a:rPr>
              <a:t>.</a:t>
            </a:r>
          </a:p>
          <a:p>
            <a:pPr marL="0" indent="0" algn="l">
              <a:buNone/>
            </a:pPr>
            <a:endParaRPr lang="it-IT" sz="800" dirty="0" smtClean="0">
              <a:ea typeface="Signika Light" charset="0"/>
              <a:cs typeface="Signika Light" charset="0"/>
            </a:endParaRPr>
          </a:p>
          <a:p>
            <a:pPr marL="0" indent="0" algn="l">
              <a:buNone/>
            </a:pPr>
            <a:r>
              <a:rPr lang="it-IT" sz="1400" dirty="0" smtClean="0">
                <a:ea typeface="Signika Light" charset="0"/>
                <a:cs typeface="Signika Light" charset="0"/>
              </a:rPr>
              <a:t>Tuttavia, i modelli sono affetti da notevole incertezza. Possono essere utili per prevedere condizioni future.</a:t>
            </a:r>
          </a:p>
          <a:p>
            <a:pPr marL="0" indent="0" algn="l">
              <a:buNone/>
            </a:pPr>
            <a:endParaRPr lang="it-IT" sz="800" dirty="0" smtClean="0">
              <a:ea typeface="Signika Light" charset="0"/>
              <a:cs typeface="Signika Light" charset="0"/>
            </a:endParaRPr>
          </a:p>
          <a:p>
            <a:pPr marL="0" indent="0" algn="l">
              <a:buNone/>
            </a:pPr>
            <a:r>
              <a:rPr lang="it-IT" sz="1400" dirty="0" smtClean="0">
                <a:ea typeface="Signika Light" charset="0"/>
                <a:cs typeface="Signika Light" charset="0"/>
              </a:rPr>
              <a:t>Per quantificare con attendibilità gli effetti attuali del cambiamento climatico è necessario fare riferimento ai dati osservati, ancorché frammentari e di difficile sistematizzazione.</a:t>
            </a:r>
          </a:p>
          <a:p>
            <a:pPr marL="0" indent="0" algn="l">
              <a:buNone/>
            </a:pPr>
            <a:endParaRPr lang="it-IT" sz="800" dirty="0" smtClean="0">
              <a:ea typeface="Signika Light" charset="0"/>
              <a:cs typeface="Signika Light" charset="0"/>
            </a:endParaRPr>
          </a:p>
          <a:p>
            <a:pPr marL="0" indent="0" algn="l">
              <a:buNone/>
            </a:pPr>
            <a:r>
              <a:rPr lang="it-IT" sz="1400" dirty="0" smtClean="0">
                <a:ea typeface="Signika Light" charset="0"/>
                <a:cs typeface="Signika Light" charset="0"/>
              </a:rPr>
              <a:t>Verrà di seguito presentata un’analisi dei cambiamenti occorsi nel regime delle precipitazioni a scala globale, utilizzando una base dati di recente sistematizzata.</a:t>
            </a:r>
          </a:p>
        </p:txBody>
      </p:sp>
      <p:sp>
        <p:nvSpPr>
          <p:cNvPr id="13" name="Titolo 1"/>
          <p:cNvSpPr>
            <a:spLocks noGrp="1"/>
          </p:cNvSpPr>
          <p:nvPr>
            <p:ph type="ctrTitle" idx="4294967295"/>
          </p:nvPr>
        </p:nvSpPr>
        <p:spPr>
          <a:xfrm>
            <a:off x="-32" y="1166086"/>
            <a:ext cx="6929486" cy="830997"/>
          </a:xfrm>
          <a:prstGeom prst="rect">
            <a:avLst/>
          </a:prstGeom>
          <a:noFill/>
          <a:ln w="9525">
            <a:noFill/>
            <a:miter lim="800000"/>
            <a:headEnd/>
            <a:tailEnd/>
          </a:ln>
        </p:spPr>
        <p:txBody>
          <a:bodyPr wrap="square">
            <a:spAutoFit/>
          </a:bodyPr>
          <a:lstStyle/>
          <a:p>
            <a:pPr algn="l">
              <a:spcBef>
                <a:spcPct val="50000"/>
              </a:spcBef>
            </a:pPr>
            <a:r>
              <a:rPr lang="it-IT" sz="2400" b="1" kern="900" dirty="0" smtClean="0">
                <a:ln w="12700">
                  <a:solidFill>
                    <a:schemeClr val="tx2">
                      <a:satMod val="155000"/>
                    </a:schemeClr>
                  </a:solidFill>
                  <a:prstDash val="solid"/>
                </a:ln>
                <a:solidFill>
                  <a:schemeClr val="tx1"/>
                </a:solidFill>
                <a:latin typeface="Arial" pitchFamily="34" charset="0"/>
                <a:ea typeface="+mn-ea"/>
                <a:cs typeface="+mn-cs"/>
              </a:rPr>
              <a:t>Qual è l’effetto del cambiamento climatico sulle precipitazioni estreme?</a:t>
            </a:r>
            <a:endParaRPr lang="it-IT" sz="2400" b="1" kern="900" dirty="0">
              <a:ln w="12700">
                <a:solidFill>
                  <a:schemeClr val="tx2">
                    <a:satMod val="155000"/>
                  </a:schemeClr>
                </a:solidFill>
                <a:prstDash val="solid"/>
              </a:ln>
              <a:solidFill>
                <a:schemeClr val="tx1"/>
              </a:solidFill>
              <a:latin typeface="Arial" pitchFamily="34" charset="0"/>
              <a:ea typeface="+mn-ea"/>
              <a:cs typeface="+mn-cs"/>
            </a:endParaRPr>
          </a:p>
        </p:txBody>
      </p:sp>
      <p:pic>
        <p:nvPicPr>
          <p:cNvPr id="1026" name="Picture 2"/>
          <p:cNvPicPr>
            <a:picLocks noChangeAspect="1" noChangeArrowheads="1"/>
          </p:cNvPicPr>
          <p:nvPr/>
        </p:nvPicPr>
        <p:blipFill>
          <a:blip r:embed="rId2" cstate="print"/>
          <a:srcRect/>
          <a:stretch>
            <a:fillRect/>
          </a:stretch>
        </p:blipFill>
        <p:spPr bwMode="auto">
          <a:xfrm>
            <a:off x="7277100" y="1714488"/>
            <a:ext cx="1739491" cy="4416526"/>
          </a:xfrm>
          <a:prstGeom prst="rect">
            <a:avLst/>
          </a:prstGeom>
          <a:noFill/>
          <a:ln w="9525">
            <a:noFill/>
            <a:miter lim="800000"/>
            <a:headEnd/>
            <a:tailEnd/>
          </a:ln>
          <a:effectLst/>
        </p:spPr>
      </p:pic>
      <p:sp>
        <p:nvSpPr>
          <p:cNvPr id="6" name="Rettangolo 5"/>
          <p:cNvSpPr/>
          <p:nvPr/>
        </p:nvSpPr>
        <p:spPr>
          <a:xfrm>
            <a:off x="7286625" y="6142514"/>
            <a:ext cx="1857375" cy="215444"/>
          </a:xfrm>
          <a:prstGeom prst="rect">
            <a:avLst/>
          </a:prstGeom>
        </p:spPr>
        <p:txBody>
          <a:bodyPr wrap="square">
            <a:spAutoFit/>
          </a:bodyPr>
          <a:lstStyle/>
          <a:p>
            <a:r>
              <a:rPr lang="it-IT" sz="800" u="none" dirty="0" smtClean="0"/>
              <a:t>Source: http://www.srh.noaa.gov/</a:t>
            </a:r>
            <a:endParaRPr lang="it-IT" sz="800" u="none" dirty="0"/>
          </a:p>
        </p:txBody>
      </p:sp>
      <p:sp>
        <p:nvSpPr>
          <p:cNvPr id="7" name="Rettangolo arrotondato 6"/>
          <p:cNvSpPr/>
          <p:nvPr/>
        </p:nvSpPr>
        <p:spPr bwMode="auto">
          <a:xfrm>
            <a:off x="142844" y="2626090"/>
            <a:ext cx="6643734" cy="1000132"/>
          </a:xfrm>
          <a:prstGeom prst="roundRect">
            <a:avLst/>
          </a:prstGeom>
          <a:noFill/>
          <a:ln w="222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it-IT" sz="1800" b="0" i="0" u="sng" strike="noStrike" cap="none" normalizeH="0" baseline="0" smtClean="0">
              <a:ln>
                <a:noFill/>
              </a:ln>
              <a:solidFill>
                <a:schemeClr val="tx1"/>
              </a:solidFill>
              <a:effectLst/>
              <a:latin typeface="Arial" charset="0"/>
            </a:endParaRPr>
          </a:p>
        </p:txBody>
      </p:sp>
      <p:sp>
        <p:nvSpPr>
          <p:cNvPr id="8" name="Rettangolo arrotondato 7"/>
          <p:cNvSpPr/>
          <p:nvPr/>
        </p:nvSpPr>
        <p:spPr bwMode="auto">
          <a:xfrm>
            <a:off x="142844" y="4929198"/>
            <a:ext cx="6929486" cy="1428760"/>
          </a:xfrm>
          <a:prstGeom prst="roundRect">
            <a:avLst/>
          </a:prstGeom>
          <a:noFill/>
          <a:ln w="222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it-IT" sz="1800" b="0" i="0" u="sng" strike="noStrike" cap="none" normalizeH="0" baseline="0" smtClean="0">
              <a:ln>
                <a:noFill/>
              </a:ln>
              <a:solidFill>
                <a:schemeClr val="tx1"/>
              </a:solidFill>
              <a:effectLst/>
              <a:latin typeface="Arial" charset="0"/>
            </a:endParaRPr>
          </a:p>
        </p:txBody>
      </p:sp>
    </p:spTree>
    <p:extLst>
      <p:ext uri="{BB962C8B-B14F-4D97-AF65-F5344CB8AC3E}">
        <p14:creationId xmlns="" xmlns:p14="http://schemas.microsoft.com/office/powerpoint/2010/main" val="1635549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olo 1"/>
          <p:cNvSpPr>
            <a:spLocks noGrp="1"/>
          </p:cNvSpPr>
          <p:nvPr>
            <p:ph type="ctrTitle" idx="4294967295"/>
          </p:nvPr>
        </p:nvSpPr>
        <p:spPr>
          <a:xfrm>
            <a:off x="928662" y="1166086"/>
            <a:ext cx="6929486" cy="461665"/>
          </a:xfrm>
          <a:prstGeom prst="rect">
            <a:avLst/>
          </a:prstGeom>
          <a:noFill/>
          <a:ln w="9525">
            <a:noFill/>
            <a:miter lim="800000"/>
            <a:headEnd/>
            <a:tailEnd/>
          </a:ln>
        </p:spPr>
        <p:txBody>
          <a:bodyPr wrap="square">
            <a:spAutoFit/>
          </a:bodyPr>
          <a:lstStyle/>
          <a:p>
            <a:pPr>
              <a:spcBef>
                <a:spcPct val="50000"/>
              </a:spcBef>
            </a:pPr>
            <a:r>
              <a:rPr lang="it-IT" sz="2400" b="1" kern="900" dirty="0" smtClean="0">
                <a:ln w="12700">
                  <a:solidFill>
                    <a:schemeClr val="tx2">
                      <a:satMod val="155000"/>
                    </a:schemeClr>
                  </a:solidFill>
                  <a:prstDash val="solid"/>
                </a:ln>
                <a:solidFill>
                  <a:schemeClr val="tx1"/>
                </a:solidFill>
                <a:latin typeface="Arial" pitchFamily="34" charset="0"/>
                <a:ea typeface="+mn-ea"/>
                <a:cs typeface="+mn-cs"/>
              </a:rPr>
              <a:t>Sommario della presentazione</a:t>
            </a:r>
            <a:endParaRPr lang="it-IT" sz="2400" b="1" kern="900" dirty="0">
              <a:ln w="12700">
                <a:solidFill>
                  <a:schemeClr val="tx2">
                    <a:satMod val="155000"/>
                  </a:schemeClr>
                </a:solidFill>
                <a:prstDash val="solid"/>
              </a:ln>
              <a:solidFill>
                <a:schemeClr val="tx1"/>
              </a:solidFill>
              <a:latin typeface="Arial" pitchFamily="34" charset="0"/>
              <a:ea typeface="+mn-ea"/>
              <a:cs typeface="+mn-cs"/>
            </a:endParaRPr>
          </a:p>
        </p:txBody>
      </p:sp>
      <p:pic>
        <p:nvPicPr>
          <p:cNvPr id="3074" name="Picture 2"/>
          <p:cNvPicPr>
            <a:picLocks noChangeAspect="1" noChangeArrowheads="1"/>
          </p:cNvPicPr>
          <p:nvPr/>
        </p:nvPicPr>
        <p:blipFill>
          <a:blip r:embed="rId2" cstate="print"/>
          <a:srcRect/>
          <a:stretch>
            <a:fillRect/>
          </a:stretch>
        </p:blipFill>
        <p:spPr bwMode="auto">
          <a:xfrm>
            <a:off x="428596" y="2009784"/>
            <a:ext cx="6029325" cy="2705100"/>
          </a:xfrm>
          <a:prstGeom prst="rect">
            <a:avLst/>
          </a:prstGeom>
          <a:noFill/>
          <a:ln w="9525">
            <a:noFill/>
            <a:miter lim="800000"/>
            <a:headEnd/>
            <a:tailEnd/>
          </a:ln>
          <a:effectLst/>
        </p:spPr>
      </p:pic>
      <p:sp>
        <p:nvSpPr>
          <p:cNvPr id="9" name="Freccia circolare a destra 8"/>
          <p:cNvSpPr/>
          <p:nvPr/>
        </p:nvSpPr>
        <p:spPr bwMode="auto">
          <a:xfrm flipH="1">
            <a:off x="6500826" y="4214818"/>
            <a:ext cx="1143008" cy="1500198"/>
          </a:xfrm>
          <a:prstGeom prst="curvedRightArrow">
            <a:avLst/>
          </a:prstGeom>
          <a:solidFill>
            <a:srgbClr val="FFC000"/>
          </a:solidFill>
          <a:ln w="158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it-IT" sz="1800" b="0" i="0" u="sng" strike="noStrike" cap="none" normalizeH="0" baseline="0" smtClean="0">
              <a:ln>
                <a:noFill/>
              </a:ln>
              <a:solidFill>
                <a:schemeClr val="tx1"/>
              </a:solidFill>
              <a:effectLst/>
              <a:latin typeface="Arial" charset="0"/>
            </a:endParaRPr>
          </a:p>
        </p:txBody>
      </p:sp>
      <p:sp>
        <p:nvSpPr>
          <p:cNvPr id="11" name="Rettangolo arrotondato 10"/>
          <p:cNvSpPr/>
          <p:nvPr/>
        </p:nvSpPr>
        <p:spPr bwMode="auto">
          <a:xfrm>
            <a:off x="4071934" y="5000636"/>
            <a:ext cx="2286016" cy="785818"/>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it-IT" sz="1800" b="0" i="0" u="none" strike="noStrike" cap="none" normalizeH="0" baseline="0" dirty="0" smtClean="0">
                <a:ln>
                  <a:noFill/>
                </a:ln>
                <a:solidFill>
                  <a:schemeClr val="tx1"/>
                </a:solidFill>
                <a:effectLst/>
                <a:latin typeface="Arial" charset="0"/>
              </a:rPr>
              <a:t>Considerazioni conclusive</a:t>
            </a:r>
          </a:p>
        </p:txBody>
      </p:sp>
    </p:spTree>
    <p:extLst>
      <p:ext uri="{BB962C8B-B14F-4D97-AF65-F5344CB8AC3E}">
        <p14:creationId xmlns="" xmlns:p14="http://schemas.microsoft.com/office/powerpoint/2010/main" val="1635549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theme/theme1.xml><?xml version="1.0" encoding="utf-8"?>
<a:theme xmlns:a="http://schemas.openxmlformats.org/drawingml/2006/main" name="1_Struttura predefinita">
  <a:themeElements>
    <a:clrScheme name="1_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Struttura predefinit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it-IT" sz="1800" b="0" i="0" u="sng"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it-IT" sz="1800" b="0" i="0" u="sng" strike="noStrike" cap="none" normalizeH="0" baseline="0" smtClean="0">
            <a:ln>
              <a:noFill/>
            </a:ln>
            <a:solidFill>
              <a:schemeClr val="tx1"/>
            </a:solidFill>
            <a:effectLst/>
            <a:latin typeface="Arial" charset="0"/>
          </a:defRPr>
        </a:defPPr>
      </a:lstStyle>
    </a:lnDef>
  </a:objectDefaults>
  <a:extraClrSchemeLst>
    <a:extraClrScheme>
      <a:clrScheme name="1_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Struttura predefinit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Struttura predefinit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Struttura predefinit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Struttura predefinit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Struttura predefinit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Struttura predefinit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Struttura predefinit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Struttura predefinit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Struttura predefinit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Struttura predefinit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Struttura predefinit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6590</TotalTime>
  <Words>2900</Words>
  <Application>Microsoft Office PowerPoint</Application>
  <PresentationFormat>Presentazione su schermo (4:3)</PresentationFormat>
  <Paragraphs>255</Paragraphs>
  <Slides>31</Slides>
  <Notes>7</Notes>
  <HiddenSlides>0</HiddenSlides>
  <MMClips>0</MMClips>
  <ScaleCrop>false</ScaleCrop>
  <HeadingPairs>
    <vt:vector size="4" baseType="variant">
      <vt:variant>
        <vt:lpstr>Tema</vt:lpstr>
      </vt:variant>
      <vt:variant>
        <vt:i4>1</vt:i4>
      </vt:variant>
      <vt:variant>
        <vt:lpstr>Titoli diapositive</vt:lpstr>
      </vt:variant>
      <vt:variant>
        <vt:i4>31</vt:i4>
      </vt:variant>
    </vt:vector>
  </HeadingPairs>
  <TitlesOfParts>
    <vt:vector size="32" baseType="lpstr">
      <vt:lpstr>1_Struttura predefinita</vt:lpstr>
      <vt:lpstr>Diapositiva 1</vt:lpstr>
      <vt:lpstr>Diapositiva 2</vt:lpstr>
      <vt:lpstr>Diapositiva 3</vt:lpstr>
      <vt:lpstr>Diapositiva 4</vt:lpstr>
      <vt:lpstr>Diapositiva 5</vt:lpstr>
      <vt:lpstr>Diapositiva 6</vt:lpstr>
      <vt:lpstr>Diapositiva 7</vt:lpstr>
      <vt:lpstr>Qual è l’effetto del cambiamento climatico sulle precipitazioni estreme?</vt:lpstr>
      <vt:lpstr>Sommario della presentazione</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lpstr>Diapositiva 24</vt:lpstr>
      <vt:lpstr>Diapositiva 25</vt:lpstr>
      <vt:lpstr>Diapositiva 26</vt:lpstr>
      <vt:lpstr>Diapositiva 27</vt:lpstr>
      <vt:lpstr>Diapositiva 28</vt:lpstr>
      <vt:lpstr>Diapositiva 29</vt:lpstr>
      <vt:lpstr>Diapositiva 30</vt:lpstr>
      <vt:lpstr>Diapositiva 31</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sturno</cp:lastModifiedBy>
  <cp:revision>419</cp:revision>
  <cp:lastPrinted>2009-04-22T19:24:48Z</cp:lastPrinted>
  <dcterms:created xsi:type="dcterms:W3CDTF">2009-04-22T19:24:48Z</dcterms:created>
  <dcterms:modified xsi:type="dcterms:W3CDTF">2017-11-20T22:37:52Z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