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17"/>
  </p:notesMasterIdLst>
  <p:handoutMasterIdLst>
    <p:handoutMasterId r:id="rId18"/>
  </p:handoutMasterIdLst>
  <p:sldIdLst>
    <p:sldId id="257" r:id="rId2"/>
    <p:sldId id="373" r:id="rId3"/>
    <p:sldId id="376" r:id="rId4"/>
    <p:sldId id="377" r:id="rId5"/>
    <p:sldId id="375" r:id="rId6"/>
    <p:sldId id="374" r:id="rId7"/>
    <p:sldId id="378" r:id="rId8"/>
    <p:sldId id="379" r:id="rId9"/>
    <p:sldId id="380" r:id="rId10"/>
    <p:sldId id="381" r:id="rId11"/>
    <p:sldId id="382" r:id="rId12"/>
    <p:sldId id="383" r:id="rId13"/>
    <p:sldId id="384" r:id="rId14"/>
    <p:sldId id="385" r:id="rId15"/>
    <p:sldId id="386" r:id="rId16"/>
  </p:sldIdLst>
  <p:sldSz cx="9144000" cy="6858000" type="screen4x3"/>
  <p:notesSz cx="6797675" cy="99266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8E7B"/>
    <a:srgbClr val="FF3300"/>
    <a:srgbClr val="F4F0EC"/>
    <a:srgbClr val="FFFFFF"/>
    <a:srgbClr val="5F5F5F"/>
    <a:srgbClr val="4D4D4D"/>
    <a:srgbClr val="BB2D3F"/>
    <a:srgbClr val="A50021"/>
    <a:srgbClr val="CC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30" autoAdjust="0"/>
    <p:restoredTop sz="94545" autoAdjust="0"/>
  </p:normalViewPr>
  <p:slideViewPr>
    <p:cSldViewPr snapToGrid="0">
      <p:cViewPr>
        <p:scale>
          <a:sx n="70" d="100"/>
          <a:sy n="70" d="100"/>
        </p:scale>
        <p:origin x="-75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8" d="100"/>
          <a:sy n="78" d="100"/>
        </p:scale>
        <p:origin x="-3978" y="-90"/>
      </p:cViewPr>
      <p:guideLst>
        <p:guide orient="horz" pos="3127"/>
        <p:guide pos="214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defTabSz="927100">
              <a:defRPr sz="1200" u="none"/>
            </a:lvl1pPr>
          </a:lstStyle>
          <a:p>
            <a:pPr>
              <a:defRPr/>
            </a:pPr>
            <a:endParaRPr lang="it-IT"/>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algn="r" defTabSz="927100">
              <a:defRPr sz="1200" u="none"/>
            </a:lvl1pPr>
          </a:lstStyle>
          <a:p>
            <a:pPr>
              <a:defRPr/>
            </a:pPr>
            <a:endParaRPr lang="it-IT"/>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defTabSz="927100">
              <a:defRPr sz="1200" u="none"/>
            </a:lvl1pPr>
          </a:lstStyle>
          <a:p>
            <a:pPr>
              <a:defRPr/>
            </a:pPr>
            <a:endParaRPr lang="it-IT"/>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algn="r" defTabSz="927100">
              <a:defRPr sz="1200" u="none"/>
            </a:lvl1pPr>
          </a:lstStyle>
          <a:p>
            <a:pPr>
              <a:defRPr/>
            </a:pPr>
            <a:fld id="{C515ED97-42E7-4C07-A633-3BCE74ED8DF0}" type="slidenum">
              <a:rPr lang="it-IT"/>
              <a:pPr>
                <a:defRPr/>
              </a:pPr>
              <a:t>‹N›</a:t>
            </a:fld>
            <a:endParaRPr lang="it-IT"/>
          </a:p>
        </p:txBody>
      </p:sp>
    </p:spTree>
    <p:extLst>
      <p:ext uri="{BB962C8B-B14F-4D97-AF65-F5344CB8AC3E}">
        <p14:creationId xmlns:p14="http://schemas.microsoft.com/office/powerpoint/2010/main" xmlns="" val="2727846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defTabSz="927100">
              <a:defRPr sz="1200" u="none"/>
            </a:lvl1pPr>
          </a:lstStyle>
          <a:p>
            <a:pPr>
              <a:defRPr/>
            </a:pPr>
            <a:endParaRPr lang="it-IT"/>
          </a:p>
        </p:txBody>
      </p:sp>
      <p:sp>
        <p:nvSpPr>
          <p:cNvPr id="1024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algn="r" defTabSz="927100">
              <a:defRPr sz="1200" u="none"/>
            </a:lvl1pPr>
          </a:lstStyle>
          <a:p>
            <a:pPr>
              <a:defRPr/>
            </a:pPr>
            <a:endParaRPr lang="it-IT"/>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1024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defTabSz="927100">
              <a:defRPr sz="1200" u="none"/>
            </a:lvl1pPr>
          </a:lstStyle>
          <a:p>
            <a:pPr>
              <a:defRPr/>
            </a:pPr>
            <a:endParaRPr lang="it-IT"/>
          </a:p>
        </p:txBody>
      </p:sp>
      <p:sp>
        <p:nvSpPr>
          <p:cNvPr id="1024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algn="r" defTabSz="927100">
              <a:defRPr sz="1200" u="none"/>
            </a:lvl1pPr>
          </a:lstStyle>
          <a:p>
            <a:pPr>
              <a:defRPr/>
            </a:pPr>
            <a:fld id="{2EC3DCE6-1C1B-4E50-A0DF-4CAA51F503C4}" type="slidenum">
              <a:rPr lang="it-IT"/>
              <a:pPr>
                <a:defRPr/>
              </a:pPr>
              <a:t>‹N›</a:t>
            </a:fld>
            <a:endParaRPr lang="it-IT"/>
          </a:p>
        </p:txBody>
      </p:sp>
    </p:spTree>
    <p:extLst>
      <p:ext uri="{BB962C8B-B14F-4D97-AF65-F5344CB8AC3E}">
        <p14:creationId xmlns:p14="http://schemas.microsoft.com/office/powerpoint/2010/main" xmlns="" val="3299102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 name="Picture 2"/>
          <p:cNvPicPr>
            <a:picLocks noChangeAspect="1" noChangeArrowheads="1"/>
          </p:cNvPicPr>
          <p:nvPr userDrawn="1"/>
        </p:nvPicPr>
        <p:blipFill>
          <a:blip r:embed="rId4" cstate="print"/>
          <a:srcRect/>
          <a:stretch>
            <a:fillRect/>
          </a:stretch>
        </p:blipFill>
        <p:spPr bwMode="auto">
          <a:xfrm>
            <a:off x="1473984" y="1"/>
            <a:ext cx="7670042" cy="1333592"/>
          </a:xfrm>
          <a:prstGeom prst="rect">
            <a:avLst/>
          </a:prstGeom>
          <a:noFill/>
          <a:ln w="9525">
            <a:noFill/>
            <a:miter lim="800000"/>
            <a:headEnd/>
            <a:tailEnd/>
          </a:ln>
          <a:effectLst/>
        </p:spPr>
      </p:pic>
      <p:sp>
        <p:nvSpPr>
          <p:cNvPr id="43035" name="Line 27"/>
          <p:cNvSpPr>
            <a:spLocks noChangeShapeType="1"/>
          </p:cNvSpPr>
          <p:nvPr userDrawn="1"/>
        </p:nvSpPr>
        <p:spPr bwMode="auto">
          <a:xfrm flipV="1">
            <a:off x="0" y="1300364"/>
            <a:ext cx="9144000" cy="18239"/>
          </a:xfrm>
          <a:prstGeom prst="line">
            <a:avLst/>
          </a:prstGeom>
          <a:noFill/>
          <a:ln w="38100">
            <a:solidFill>
              <a:srgbClr val="5F5F5F"/>
            </a:solidFill>
            <a:round/>
            <a:headEnd/>
            <a:tailEnd/>
          </a:ln>
          <a:effectLst/>
        </p:spPr>
        <p:txBody>
          <a:bodyPr/>
          <a:lstStyle/>
          <a:p>
            <a:pPr>
              <a:defRPr/>
            </a:pPr>
            <a:endParaRPr lang="it-IT"/>
          </a:p>
        </p:txBody>
      </p:sp>
      <p:sp>
        <p:nvSpPr>
          <p:cNvPr id="9" name="CasellaDiTesto 8"/>
          <p:cNvSpPr txBox="1"/>
          <p:nvPr userDrawn="1"/>
        </p:nvSpPr>
        <p:spPr>
          <a:xfrm>
            <a:off x="-30480" y="6459660"/>
            <a:ext cx="9215438" cy="276999"/>
          </a:xfrm>
          <a:prstGeom prst="rect">
            <a:avLst/>
          </a:prstGeom>
          <a:noFill/>
        </p:spPr>
        <p:txBody>
          <a:bodyPr wrap="square">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it-IT" sz="1200" b="1" u="none" dirty="0" err="1" smtClean="0"/>
              <a:t>This</a:t>
            </a:r>
            <a:r>
              <a:rPr lang="it-IT" sz="1200" b="1" u="none" dirty="0" smtClean="0"/>
              <a:t> </a:t>
            </a:r>
            <a:r>
              <a:rPr lang="it-IT" sz="1200" b="1" u="none" dirty="0" err="1" smtClean="0"/>
              <a:t>presentation</a:t>
            </a:r>
            <a:r>
              <a:rPr lang="it-IT" sz="1200" b="1" u="none" dirty="0" smtClean="0"/>
              <a:t> </a:t>
            </a:r>
            <a:r>
              <a:rPr lang="it-IT" sz="1200" b="1" u="none" dirty="0" err="1" smtClean="0"/>
              <a:t>is</a:t>
            </a:r>
            <a:r>
              <a:rPr lang="it-IT" sz="1200" b="1" u="none" baseline="0" dirty="0" smtClean="0"/>
              <a:t> </a:t>
            </a:r>
            <a:r>
              <a:rPr lang="it-IT" sz="1200" b="1" u="none" baseline="0" dirty="0" err="1" smtClean="0"/>
              <a:t>available</a:t>
            </a:r>
            <a:r>
              <a:rPr lang="it-IT" sz="1200" b="1" u="none" baseline="0" dirty="0" smtClean="0"/>
              <a:t> </a:t>
            </a:r>
            <a:r>
              <a:rPr lang="it-IT" sz="1200" b="1" u="none" dirty="0" smtClean="0"/>
              <a:t>at the web </a:t>
            </a:r>
            <a:r>
              <a:rPr lang="it-IT" sz="1200" b="1" u="none" dirty="0" err="1" smtClean="0"/>
              <a:t>address</a:t>
            </a:r>
            <a:r>
              <a:rPr lang="it-IT" sz="1200" b="1" u="none" dirty="0" smtClean="0"/>
              <a:t> http</a:t>
            </a:r>
            <a:r>
              <a:rPr lang="it-IT" sz="1200" b="1" u="none" dirty="0"/>
              <a:t>://</a:t>
            </a:r>
            <a:r>
              <a:rPr lang="it-IT" sz="1200" b="1" u="none" dirty="0" smtClean="0"/>
              <a:t>www.albertomontanari.it – E-mail</a:t>
            </a:r>
            <a:r>
              <a:rPr lang="it-IT" sz="1200" b="1" u="none" kern="1200" dirty="0" smtClean="0">
                <a:solidFill>
                  <a:schemeClr val="tx1"/>
                </a:solidFill>
                <a:latin typeface="Arial" charset="0"/>
                <a:ea typeface="+mn-ea"/>
                <a:cs typeface="+mn-cs"/>
              </a:rPr>
              <a:t>: alberto.montanari@unibo.it</a:t>
            </a:r>
          </a:p>
        </p:txBody>
      </p:sp>
      <p:cxnSp>
        <p:nvCxnSpPr>
          <p:cNvPr id="1029" name="Connettore 1 7"/>
          <p:cNvCxnSpPr>
            <a:cxnSpLocks noChangeShapeType="1"/>
          </p:cNvCxnSpPr>
          <p:nvPr userDrawn="1"/>
        </p:nvCxnSpPr>
        <p:spPr bwMode="auto">
          <a:xfrm flipV="1">
            <a:off x="0" y="6426200"/>
            <a:ext cx="9144000" cy="3175"/>
          </a:xfrm>
          <a:prstGeom prst="line">
            <a:avLst/>
          </a:prstGeom>
          <a:noFill/>
          <a:ln w="15875" algn="ctr">
            <a:solidFill>
              <a:schemeClr val="tx1"/>
            </a:solidFill>
            <a:round/>
            <a:headEnd/>
            <a:tailEnd/>
          </a:ln>
        </p:spPr>
      </p:cxnSp>
      <p:pic>
        <p:nvPicPr>
          <p:cNvPr id="13" name="Picture 2"/>
          <p:cNvPicPr>
            <a:picLocks noChangeAspect="1" noChangeArrowheads="1"/>
          </p:cNvPicPr>
          <p:nvPr userDrawn="1"/>
        </p:nvPicPr>
        <p:blipFill>
          <a:blip r:embed="rId5" cstate="print"/>
          <a:srcRect/>
          <a:stretch>
            <a:fillRect/>
          </a:stretch>
        </p:blipFill>
        <p:spPr bwMode="auto">
          <a:xfrm>
            <a:off x="-13233" y="10716"/>
            <a:ext cx="987032" cy="127217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6" r:id="rId1"/>
    <p:sldLayoutId id="2147483839" r:id="rId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lbertomontanari.i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32" y="1439589"/>
            <a:ext cx="9144000" cy="954107"/>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r>
              <a:rPr lang="en-US" sz="2800" b="1" u="none" kern="9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Balance in scientific impact assessment:</a:t>
            </a:r>
          </a:p>
          <a:p>
            <a:pPr algn="ctr"/>
            <a:r>
              <a:rPr lang="en-US" sz="2800" b="1" u="none" kern="9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the EGU Awards </a:t>
            </a:r>
            <a:r>
              <a:rPr lang="en-US" sz="2800" b="1" u="none" kern="90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Committe</a:t>
            </a:r>
            <a:r>
              <a:rPr lang="en-US" sz="2800" b="1" u="none" kern="9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 experience</a:t>
            </a:r>
          </a:p>
        </p:txBody>
      </p:sp>
      <p:sp>
        <p:nvSpPr>
          <p:cNvPr id="3" name="CasellaDiTesto 2"/>
          <p:cNvSpPr txBox="1"/>
          <p:nvPr/>
        </p:nvSpPr>
        <p:spPr>
          <a:xfrm>
            <a:off x="309138" y="2477436"/>
            <a:ext cx="8548257" cy="1261884"/>
          </a:xfrm>
          <a:prstGeom prst="rect">
            <a:avLst/>
          </a:prstGeom>
          <a:noFill/>
          <a:ln w="6350">
            <a:noFill/>
          </a:ln>
          <a:effectLst/>
        </p:spPr>
        <p:txBody>
          <a:bodyPr wrap="square" rtlCol="0">
            <a:spAutoFit/>
          </a:bodyPr>
          <a:lstStyle/>
          <a:p>
            <a:pPr algn="ctr"/>
            <a:r>
              <a:rPr lang="en-US" sz="1400" u="none" dirty="0" smtClean="0"/>
              <a:t>Session EOS20: Promoting and supporting equality of opportunities in geosciences</a:t>
            </a:r>
          </a:p>
          <a:p>
            <a:pPr algn="ctr"/>
            <a:r>
              <a:rPr lang="it-IT" sz="1400" b="1" u="none" dirty="0" smtClean="0"/>
              <a:t>Alberto Montanari</a:t>
            </a:r>
            <a:r>
              <a:rPr lang="it-IT" sz="1400" u="none" dirty="0" smtClean="0"/>
              <a:t/>
            </a:r>
            <a:br>
              <a:rPr lang="it-IT" sz="1400" u="none" dirty="0" smtClean="0"/>
            </a:br>
            <a:r>
              <a:rPr lang="it-IT" sz="1200" u="none" dirty="0" err="1" smtClean="0"/>
              <a:t>Department</a:t>
            </a:r>
            <a:r>
              <a:rPr lang="it-IT" sz="1200" u="none" dirty="0" smtClean="0"/>
              <a:t> DICAM, </a:t>
            </a:r>
            <a:r>
              <a:rPr lang="it-IT" sz="1200" u="none" dirty="0" err="1" smtClean="0"/>
              <a:t>University</a:t>
            </a:r>
            <a:r>
              <a:rPr lang="it-IT" sz="1200" u="none" dirty="0" smtClean="0"/>
              <a:t> </a:t>
            </a:r>
            <a:r>
              <a:rPr lang="it-IT" sz="1200" u="none" dirty="0" err="1" smtClean="0"/>
              <a:t>of</a:t>
            </a:r>
            <a:r>
              <a:rPr lang="it-IT" sz="1200" u="none" dirty="0" smtClean="0"/>
              <a:t> Bologna</a:t>
            </a:r>
            <a:br>
              <a:rPr lang="it-IT" sz="1200" u="none" dirty="0" smtClean="0"/>
            </a:br>
            <a:r>
              <a:rPr lang="it-IT" sz="1200" u="none" dirty="0" smtClean="0"/>
              <a:t>alberto.montanari@unibo.it</a:t>
            </a:r>
            <a:br>
              <a:rPr lang="it-IT" sz="1200" u="none" dirty="0" smtClean="0"/>
            </a:br>
            <a:r>
              <a:rPr lang="it-IT" sz="1200" u="none" dirty="0" smtClean="0">
                <a:hlinkClick r:id="rId3"/>
              </a:rPr>
              <a:t>www.albertomontanari.it</a:t>
            </a:r>
            <a:endParaRPr lang="it-IT" sz="1200" u="none" dirty="0" smtClean="0"/>
          </a:p>
          <a:p>
            <a:pPr algn="ctr"/>
            <a:r>
              <a:rPr lang="it-IT" sz="1200" u="none" dirty="0" err="1" smtClean="0"/>
              <a:t>Outgoing</a:t>
            </a:r>
            <a:r>
              <a:rPr lang="it-IT" sz="1200" u="none" dirty="0" smtClean="0"/>
              <a:t> </a:t>
            </a:r>
            <a:r>
              <a:rPr lang="it-IT" sz="1200" u="none" dirty="0" err="1" smtClean="0"/>
              <a:t>Chair</a:t>
            </a:r>
            <a:r>
              <a:rPr lang="it-IT" sz="1200" u="none" dirty="0" smtClean="0"/>
              <a:t> </a:t>
            </a:r>
            <a:r>
              <a:rPr lang="it-IT" sz="1200" u="none" dirty="0" err="1" smtClean="0"/>
              <a:t>of</a:t>
            </a:r>
            <a:r>
              <a:rPr lang="it-IT" sz="1200" u="none" dirty="0" smtClean="0"/>
              <a:t> the EGU Award </a:t>
            </a:r>
            <a:r>
              <a:rPr lang="it-IT" sz="1200" u="none" dirty="0" err="1" smtClean="0"/>
              <a:t>Committee</a:t>
            </a:r>
            <a:endParaRPr lang="it-IT" sz="1200" u="none" dirty="0" smtClean="0"/>
          </a:p>
        </p:txBody>
      </p:sp>
      <p:pic>
        <p:nvPicPr>
          <p:cNvPr id="6146" name="Picture 2"/>
          <p:cNvPicPr>
            <a:picLocks noChangeAspect="1" noChangeArrowheads="1"/>
          </p:cNvPicPr>
          <p:nvPr/>
        </p:nvPicPr>
        <p:blipFill>
          <a:blip r:embed="rId4" cstate="print"/>
          <a:srcRect/>
          <a:stretch>
            <a:fillRect/>
          </a:stretch>
        </p:blipFill>
        <p:spPr bwMode="auto">
          <a:xfrm>
            <a:off x="3049150" y="3928406"/>
            <a:ext cx="3051405" cy="2166498"/>
          </a:xfrm>
          <a:prstGeom prst="rect">
            <a:avLst/>
          </a:prstGeom>
          <a:noFill/>
          <a:ln w="9525">
            <a:noFill/>
            <a:miter lim="800000"/>
            <a:headEnd/>
            <a:tailEnd/>
          </a:ln>
          <a:effectLst/>
        </p:spPr>
      </p:pic>
      <p:sp>
        <p:nvSpPr>
          <p:cNvPr id="8" name="Rettangolo 7"/>
          <p:cNvSpPr/>
          <p:nvPr/>
        </p:nvSpPr>
        <p:spPr>
          <a:xfrm>
            <a:off x="2501004" y="6110406"/>
            <a:ext cx="4124847" cy="246221"/>
          </a:xfrm>
          <a:prstGeom prst="rect">
            <a:avLst/>
          </a:prstGeom>
        </p:spPr>
        <p:txBody>
          <a:bodyPr wrap="none">
            <a:spAutoFit/>
          </a:bodyPr>
          <a:lstStyle/>
          <a:p>
            <a:pPr algn="ctr"/>
            <a:r>
              <a:rPr lang="it-IT" sz="1000" u="none" dirty="0" smtClean="0"/>
              <a:t>The </a:t>
            </a:r>
            <a:r>
              <a:rPr lang="it-IT" sz="1000" u="none" dirty="0" err="1" smtClean="0"/>
              <a:t>ritual</a:t>
            </a:r>
            <a:r>
              <a:rPr lang="it-IT" sz="1000" u="none" dirty="0" smtClean="0"/>
              <a:t> dance </a:t>
            </a:r>
            <a:r>
              <a:rPr lang="it-IT" sz="1000" u="none" dirty="0" err="1" smtClean="0"/>
              <a:t>of</a:t>
            </a:r>
            <a:r>
              <a:rPr lang="it-IT" sz="1000" u="none" dirty="0" smtClean="0"/>
              <a:t> the </a:t>
            </a:r>
            <a:r>
              <a:rPr lang="it-IT" sz="1000" u="none" dirty="0" err="1" smtClean="0"/>
              <a:t>Shakers</a:t>
            </a:r>
            <a:r>
              <a:rPr lang="it-IT" sz="1000" u="none" dirty="0" smtClean="0"/>
              <a:t> - https://en.wikipedia.org/wiki/Shakers</a:t>
            </a:r>
            <a:endParaRPr lang="it-IT" sz="1000" u="non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28547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Awardees</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EGU </a:t>
            </a:r>
            <a:r>
              <a:rPr lang="it-IT" sz="2400" b="1" u="none" kern="900" dirty="0" err="1" smtClean="0">
                <a:ln w="12700">
                  <a:solidFill>
                    <a:schemeClr val="tx2">
                      <a:satMod val="155000"/>
                    </a:schemeClr>
                  </a:solidFill>
                  <a:prstDash val="solid"/>
                </a:ln>
                <a:latin typeface="Arial" pitchFamily="34" charset="0"/>
              </a:rPr>
              <a:t>Medals</a:t>
            </a:r>
            <a:endParaRPr lang="it-IT" sz="2400" b="1" u="none" kern="900" dirty="0" smtClean="0">
              <a:ln w="12700">
                <a:solidFill>
                  <a:schemeClr val="tx2">
                    <a:satMod val="155000"/>
                  </a:schemeClr>
                </a:solidFill>
                <a:prstDash val="solid"/>
              </a:ln>
              <a:latin typeface="Arial" pitchFamily="34" charset="0"/>
            </a:endParaRPr>
          </a:p>
        </p:txBody>
      </p:sp>
      <p:pic>
        <p:nvPicPr>
          <p:cNvPr id="13315" name="Picture 3"/>
          <p:cNvPicPr>
            <a:picLocks noChangeAspect="1" noChangeArrowheads="1"/>
          </p:cNvPicPr>
          <p:nvPr/>
        </p:nvPicPr>
        <p:blipFill>
          <a:blip r:embed="rId2" cstate="print"/>
          <a:srcRect/>
          <a:stretch>
            <a:fillRect/>
          </a:stretch>
        </p:blipFill>
        <p:spPr bwMode="auto">
          <a:xfrm>
            <a:off x="627805" y="1744477"/>
            <a:ext cx="7642746" cy="46505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28547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Awardees</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EGU </a:t>
            </a:r>
            <a:r>
              <a:rPr lang="it-IT" sz="2400" b="1" u="none" kern="900" dirty="0" err="1" smtClean="0">
                <a:ln w="12700">
                  <a:solidFill>
                    <a:schemeClr val="tx2">
                      <a:satMod val="155000"/>
                    </a:schemeClr>
                  </a:solidFill>
                  <a:prstDash val="solid"/>
                </a:ln>
                <a:latin typeface="Arial" pitchFamily="34" charset="0"/>
              </a:rPr>
              <a:t>Medals</a:t>
            </a:r>
            <a:endParaRPr lang="it-IT" sz="2400" b="1" u="none" kern="900" dirty="0" smtClean="0">
              <a:ln w="12700">
                <a:solidFill>
                  <a:schemeClr val="tx2">
                    <a:satMod val="155000"/>
                  </a:schemeClr>
                </a:solidFill>
                <a:prstDash val="solid"/>
              </a:ln>
              <a:latin typeface="Arial" pitchFamily="34" charset="0"/>
            </a:endParaRPr>
          </a:p>
        </p:txBody>
      </p:sp>
      <p:pic>
        <p:nvPicPr>
          <p:cNvPr id="14338" name="Picture 2"/>
          <p:cNvPicPr>
            <a:picLocks noChangeAspect="1" noChangeArrowheads="1"/>
          </p:cNvPicPr>
          <p:nvPr/>
        </p:nvPicPr>
        <p:blipFill>
          <a:blip r:embed="rId2" cstate="print"/>
          <a:srcRect/>
          <a:stretch>
            <a:fillRect/>
          </a:stretch>
        </p:blipFill>
        <p:spPr bwMode="auto">
          <a:xfrm>
            <a:off x="159552" y="1992574"/>
            <a:ext cx="8847968" cy="39958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en-US" sz="2400" b="1" u="none" kern="900" smtClean="0">
                <a:ln w="12700">
                  <a:solidFill>
                    <a:schemeClr val="tx2">
                      <a:satMod val="155000"/>
                    </a:schemeClr>
                  </a:solidFill>
                  <a:prstDash val="solid"/>
                </a:ln>
                <a:latin typeface="Arial" pitchFamily="34" charset="0"/>
              </a:rPr>
              <a:t>Gender Balance Statistics - </a:t>
            </a:r>
            <a:r>
              <a:rPr lang="en-US" sz="2400" b="1" u="none" kern="900" smtClean="0">
                <a:ln w="12700">
                  <a:solidFill>
                    <a:schemeClr val="tx2">
                      <a:satMod val="155000"/>
                    </a:schemeClr>
                  </a:solidFill>
                  <a:prstDash val="solid"/>
                </a:ln>
                <a:latin typeface="Arial" pitchFamily="34" charset="0"/>
              </a:rPr>
              <a:t>EGU</a:t>
            </a:r>
            <a:endParaRPr lang="en-US" sz="2400" b="1" u="none" kern="900" smtClean="0">
              <a:ln w="12700">
                <a:solidFill>
                  <a:schemeClr val="tx2">
                    <a:satMod val="155000"/>
                  </a:schemeClr>
                </a:solidFill>
                <a:prstDash val="solid"/>
              </a:ln>
              <a:latin typeface="Arial"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1550101" y="1924543"/>
            <a:ext cx="5969829" cy="438288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en-US" sz="2400" b="1" u="none" kern="900" smtClean="0">
                <a:ln w="12700">
                  <a:solidFill>
                    <a:schemeClr val="tx2">
                      <a:satMod val="155000"/>
                    </a:schemeClr>
                  </a:solidFill>
                  <a:prstDash val="solid"/>
                </a:ln>
                <a:latin typeface="Arial" pitchFamily="34" charset="0"/>
              </a:rPr>
              <a:t>Some </a:t>
            </a:r>
            <a:r>
              <a:rPr lang="en-US" sz="2400" b="1" u="none" kern="900" smtClean="0">
                <a:ln w="12700">
                  <a:solidFill>
                    <a:schemeClr val="tx2">
                      <a:satMod val="155000"/>
                    </a:schemeClr>
                  </a:solidFill>
                  <a:prstDash val="solid"/>
                </a:ln>
                <a:latin typeface="Arial" pitchFamily="34" charset="0"/>
              </a:rPr>
              <a:t>considerations</a:t>
            </a:r>
            <a:endParaRPr lang="en-US" sz="2400" b="1" u="none" kern="90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1961718"/>
            <a:ext cx="9035555" cy="4185761"/>
          </a:xfrm>
          <a:prstGeom prst="rect">
            <a:avLst/>
          </a:prstGeom>
          <a:noFill/>
        </p:spPr>
        <p:txBody>
          <a:bodyPr wrap="square" rtlCol="0">
            <a:spAutoFit/>
          </a:bodyPr>
          <a:lstStyle/>
          <a:p>
            <a:r>
              <a:rPr lang="en-US" b="1" u="none" smtClean="0"/>
              <a:t>The problem exists</a:t>
            </a:r>
            <a:r>
              <a:rPr lang="en-US" u="none" smtClean="0"/>
              <a:t>, and is not limited to gender balance. There are several types of imbalance that may affect recognition of scientific </a:t>
            </a:r>
            <a:r>
              <a:rPr lang="en-US" u="none" smtClean="0"/>
              <a:t>merit</a:t>
            </a:r>
            <a:r>
              <a:rPr lang="en-US" u="none" smtClean="0"/>
              <a:t>.</a:t>
            </a:r>
            <a:endParaRPr lang="en-US" sz="1400" u="none" smtClean="0"/>
          </a:p>
          <a:p>
            <a:endParaRPr lang="en-US" sz="800" u="none" smtClean="0"/>
          </a:p>
          <a:p>
            <a:r>
              <a:rPr lang="en-US" u="none" smtClean="0"/>
              <a:t>For gender balance the problem is often originated by </a:t>
            </a:r>
            <a:r>
              <a:rPr lang="en-US" b="1" u="none" smtClean="0"/>
              <a:t>unawareness</a:t>
            </a:r>
            <a:r>
              <a:rPr lang="en-US" u="none" smtClean="0"/>
              <a:t> of the </a:t>
            </a:r>
            <a:r>
              <a:rPr lang="en-US" u="none" smtClean="0"/>
              <a:t>problem</a:t>
            </a:r>
            <a:r>
              <a:rPr lang="en-US" u="none" smtClean="0"/>
              <a:t>. In </a:t>
            </a:r>
            <a:r>
              <a:rPr lang="en-US" u="none" smtClean="0"/>
              <a:t>fact</a:t>
            </a:r>
            <a:r>
              <a:rPr lang="en-US" u="none" smtClean="0"/>
              <a:t>, unawareness is one of the main triggering factor of any </a:t>
            </a:r>
            <a:r>
              <a:rPr lang="en-US" u="none" smtClean="0"/>
              <a:t>imbalance.</a:t>
            </a:r>
            <a:endParaRPr lang="en-US" u="none" smtClean="0"/>
          </a:p>
          <a:p>
            <a:endParaRPr lang="en-US" sz="800" u="none" smtClean="0"/>
          </a:p>
          <a:p>
            <a:r>
              <a:rPr lang="en-US" u="none" smtClean="0"/>
              <a:t>There is a clear </a:t>
            </a:r>
            <a:r>
              <a:rPr lang="en-US" b="1" u="none" smtClean="0"/>
              <a:t>majority of male members in the geoscience </a:t>
            </a:r>
            <a:r>
              <a:rPr lang="en-US" b="1" u="none" smtClean="0"/>
              <a:t>community</a:t>
            </a:r>
            <a:r>
              <a:rPr lang="en-US" u="none" smtClean="0"/>
              <a:t>. Improving the gender balance therefore requires a grassroot </a:t>
            </a:r>
            <a:r>
              <a:rPr lang="en-US" u="none" smtClean="0"/>
              <a:t>approach</a:t>
            </a:r>
            <a:r>
              <a:rPr lang="en-US" u="none" smtClean="0"/>
              <a:t>, which should start at the education level </a:t>
            </a:r>
            <a:r>
              <a:rPr lang="en-US" u="none" smtClean="0"/>
              <a:t>(</a:t>
            </a:r>
            <a:r>
              <a:rPr lang="en-US" u="none" smtClean="0"/>
              <a:t>including the primary school and education in the </a:t>
            </a:r>
            <a:r>
              <a:rPr lang="en-US" u="none" smtClean="0"/>
              <a:t>family</a:t>
            </a:r>
            <a:r>
              <a:rPr lang="en-US" u="none" smtClean="0"/>
              <a:t>. </a:t>
            </a:r>
            <a:r>
              <a:rPr lang="en-US" u="none" smtClean="0"/>
              <a:t>Actually</a:t>
            </a:r>
            <a:r>
              <a:rPr lang="en-US" u="none" smtClean="0"/>
              <a:t>, the EGU data show that the number of awardees for each age class is not significantly different from the number of members and the number of nominations that were </a:t>
            </a:r>
            <a:r>
              <a:rPr lang="en-US" u="none" smtClean="0"/>
              <a:t>received.</a:t>
            </a:r>
            <a:endParaRPr lang="en-US" u="none" smtClean="0"/>
          </a:p>
          <a:p>
            <a:endParaRPr lang="en-US" sz="800" u="none" smtClean="0"/>
          </a:p>
          <a:p>
            <a:r>
              <a:rPr lang="en-US" u="none" smtClean="0"/>
              <a:t>Scientific associations can play a relevant role in ensuring gender </a:t>
            </a:r>
            <a:r>
              <a:rPr lang="en-US" u="none" smtClean="0"/>
              <a:t>balance</a:t>
            </a:r>
            <a:r>
              <a:rPr lang="en-US" u="none" smtClean="0"/>
              <a:t>, but we need to be aware that </a:t>
            </a:r>
            <a:r>
              <a:rPr lang="en-US" b="1" u="none" smtClean="0"/>
              <a:t>community </a:t>
            </a:r>
            <a:r>
              <a:rPr lang="en-US" b="1" u="none" smtClean="0"/>
              <a:t>actions</a:t>
            </a:r>
            <a:r>
              <a:rPr lang="en-US" u="none" smtClean="0"/>
              <a:t> are needed to definitely solve the </a:t>
            </a:r>
            <a:r>
              <a:rPr lang="en-US" u="none" smtClean="0"/>
              <a:t>problem.</a:t>
            </a:r>
            <a:endParaRPr lang="en-US" u="none" smtClean="0"/>
          </a:p>
          <a:p>
            <a:endParaRPr lang="en-US" sz="800" u="none" smtClean="0"/>
          </a:p>
          <a:p>
            <a:r>
              <a:rPr lang="en-US" u="none" smtClean="0"/>
              <a:t>The problem is not resolved by merely ensuring that committees are </a:t>
            </a:r>
            <a:r>
              <a:rPr lang="en-US" u="none" smtClean="0"/>
              <a:t>balanced</a:t>
            </a:r>
            <a:r>
              <a:rPr lang="en-US" u="none" smtClean="0"/>
              <a:t>.</a:t>
            </a:r>
            <a:endParaRPr lang="en-US" u="none"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What</a:t>
            </a:r>
            <a:r>
              <a:rPr lang="it-IT" sz="2400" b="1" u="none" kern="900" dirty="0" smtClean="0">
                <a:ln w="12700">
                  <a:solidFill>
                    <a:schemeClr val="tx2">
                      <a:satMod val="155000"/>
                    </a:schemeClr>
                  </a:solidFill>
                  <a:prstDash val="solid"/>
                </a:ln>
                <a:latin typeface="Arial" pitchFamily="34" charset="0"/>
              </a:rPr>
              <a:t> EGU </a:t>
            </a:r>
            <a:r>
              <a:rPr lang="it-IT" sz="2400" b="1" u="none" kern="900" dirty="0" err="1" smtClean="0">
                <a:ln w="12700">
                  <a:solidFill>
                    <a:schemeClr val="tx2">
                      <a:satMod val="155000"/>
                    </a:schemeClr>
                  </a:solidFill>
                  <a:prstDash val="solid"/>
                </a:ln>
                <a:latin typeface="Arial" pitchFamily="34" charset="0"/>
              </a:rPr>
              <a:t>does</a:t>
            </a:r>
            <a:endParaRPr lang="it-IT" sz="2400" b="1" u="none" kern="900" dirty="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2016310"/>
            <a:ext cx="9035555" cy="4339650"/>
          </a:xfrm>
          <a:prstGeom prst="rect">
            <a:avLst/>
          </a:prstGeom>
          <a:noFill/>
        </p:spPr>
        <p:txBody>
          <a:bodyPr wrap="square" rtlCol="0">
            <a:spAutoFit/>
          </a:bodyPr>
          <a:lstStyle/>
          <a:p>
            <a:pPr marL="355600" indent="-355600">
              <a:buFont typeface="Arial" pitchFamily="34" charset="0"/>
              <a:buChar char="•"/>
            </a:pPr>
            <a:r>
              <a:rPr lang="en-US" u="none" smtClean="0"/>
              <a:t>EGU draws the attention of the community on balance in its call for nominations and </a:t>
            </a:r>
            <a:r>
              <a:rPr lang="en-US" u="none" smtClean="0"/>
              <a:t>candidates</a:t>
            </a:r>
            <a:r>
              <a:rPr lang="en-US" u="none" smtClean="0"/>
              <a:t>.</a:t>
            </a:r>
            <a:endParaRPr lang="en-US" sz="1400" u="none" smtClean="0"/>
          </a:p>
          <a:p>
            <a:pPr>
              <a:buFont typeface="Arial" pitchFamily="34" charset="0"/>
              <a:buChar char="•"/>
            </a:pPr>
            <a:endParaRPr lang="en-US" sz="1200" u="none" smtClean="0"/>
          </a:p>
          <a:p>
            <a:pPr marL="355600" indent="-355600">
              <a:buFont typeface="Arial" pitchFamily="34" charset="0"/>
              <a:buChar char="•"/>
            </a:pPr>
            <a:r>
              <a:rPr lang="en-US" u="none" smtClean="0"/>
              <a:t>EGU adopts a transparent approach in clarifying the criteria for </a:t>
            </a:r>
            <a:r>
              <a:rPr lang="en-US" u="none" smtClean="0"/>
              <a:t>excellence</a:t>
            </a:r>
            <a:r>
              <a:rPr lang="en-US" u="none" smtClean="0"/>
              <a:t>. The process for assigning recognitions is clearly explained in the EGU Best </a:t>
            </a:r>
            <a:r>
              <a:rPr lang="en-US" u="none" smtClean="0"/>
              <a:t>Practices</a:t>
            </a:r>
            <a:r>
              <a:rPr lang="en-US" u="none" smtClean="0"/>
              <a:t>. Committee members names are </a:t>
            </a:r>
            <a:r>
              <a:rPr lang="en-US" u="none" smtClean="0"/>
              <a:t>disclosed</a:t>
            </a:r>
            <a:r>
              <a:rPr lang="en-US" u="none" smtClean="0"/>
              <a:t>. The Committee are required to keep in carbon copy the EGU Awards and Medals committee chair in any </a:t>
            </a:r>
            <a:r>
              <a:rPr lang="en-US" u="none" smtClean="0"/>
              <a:t>discussion</a:t>
            </a:r>
            <a:r>
              <a:rPr lang="en-US" u="none" smtClean="0"/>
              <a:t>.</a:t>
            </a:r>
            <a:endParaRPr lang="en-US" u="none" smtClean="0"/>
          </a:p>
          <a:p>
            <a:pPr marL="355600" indent="-355600">
              <a:buFont typeface="Arial" pitchFamily="34" charset="0"/>
              <a:buChar char="•"/>
            </a:pPr>
            <a:endParaRPr lang="en-US" sz="1200" u="none" smtClean="0"/>
          </a:p>
          <a:p>
            <a:pPr marL="355600" indent="-355600">
              <a:buFont typeface="Arial" pitchFamily="34" charset="0"/>
              <a:buChar char="•"/>
            </a:pPr>
            <a:r>
              <a:rPr lang="en-US" u="none" smtClean="0"/>
              <a:t>Recognitions are assigned on the basis of scientific </a:t>
            </a:r>
            <a:r>
              <a:rPr lang="en-US" u="none" smtClean="0"/>
              <a:t>merit</a:t>
            </a:r>
            <a:r>
              <a:rPr lang="en-US" u="none" smtClean="0"/>
              <a:t>. </a:t>
            </a:r>
            <a:r>
              <a:rPr lang="en-US" u="none" smtClean="0"/>
              <a:t>However</a:t>
            </a:r>
            <a:r>
              <a:rPr lang="en-US" u="none" smtClean="0"/>
              <a:t>, ties are resolved by involving balance </a:t>
            </a:r>
            <a:r>
              <a:rPr lang="en-US" u="none" smtClean="0"/>
              <a:t>criteria.</a:t>
            </a:r>
            <a:endParaRPr lang="en-US" u="none" smtClean="0"/>
          </a:p>
          <a:p>
            <a:pPr>
              <a:buFont typeface="Arial" pitchFamily="34" charset="0"/>
              <a:buChar char="•"/>
            </a:pPr>
            <a:endParaRPr lang="en-US" sz="1200" u="none" smtClean="0"/>
          </a:p>
          <a:p>
            <a:pPr marL="355600" indent="-355600">
              <a:buFont typeface="Arial" pitchFamily="34" charset="0"/>
              <a:buChar char="•"/>
            </a:pPr>
            <a:r>
              <a:rPr lang="en-US" u="none" smtClean="0"/>
              <a:t>Award and medal winners are proposed by Committees nominated by the EGU </a:t>
            </a:r>
            <a:r>
              <a:rPr lang="en-US" u="none" smtClean="0"/>
              <a:t>Council</a:t>
            </a:r>
            <a:r>
              <a:rPr lang="en-US" u="none" smtClean="0"/>
              <a:t>, which finally scrutinise the results of the selection before </a:t>
            </a:r>
            <a:r>
              <a:rPr lang="en-US" u="none" smtClean="0"/>
              <a:t>approval.</a:t>
            </a:r>
            <a:endParaRPr lang="en-US" u="none" smtClean="0"/>
          </a:p>
          <a:p>
            <a:pPr marL="355600" indent="-355600">
              <a:buFont typeface="Arial" pitchFamily="34" charset="0"/>
              <a:buChar char="•"/>
            </a:pPr>
            <a:endParaRPr lang="en-US" sz="1200" u="none" smtClean="0"/>
          </a:p>
          <a:p>
            <a:pPr marL="355600" indent="-355600">
              <a:buFont typeface="Arial" pitchFamily="34" charset="0"/>
              <a:buChar char="•"/>
            </a:pPr>
            <a:r>
              <a:rPr lang="en-US" u="none" smtClean="0"/>
              <a:t>A refined monitoring of balance have been started from </a:t>
            </a:r>
            <a:r>
              <a:rPr lang="en-US" u="none" smtClean="0"/>
              <a:t>2009</a:t>
            </a:r>
            <a:r>
              <a:rPr lang="en-US" u="none" smtClean="0"/>
              <a:t>. Since 2014 detailed statistics are available on nominations and </a:t>
            </a:r>
            <a:r>
              <a:rPr lang="en-US" u="none" smtClean="0"/>
              <a:t>awards.</a:t>
            </a:r>
            <a:endParaRPr lang="en-US" u="none" smtClean="0"/>
          </a:p>
          <a:p>
            <a:pPr>
              <a:buFont typeface="Arial" pitchFamily="34" charset="0"/>
              <a:buChar char="•"/>
            </a:pPr>
            <a:endParaRPr lang="en-US" sz="1200" u="none"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Ways</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forward</a:t>
            </a:r>
            <a:r>
              <a:rPr lang="it-IT" sz="2400" b="1" u="none" kern="900" dirty="0" smtClean="0">
                <a:ln w="12700">
                  <a:solidFill>
                    <a:schemeClr val="tx2">
                      <a:satMod val="155000"/>
                    </a:schemeClr>
                  </a:solidFill>
                  <a:prstDash val="solid"/>
                </a:ln>
                <a:latin typeface="Arial" pitchFamily="34" charset="0"/>
              </a:rPr>
              <a:t> and </a:t>
            </a:r>
            <a:r>
              <a:rPr lang="it-IT" sz="2400" b="1" u="none" kern="900" dirty="0" err="1" smtClean="0">
                <a:ln w="12700">
                  <a:solidFill>
                    <a:schemeClr val="tx2">
                      <a:satMod val="155000"/>
                    </a:schemeClr>
                  </a:solidFill>
                  <a:prstDash val="solid"/>
                </a:ln>
                <a:latin typeface="Arial" pitchFamily="34" charset="0"/>
              </a:rPr>
              <a:t>conclusions</a:t>
            </a:r>
            <a:endParaRPr lang="it-IT" sz="2400" b="1" u="none" kern="900" dirty="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1961718"/>
            <a:ext cx="9035555" cy="4154984"/>
          </a:xfrm>
          <a:prstGeom prst="rect">
            <a:avLst/>
          </a:prstGeom>
          <a:noFill/>
        </p:spPr>
        <p:txBody>
          <a:bodyPr wrap="square" rtlCol="0">
            <a:spAutoFit/>
          </a:bodyPr>
          <a:lstStyle/>
          <a:p>
            <a:pPr marL="355600" indent="-355600">
              <a:buFont typeface="Arial" pitchFamily="34" charset="0"/>
              <a:buChar char="•"/>
            </a:pPr>
            <a:r>
              <a:rPr lang="en-US" u="none" smtClean="0"/>
              <a:t>Scientific associations need to stimulate the awareness of the problem, and stimulate a balanced submission of nominations. They also need to ensure </a:t>
            </a:r>
            <a:r>
              <a:rPr lang="en-US" b="1" u="none" smtClean="0"/>
              <a:t>transparency</a:t>
            </a:r>
            <a:r>
              <a:rPr lang="en-US" u="none" smtClean="0"/>
              <a:t> in the recognition of scientific </a:t>
            </a:r>
            <a:r>
              <a:rPr lang="en-US" u="none" smtClean="0"/>
              <a:t>merit</a:t>
            </a:r>
            <a:r>
              <a:rPr lang="en-US" u="none" smtClean="0"/>
              <a:t>.</a:t>
            </a:r>
            <a:endParaRPr lang="en-US" sz="1400" u="none" smtClean="0"/>
          </a:p>
          <a:p>
            <a:pPr>
              <a:buFont typeface="Arial" pitchFamily="34" charset="0"/>
              <a:buChar char="•"/>
            </a:pPr>
            <a:endParaRPr lang="en-US" sz="1200" u="none" smtClean="0"/>
          </a:p>
          <a:p>
            <a:pPr marL="355600" indent="-355600">
              <a:buFont typeface="Arial" pitchFamily="34" charset="0"/>
              <a:buChar char="•"/>
            </a:pPr>
            <a:r>
              <a:rPr lang="en-US" u="none" smtClean="0"/>
              <a:t>Scientific associations can play a relevant role in ensuring gender </a:t>
            </a:r>
            <a:r>
              <a:rPr lang="en-US" u="none" smtClean="0"/>
              <a:t>balance</a:t>
            </a:r>
            <a:r>
              <a:rPr lang="en-US" u="none" smtClean="0"/>
              <a:t>, but we need to be aware that </a:t>
            </a:r>
            <a:r>
              <a:rPr lang="en-US" b="1" u="none" smtClean="0"/>
              <a:t>community </a:t>
            </a:r>
            <a:r>
              <a:rPr lang="en-US" b="1" u="none" smtClean="0"/>
              <a:t>actions</a:t>
            </a:r>
            <a:r>
              <a:rPr lang="en-US" u="none" smtClean="0"/>
              <a:t> are needed to definitely solve the </a:t>
            </a:r>
            <a:r>
              <a:rPr lang="en-US" u="none" smtClean="0"/>
              <a:t>problem</a:t>
            </a:r>
            <a:r>
              <a:rPr lang="en-US" u="none" smtClean="0"/>
              <a:t>.</a:t>
            </a:r>
            <a:endParaRPr lang="en-US" u="none" smtClean="0"/>
          </a:p>
          <a:p>
            <a:pPr marL="355600" indent="-355600">
              <a:buFont typeface="Arial" pitchFamily="34" charset="0"/>
              <a:buChar char="•"/>
            </a:pPr>
            <a:endParaRPr lang="en-US" sz="1200" u="none" smtClean="0"/>
          </a:p>
          <a:p>
            <a:pPr marL="355600" indent="-355600">
              <a:buFont typeface="Arial" pitchFamily="34" charset="0"/>
              <a:buChar char="•"/>
            </a:pPr>
            <a:r>
              <a:rPr lang="en-US" u="none" smtClean="0"/>
              <a:t>Geoscientists need to make an effort at the educational </a:t>
            </a:r>
            <a:r>
              <a:rPr lang="en-US" u="none" smtClean="0"/>
              <a:t>level</a:t>
            </a:r>
            <a:r>
              <a:rPr lang="en-US" u="none" smtClean="0"/>
              <a:t>, to make sure that recruitment is carried out according to balanced </a:t>
            </a:r>
            <a:r>
              <a:rPr lang="en-US" u="none" smtClean="0"/>
              <a:t>criteria</a:t>
            </a:r>
            <a:r>
              <a:rPr lang="en-US" u="none" smtClean="0"/>
              <a:t>. The community should also make an effort to solicit a balanced nomination of </a:t>
            </a:r>
            <a:r>
              <a:rPr lang="en-US" u="none" smtClean="0"/>
              <a:t>colleagues.</a:t>
            </a:r>
            <a:endParaRPr lang="en-US" u="none" smtClean="0"/>
          </a:p>
          <a:p>
            <a:pPr>
              <a:buFont typeface="Arial" pitchFamily="34" charset="0"/>
              <a:buChar char="•"/>
            </a:pPr>
            <a:endParaRPr lang="en-US" sz="1200" u="none" smtClean="0"/>
          </a:p>
          <a:p>
            <a:pPr marL="355600" indent="-355600">
              <a:buFont typeface="Arial" pitchFamily="34" charset="0"/>
              <a:buChar char="•"/>
            </a:pPr>
            <a:r>
              <a:rPr lang="en-US" u="none" smtClean="0"/>
              <a:t>The problem should be faced with a positive </a:t>
            </a:r>
            <a:r>
              <a:rPr lang="en-US" u="none" smtClean="0"/>
              <a:t>attitude</a:t>
            </a:r>
            <a:r>
              <a:rPr lang="en-US" u="none" smtClean="0"/>
              <a:t>. We need to stimulate a proactive action by any single </a:t>
            </a:r>
            <a:r>
              <a:rPr lang="en-US" u="none" smtClean="0"/>
              <a:t>scientist</a:t>
            </a:r>
            <a:r>
              <a:rPr lang="en-US" u="none" smtClean="0"/>
              <a:t>. Balance is a common interest for the development of </a:t>
            </a:r>
            <a:r>
              <a:rPr lang="en-US" u="none" smtClean="0"/>
              <a:t>science.</a:t>
            </a:r>
            <a:endParaRPr lang="en-US" u="none" smtClean="0"/>
          </a:p>
          <a:p>
            <a:pPr>
              <a:buFont typeface="Arial" pitchFamily="34" charset="0"/>
              <a:buChar char="•"/>
            </a:pPr>
            <a:endParaRPr lang="en-US" sz="1200" u="none"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Gender </a:t>
            </a:r>
            <a:r>
              <a:rPr lang="it-IT" sz="2400" b="1" u="none" kern="900" dirty="0" err="1" smtClean="0">
                <a:ln w="12700">
                  <a:solidFill>
                    <a:schemeClr val="tx2">
                      <a:satMod val="155000"/>
                    </a:schemeClr>
                  </a:solidFill>
                  <a:prstDash val="solid"/>
                </a:ln>
                <a:latin typeface="Arial" pitchFamily="34" charset="0"/>
              </a:rPr>
              <a:t>equality</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identifying</a:t>
            </a:r>
            <a:r>
              <a:rPr lang="it-IT" sz="2400" b="1" u="none" kern="900" dirty="0" smtClean="0">
                <a:ln w="12700">
                  <a:solidFill>
                    <a:schemeClr val="tx2">
                      <a:satMod val="155000"/>
                    </a:schemeClr>
                  </a:solidFill>
                  <a:prstDash val="solid"/>
                </a:ln>
                <a:latin typeface="Arial" pitchFamily="34" charset="0"/>
              </a:rPr>
              <a:t> the </a:t>
            </a:r>
            <a:r>
              <a:rPr lang="it-IT" sz="2400" b="1" u="none" kern="900" dirty="0" err="1" smtClean="0">
                <a:ln w="12700">
                  <a:solidFill>
                    <a:schemeClr val="tx2">
                      <a:satMod val="155000"/>
                    </a:schemeClr>
                  </a:solidFill>
                  <a:prstDash val="solid"/>
                </a:ln>
                <a:latin typeface="Arial" pitchFamily="34" charset="0"/>
              </a:rPr>
              <a:t>question</a:t>
            </a:r>
            <a:endParaRPr lang="it-IT" sz="2400" b="1" u="none" kern="900" dirty="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1920774"/>
            <a:ext cx="9035555" cy="1538883"/>
          </a:xfrm>
          <a:prstGeom prst="rect">
            <a:avLst/>
          </a:prstGeom>
          <a:noFill/>
        </p:spPr>
        <p:txBody>
          <a:bodyPr wrap="square" rtlCol="0">
            <a:spAutoFit/>
          </a:bodyPr>
          <a:lstStyle/>
          <a:p>
            <a:r>
              <a:rPr lang="en-US" b="1" u="none" dirty="0" smtClean="0"/>
              <a:t>Wikipedia definition</a:t>
            </a:r>
            <a:r>
              <a:rPr lang="en-US" u="none" dirty="0" smtClean="0"/>
              <a:t> </a:t>
            </a:r>
            <a:r>
              <a:rPr lang="en-US" b="1" u="none" dirty="0" smtClean="0"/>
              <a:t>of Gender equality</a:t>
            </a:r>
            <a:r>
              <a:rPr lang="en-US" u="none" dirty="0" smtClean="0"/>
              <a:t>: also known as sex equality, gender egalitarianism, sexual equality or equality of the genders, it is the view that both men and women should receive equal treatment and not be discriminated against based on their gender.[1]</a:t>
            </a:r>
          </a:p>
          <a:p>
            <a:pPr marL="177800" indent="-177800"/>
            <a:endParaRPr lang="en-US" sz="800" u="none" dirty="0" smtClean="0"/>
          </a:p>
          <a:p>
            <a:r>
              <a:rPr lang="en-US" sz="1400" u="none" dirty="0" smtClean="0"/>
              <a:t>[1] United Nations. Report of the Economic and Social Council for 1997. A/52/3.18 September 1997</a:t>
            </a:r>
            <a:endParaRPr lang="it-IT" sz="1400" u="none" dirty="0" smtClean="0"/>
          </a:p>
        </p:txBody>
      </p:sp>
      <p:sp>
        <p:nvSpPr>
          <p:cNvPr id="7" name="CasellaDiTesto 6"/>
          <p:cNvSpPr txBox="1"/>
          <p:nvPr/>
        </p:nvSpPr>
        <p:spPr>
          <a:xfrm>
            <a:off x="110716" y="3629046"/>
            <a:ext cx="9035555" cy="2308324"/>
          </a:xfrm>
          <a:prstGeom prst="rect">
            <a:avLst/>
          </a:prstGeom>
          <a:noFill/>
        </p:spPr>
        <p:txBody>
          <a:bodyPr wrap="square" rtlCol="0">
            <a:spAutoFit/>
          </a:bodyPr>
          <a:lstStyle/>
          <a:p>
            <a:r>
              <a:rPr lang="en-US" b="1" u="none" dirty="0" smtClean="0"/>
              <a:t>Wikipedia definition</a:t>
            </a:r>
            <a:r>
              <a:rPr lang="en-US" u="none" dirty="0" smtClean="0"/>
              <a:t> </a:t>
            </a:r>
            <a:r>
              <a:rPr lang="en-US" b="1" u="none" dirty="0" smtClean="0"/>
              <a:t>of equal opportunity</a:t>
            </a:r>
            <a:r>
              <a:rPr lang="en-US" u="none" dirty="0" smtClean="0"/>
              <a:t>: it </a:t>
            </a:r>
            <a:r>
              <a:rPr lang="en-US" u="none" dirty="0" smtClean="0"/>
              <a:t>is </a:t>
            </a:r>
            <a:r>
              <a:rPr lang="en-US" u="none" dirty="0" smtClean="0"/>
              <a:t>a stipulation that all people should be treated similarly, unhampered by artificial barriers or prejudices or preferences, except when particular distinctions can be explicitly justified. The aim according to this often complex and contested concept is that important jobs should go to those “most qualified” – persons most likely to perform ably in a given task – and not go to persons for arbitrary or irrelevant reasons, such as circumstances of birth, upbringing, having well-connected relatives or friends, religion, sex, ethnicity, race, caste, or involuntary personal attributes such as disability, age, gender, or sexual orientation.</a:t>
            </a:r>
            <a:endParaRPr lang="it-IT" sz="1400" u="none"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Detecting</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inequality</a:t>
            </a:r>
            <a:r>
              <a:rPr lang="it-IT" sz="2400" b="1" u="none" kern="900" dirty="0" smtClean="0">
                <a:ln w="12700">
                  <a:solidFill>
                    <a:schemeClr val="tx2">
                      <a:satMod val="155000"/>
                    </a:schemeClr>
                  </a:solidFill>
                  <a:prstDash val="solid"/>
                </a:ln>
                <a:latin typeface="Arial" pitchFamily="34" charset="0"/>
              </a:rPr>
              <a:t> in Science</a:t>
            </a:r>
            <a:endParaRPr lang="it-IT" sz="2400" b="1" u="none" kern="900" dirty="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1920774"/>
            <a:ext cx="9035555" cy="646331"/>
          </a:xfrm>
          <a:prstGeom prst="rect">
            <a:avLst/>
          </a:prstGeom>
          <a:noFill/>
        </p:spPr>
        <p:txBody>
          <a:bodyPr wrap="square" rtlCol="0">
            <a:spAutoFit/>
          </a:bodyPr>
          <a:lstStyle/>
          <a:p>
            <a:r>
              <a:rPr lang="en-US" b="1" u="none" dirty="0" smtClean="0"/>
              <a:t>Equality and inequality</a:t>
            </a:r>
            <a:r>
              <a:rPr lang="en-US" u="none" dirty="0" smtClean="0"/>
              <a:t> are extremely important issues in the context of scientific recognition and promotion. Science may be affected by several forms of inequality.</a:t>
            </a:r>
            <a:endParaRPr lang="it-IT" sz="1400" u="none" dirty="0" smtClean="0"/>
          </a:p>
        </p:txBody>
      </p:sp>
      <p:sp>
        <p:nvSpPr>
          <p:cNvPr id="7" name="CasellaDiTesto 6"/>
          <p:cNvSpPr txBox="1"/>
          <p:nvPr/>
        </p:nvSpPr>
        <p:spPr>
          <a:xfrm>
            <a:off x="110716" y="2619094"/>
            <a:ext cx="9035555" cy="3908762"/>
          </a:xfrm>
          <a:prstGeom prst="rect">
            <a:avLst/>
          </a:prstGeom>
          <a:noFill/>
        </p:spPr>
        <p:txBody>
          <a:bodyPr wrap="square" rtlCol="0">
            <a:spAutoFit/>
          </a:bodyPr>
          <a:lstStyle/>
          <a:p>
            <a:r>
              <a:rPr lang="en-US" b="1" u="none" dirty="0" smtClean="0"/>
              <a:t>Criteria for identifying inequality</a:t>
            </a:r>
            <a:r>
              <a:rPr lang="en-US" u="none" dirty="0" smtClean="0"/>
              <a:t>: Several criteria can be potentially used to detect inequality and ensure equality. They can be classified as follows:</a:t>
            </a:r>
          </a:p>
          <a:p>
            <a:pPr marL="531813" indent="-176213">
              <a:buFontTx/>
              <a:buChar char="-"/>
              <a:tabLst>
                <a:tab pos="531813" algn="l"/>
              </a:tabLst>
            </a:pPr>
            <a:r>
              <a:rPr lang="en-US" b="1" u="none" dirty="0" smtClean="0"/>
              <a:t>Analytical criteria</a:t>
            </a:r>
            <a:r>
              <a:rPr lang="en-US" u="none" dirty="0" smtClean="0"/>
              <a:t>: they are based on the use of mathematical relationships. They are transparent and can be easily communicated. They are not necessarily objective and rigorous. The are based on underlying assumptions that need to be checked.</a:t>
            </a:r>
          </a:p>
          <a:p>
            <a:pPr marL="531813" indent="-176213">
              <a:buFontTx/>
              <a:buChar char="-"/>
              <a:tabLst>
                <a:tab pos="531813" algn="l"/>
              </a:tabLst>
            </a:pPr>
            <a:r>
              <a:rPr lang="en-US" b="1" u="none" dirty="0" smtClean="0"/>
              <a:t>Subjective criteria</a:t>
            </a:r>
            <a:r>
              <a:rPr lang="en-US" u="none" dirty="0" smtClean="0"/>
              <a:t>: They are based on expert knowledge. They can be objective and rigorous, but depend on the ability and impartiality of the examiner. They can be transparent, but communication is often an issue.</a:t>
            </a:r>
          </a:p>
          <a:p>
            <a:pPr marL="531813" indent="-176213">
              <a:buFontTx/>
              <a:buChar char="-"/>
              <a:tabLst>
                <a:tab pos="531813" algn="l"/>
              </a:tabLst>
            </a:pPr>
            <a:r>
              <a:rPr lang="en-US" b="1" u="none" dirty="0" smtClean="0"/>
              <a:t>Criteria based on the scientific merit</a:t>
            </a:r>
            <a:r>
              <a:rPr lang="en-US" u="none" dirty="0" smtClean="0"/>
              <a:t>: They are widely used. They are easy to communicate. They can be transparent but the whole process rarely is, as confidentiality is often an issue. One should note that the recognition of the scientific merits is inherently subjective.</a:t>
            </a:r>
          </a:p>
          <a:p>
            <a:endParaRPr lang="it-IT" sz="1400" u="none"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Detecting</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inequality</a:t>
            </a:r>
            <a:r>
              <a:rPr lang="it-IT" sz="2400" b="1" u="none" kern="900" dirty="0" smtClean="0">
                <a:ln w="12700">
                  <a:solidFill>
                    <a:schemeClr val="tx2">
                      <a:satMod val="155000"/>
                    </a:schemeClr>
                  </a:solidFill>
                  <a:prstDash val="solid"/>
                </a:ln>
                <a:latin typeface="Arial" pitchFamily="34" charset="0"/>
              </a:rPr>
              <a:t> in Science</a:t>
            </a:r>
            <a:endParaRPr lang="it-IT" sz="2400" b="1" u="none" kern="900" dirty="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1920774"/>
            <a:ext cx="9035555" cy="923330"/>
          </a:xfrm>
          <a:prstGeom prst="rect">
            <a:avLst/>
          </a:prstGeom>
          <a:noFill/>
        </p:spPr>
        <p:txBody>
          <a:bodyPr wrap="square" rtlCol="0">
            <a:spAutoFit/>
          </a:bodyPr>
          <a:lstStyle/>
          <a:p>
            <a:r>
              <a:rPr lang="en-US" b="1" u="none" dirty="0" smtClean="0"/>
              <a:t>Statistical analysis </a:t>
            </a:r>
            <a:r>
              <a:rPr lang="en-US" u="none" dirty="0" smtClean="0"/>
              <a:t>is widely used to detect inequality. It is an analytical criteria, it is not subjective and is not based on scientific merit. The latter can be an important limitation in the context of scientific recognition.</a:t>
            </a:r>
            <a:endParaRPr lang="it-IT" sz="1400" u="none" dirty="0" smtClean="0"/>
          </a:p>
        </p:txBody>
      </p:sp>
      <p:sp>
        <p:nvSpPr>
          <p:cNvPr id="7" name="CasellaDiTesto 6"/>
          <p:cNvSpPr txBox="1"/>
          <p:nvPr/>
        </p:nvSpPr>
        <p:spPr>
          <a:xfrm>
            <a:off x="110716" y="2919350"/>
            <a:ext cx="9035555" cy="3508653"/>
          </a:xfrm>
          <a:prstGeom prst="rect">
            <a:avLst/>
          </a:prstGeom>
          <a:noFill/>
        </p:spPr>
        <p:txBody>
          <a:bodyPr wrap="square" rtlCol="0">
            <a:spAutoFit/>
          </a:bodyPr>
          <a:lstStyle/>
          <a:p>
            <a:r>
              <a:rPr lang="en-US" u="none" dirty="0" smtClean="0"/>
              <a:t>Statistical analysis is based on the comparison of </a:t>
            </a:r>
            <a:r>
              <a:rPr lang="en-US" b="1" u="none" dirty="0" smtClean="0"/>
              <a:t>selected statistics with a reference value</a:t>
            </a:r>
            <a:r>
              <a:rPr lang="en-US" u="none" dirty="0" smtClean="0"/>
              <a:t> to be determined.</a:t>
            </a:r>
          </a:p>
          <a:p>
            <a:endParaRPr lang="en-US" sz="800" u="none" dirty="0" smtClean="0"/>
          </a:p>
          <a:p>
            <a:r>
              <a:rPr lang="en-US" u="none" dirty="0" smtClean="0"/>
              <a:t>A statistic that is frequently selected is the percentage of members of a given class over the total. For instance, the percentage of female awardees over the total.</a:t>
            </a:r>
          </a:p>
          <a:p>
            <a:endParaRPr lang="en-US" sz="800" u="none" dirty="0" smtClean="0"/>
          </a:p>
          <a:p>
            <a:r>
              <a:rPr lang="en-US" u="none" dirty="0" smtClean="0"/>
              <a:t>The selection of the reference value is a key issue: in the context of gender balance, the reference value is often assumed to be 50%, basing on the distribution of genders over the total population.</a:t>
            </a:r>
          </a:p>
          <a:p>
            <a:endParaRPr lang="en-US" sz="800" u="none" dirty="0" smtClean="0"/>
          </a:p>
          <a:p>
            <a:r>
              <a:rPr lang="en-US" u="none" dirty="0" smtClean="0"/>
              <a:t>The above assumption implies that genders are distributed within an assigned category of human activities as the global population. This is a convenient hypothesis that is clearly not satisfied for certain human activities. In science there are different situations depending on the related field.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3179928" y="2466943"/>
            <a:ext cx="5786662" cy="2935415"/>
          </a:xfrm>
          <a:prstGeom prst="rect">
            <a:avLst/>
          </a:prstGeom>
          <a:noFill/>
          <a:ln w="9525">
            <a:noFill/>
            <a:miter lim="800000"/>
            <a:headEnd/>
            <a:tailEnd/>
          </a:ln>
          <a:effectLst/>
        </p:spPr>
      </p:pic>
      <p:sp>
        <p:nvSpPr>
          <p:cNvPr id="7" name="CasellaDiTesto 6"/>
          <p:cNvSpPr txBox="1"/>
          <p:nvPr/>
        </p:nvSpPr>
        <p:spPr>
          <a:xfrm>
            <a:off x="313891" y="2920630"/>
            <a:ext cx="2702257" cy="2031325"/>
          </a:xfrm>
          <a:prstGeom prst="rect">
            <a:avLst/>
          </a:prstGeom>
          <a:noFill/>
        </p:spPr>
        <p:txBody>
          <a:bodyPr wrap="square" rtlCol="0">
            <a:spAutoFit/>
          </a:bodyPr>
          <a:lstStyle/>
          <a:p>
            <a:r>
              <a:rPr lang="en-US" u="none" dirty="0" smtClean="0"/>
              <a:t>Surveyed Wikipedia editors were predominantly male. (Data from a 2011 Wikimedia Foundation survey of Wikipedia editors.)</a:t>
            </a:r>
            <a:endParaRPr lang="it-IT" u="none" dirty="0"/>
          </a:p>
        </p:txBody>
      </p:sp>
      <p:sp>
        <p:nvSpPr>
          <p:cNvPr id="8"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Esamples</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statistical</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criteria</a:t>
            </a:r>
            <a:endParaRPr lang="it-IT" sz="2400" b="1" u="none" kern="900" dirty="0" smtClean="0">
              <a:ln w="12700">
                <a:solidFill>
                  <a:schemeClr val="tx2">
                    <a:satMod val="155000"/>
                  </a:schemeClr>
                </a:solidFill>
                <a:prstDash val="solid"/>
              </a:ln>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1094639" y="5874158"/>
            <a:ext cx="7476156" cy="492443"/>
          </a:xfrm>
          <a:prstGeom prst="rect">
            <a:avLst/>
          </a:prstGeom>
          <a:noFill/>
          <a:ln>
            <a:solidFill>
              <a:schemeClr val="tx1"/>
            </a:solidFill>
          </a:ln>
        </p:spPr>
        <p:txBody>
          <a:bodyPr wrap="square" tIns="0" bIns="0" rtlCol="0">
            <a:spAutoFit/>
          </a:bodyPr>
          <a:lstStyle/>
          <a:p>
            <a:r>
              <a:rPr lang="en-US" sz="1600" u="none" dirty="0" smtClean="0"/>
              <a:t>A world map showing countries governmental participation by women, 2010.</a:t>
            </a:r>
          </a:p>
          <a:p>
            <a:r>
              <a:rPr lang="en-US" sz="1600" u="none" dirty="0" smtClean="0"/>
              <a:t>From Wikipedia</a:t>
            </a:r>
            <a:endParaRPr lang="it-IT" sz="1600" u="none" dirty="0" smtClean="0"/>
          </a:p>
        </p:txBody>
      </p:sp>
      <p:pic>
        <p:nvPicPr>
          <p:cNvPr id="2049" name="Picture 1"/>
          <p:cNvPicPr>
            <a:picLocks noChangeAspect="1" noChangeArrowheads="1"/>
          </p:cNvPicPr>
          <p:nvPr/>
        </p:nvPicPr>
        <p:blipFill>
          <a:blip r:embed="rId2" cstate="print"/>
          <a:srcRect/>
          <a:stretch>
            <a:fillRect/>
          </a:stretch>
        </p:blipFill>
        <p:spPr bwMode="auto">
          <a:xfrm>
            <a:off x="1091821" y="1392067"/>
            <a:ext cx="7069540" cy="4422145"/>
          </a:xfrm>
          <a:prstGeom prst="rect">
            <a:avLst/>
          </a:prstGeom>
          <a:noFill/>
          <a:ln w="9525">
            <a:noFill/>
            <a:miter lim="800000"/>
            <a:headEnd/>
            <a:tailEnd/>
          </a:ln>
          <a:effectLst/>
        </p:spPr>
      </p:pic>
      <p:sp>
        <p:nvSpPr>
          <p:cNvPr id="10" name="Text Box 7"/>
          <p:cNvSpPr txBox="1">
            <a:spLocks noChangeArrowheads="1"/>
          </p:cNvSpPr>
          <p:nvPr/>
        </p:nvSpPr>
        <p:spPr bwMode="auto">
          <a:xfrm rot="16200000">
            <a:off x="-1931887" y="3516179"/>
            <a:ext cx="4709881" cy="461665"/>
          </a:xfrm>
          <a:prstGeom prst="rect">
            <a:avLst/>
          </a:prstGeom>
          <a:noFill/>
          <a:ln w="9525">
            <a:noFill/>
            <a:miter lim="800000"/>
            <a:headEnd/>
            <a:tailEnd/>
          </a:ln>
        </p:spPr>
        <p:txBody>
          <a:bodyPr wrap="square">
            <a:spAutoFit/>
          </a:bodyPr>
          <a:lstStyle/>
          <a:p>
            <a:pPr>
              <a:spcBef>
                <a:spcPct val="50000"/>
              </a:spcBef>
            </a:pPr>
            <a:r>
              <a:rPr lang="it-IT" sz="2400" b="1" u="none" kern="900" dirty="0" err="1" smtClean="0">
                <a:ln w="12700">
                  <a:solidFill>
                    <a:schemeClr val="tx2">
                      <a:satMod val="155000"/>
                    </a:schemeClr>
                  </a:solidFill>
                  <a:prstDash val="solid"/>
                </a:ln>
                <a:latin typeface="Arial" pitchFamily="34" charset="0"/>
              </a:rPr>
              <a:t>Esamples</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statistical</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criteria</a:t>
            </a:r>
            <a:endParaRPr lang="it-IT" sz="2400" b="1" u="none" kern="900" dirty="0" smtClean="0">
              <a:ln w="12700">
                <a:solidFill>
                  <a:schemeClr val="tx2">
                    <a:satMod val="155000"/>
                  </a:schemeClr>
                </a:solidFill>
                <a:prstDash val="solid"/>
              </a:ln>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285472"/>
            <a:ext cx="9144000" cy="830997"/>
          </a:xfrm>
          <a:prstGeom prst="rect">
            <a:avLst/>
          </a:prstGeom>
          <a:noFill/>
          <a:ln w="9525">
            <a:noFill/>
            <a:miter lim="800000"/>
            <a:headEnd/>
            <a:tailEnd/>
          </a:ln>
        </p:spPr>
        <p:txBody>
          <a:bodyPr>
            <a:spAutoFit/>
          </a:bodyPr>
          <a:lstStyle/>
          <a:p>
            <a:pPr algn="ctr">
              <a:spcBef>
                <a:spcPct val="50000"/>
              </a:spcBef>
            </a:pPr>
            <a:r>
              <a:rPr lang="en-GB" sz="2400" b="1" u="none" kern="900" smtClean="0">
                <a:ln w="12700">
                  <a:solidFill>
                    <a:schemeClr val="tx2">
                      <a:satMod val="155000"/>
                    </a:schemeClr>
                  </a:solidFill>
                  <a:prstDash val="solid"/>
                </a:ln>
                <a:latin typeface="Arial" pitchFamily="34" charset="0"/>
              </a:rPr>
              <a:t>Identification</a:t>
            </a:r>
            <a:r>
              <a:rPr lang="en-GB" sz="2400" b="1" u="none" kern="900" smtClean="0">
                <a:ln w="12700">
                  <a:solidFill>
                    <a:schemeClr val="tx2">
                      <a:satMod val="155000"/>
                    </a:schemeClr>
                  </a:solidFill>
                  <a:prstDash val="solid"/>
                </a:ln>
                <a:latin typeface="Arial" pitchFamily="34" charset="0"/>
              </a:rPr>
              <a:t> of the reference value for gender balance in award recognition in </a:t>
            </a:r>
            <a:r>
              <a:rPr lang="en-GB" sz="2400" b="1" u="none" kern="900" smtClean="0">
                <a:ln w="12700">
                  <a:solidFill>
                    <a:schemeClr val="tx2">
                      <a:satMod val="155000"/>
                    </a:schemeClr>
                  </a:solidFill>
                  <a:prstDash val="solid"/>
                </a:ln>
                <a:latin typeface="Arial" pitchFamily="34" charset="0"/>
              </a:rPr>
              <a:t>geosciences</a:t>
            </a:r>
            <a:endParaRPr lang="en-GB" sz="2400" b="1" u="none" kern="900" smtClean="0">
              <a:ln w="12700">
                <a:solidFill>
                  <a:schemeClr val="tx2">
                    <a:satMod val="155000"/>
                  </a:schemeClr>
                </a:solidFill>
                <a:prstDash val="solid"/>
              </a:ln>
              <a:latin typeface="Arial" pitchFamily="34" charset="0"/>
            </a:endParaRPr>
          </a:p>
        </p:txBody>
      </p:sp>
      <p:sp>
        <p:nvSpPr>
          <p:cNvPr id="4" name="CasellaDiTesto 3"/>
          <p:cNvSpPr txBox="1"/>
          <p:nvPr/>
        </p:nvSpPr>
        <p:spPr>
          <a:xfrm>
            <a:off x="108444" y="2084550"/>
            <a:ext cx="9035555" cy="1477328"/>
          </a:xfrm>
          <a:prstGeom prst="rect">
            <a:avLst/>
          </a:prstGeom>
          <a:noFill/>
        </p:spPr>
        <p:txBody>
          <a:bodyPr wrap="square" rtlCol="0">
            <a:spAutoFit/>
          </a:bodyPr>
          <a:lstStyle/>
          <a:p>
            <a:r>
              <a:rPr lang="en-US" b="1" u="none" dirty="0" smtClean="0"/>
              <a:t>First step</a:t>
            </a:r>
            <a:r>
              <a:rPr lang="en-US" u="none" dirty="0" smtClean="0"/>
              <a:t>: determine what is </a:t>
            </a:r>
            <a:r>
              <a:rPr lang="en-US" b="1" u="none" dirty="0" smtClean="0"/>
              <a:t>the percentage of members of the considered community for each gender</a:t>
            </a:r>
            <a:r>
              <a:rPr lang="en-US" u="none" dirty="0" smtClean="0"/>
              <a:t>. This is a necessary step. </a:t>
            </a:r>
            <a:r>
              <a:rPr lang="en-US" b="1" u="none" dirty="0" smtClean="0"/>
              <a:t>Fixing the percentage to 50% means taking an assumption that is rarely justified in science</a:t>
            </a:r>
            <a:r>
              <a:rPr lang="en-US" u="none" dirty="0" smtClean="0"/>
              <a:t>. We should remember that selecting a wrong reference values means introducing gender imbalance. This step is therefore delicate.</a:t>
            </a:r>
            <a:endParaRPr lang="it-IT" sz="1400" u="none" dirty="0" smtClean="0"/>
          </a:p>
        </p:txBody>
      </p:sp>
      <p:sp>
        <p:nvSpPr>
          <p:cNvPr id="7" name="CasellaDiTesto 6"/>
          <p:cNvSpPr txBox="1"/>
          <p:nvPr/>
        </p:nvSpPr>
        <p:spPr>
          <a:xfrm>
            <a:off x="110716" y="3519862"/>
            <a:ext cx="9035555" cy="3139321"/>
          </a:xfrm>
          <a:prstGeom prst="rect">
            <a:avLst/>
          </a:prstGeom>
          <a:noFill/>
        </p:spPr>
        <p:txBody>
          <a:bodyPr wrap="square" rtlCol="0">
            <a:spAutoFit/>
          </a:bodyPr>
          <a:lstStyle/>
          <a:p>
            <a:r>
              <a:rPr lang="en-US" b="1" u="none" dirty="0" smtClean="0"/>
              <a:t>Some examples:</a:t>
            </a:r>
          </a:p>
          <a:p>
            <a:r>
              <a:rPr lang="en-US" b="1" u="none" dirty="0" smtClean="0"/>
              <a:t>AGU gender distribution (total membership, approximated):</a:t>
            </a:r>
            <a:endParaRPr lang="en-US" u="none" dirty="0" smtClean="0"/>
          </a:p>
          <a:p>
            <a:pPr>
              <a:buFontTx/>
              <a:buChar char="-"/>
            </a:pPr>
            <a:r>
              <a:rPr lang="en-US" u="none" dirty="0" smtClean="0"/>
              <a:t>Women: 	27.3%</a:t>
            </a:r>
          </a:p>
          <a:p>
            <a:pPr>
              <a:buFontTx/>
              <a:buChar char="-"/>
            </a:pPr>
            <a:r>
              <a:rPr lang="en-US" u="none" dirty="0" smtClean="0"/>
              <a:t>Men: 		72.7%</a:t>
            </a:r>
          </a:p>
          <a:p>
            <a:r>
              <a:rPr lang="en-US" b="1" u="none" dirty="0" smtClean="0"/>
              <a:t>AGU Hydrology Section distribution (approximated):</a:t>
            </a:r>
            <a:endParaRPr lang="en-US" u="none" dirty="0" smtClean="0"/>
          </a:p>
          <a:p>
            <a:pPr>
              <a:buFontTx/>
              <a:buChar char="-"/>
            </a:pPr>
            <a:r>
              <a:rPr lang="en-US" u="none" dirty="0" smtClean="0"/>
              <a:t>Women: 	23.1%</a:t>
            </a:r>
          </a:p>
          <a:p>
            <a:pPr>
              <a:buFontTx/>
              <a:buChar char="-"/>
            </a:pPr>
            <a:r>
              <a:rPr lang="en-US" u="none" dirty="0" smtClean="0"/>
              <a:t>Men: 		76,9%</a:t>
            </a:r>
          </a:p>
          <a:p>
            <a:r>
              <a:rPr lang="en-US" b="1" u="none" dirty="0" smtClean="0"/>
              <a:t>AGU </a:t>
            </a:r>
            <a:r>
              <a:rPr lang="en-US" b="1" u="none" dirty="0" err="1" smtClean="0"/>
              <a:t>Criospheric</a:t>
            </a:r>
            <a:r>
              <a:rPr lang="en-US" b="1" u="none" dirty="0" smtClean="0"/>
              <a:t> Section distribution:</a:t>
            </a:r>
            <a:endParaRPr lang="en-US" u="none" dirty="0" smtClean="0"/>
          </a:p>
          <a:p>
            <a:pPr>
              <a:buFontTx/>
              <a:buChar char="-"/>
            </a:pPr>
            <a:r>
              <a:rPr lang="en-US" u="none" dirty="0" smtClean="0"/>
              <a:t>Women: 	26.6%</a:t>
            </a:r>
          </a:p>
          <a:p>
            <a:pPr>
              <a:buFontTx/>
              <a:buChar char="-"/>
            </a:pPr>
            <a:r>
              <a:rPr lang="en-US" u="none" dirty="0" smtClean="0"/>
              <a:t>Men: 		72,9%</a:t>
            </a:r>
          </a:p>
          <a:p>
            <a:endParaRPr lang="en-US" u="none" dirty="0" smtClean="0"/>
          </a:p>
        </p:txBody>
      </p:sp>
      <p:sp>
        <p:nvSpPr>
          <p:cNvPr id="6" name="CasellaDiTesto 5"/>
          <p:cNvSpPr txBox="1"/>
          <p:nvPr/>
        </p:nvSpPr>
        <p:spPr>
          <a:xfrm>
            <a:off x="3016155" y="5786651"/>
            <a:ext cx="4026089" cy="523220"/>
          </a:xfrm>
          <a:prstGeom prst="rect">
            <a:avLst/>
          </a:prstGeom>
          <a:noFill/>
        </p:spPr>
        <p:txBody>
          <a:bodyPr wrap="square" rtlCol="0">
            <a:spAutoFit/>
          </a:bodyPr>
          <a:lstStyle/>
          <a:p>
            <a:r>
              <a:rPr lang="it-IT" sz="1400" u="none" dirty="0" smtClean="0"/>
              <a:t>https://eos.org/opinions/gender-diversity-cryosphere-science-awards</a:t>
            </a:r>
            <a:endParaRPr lang="it-IT" sz="1400" u="none" dirty="0"/>
          </a:p>
        </p:txBody>
      </p:sp>
      <p:sp>
        <p:nvSpPr>
          <p:cNvPr id="8" name="CasellaDiTesto 7"/>
          <p:cNvSpPr txBox="1"/>
          <p:nvPr/>
        </p:nvSpPr>
        <p:spPr>
          <a:xfrm>
            <a:off x="6537275" y="4312693"/>
            <a:ext cx="2456597" cy="1200329"/>
          </a:xfrm>
          <a:prstGeom prst="rect">
            <a:avLst/>
          </a:prstGeom>
          <a:noFill/>
          <a:ln>
            <a:solidFill>
              <a:schemeClr val="tx1"/>
            </a:solidFill>
          </a:ln>
        </p:spPr>
        <p:txBody>
          <a:bodyPr wrap="square" rtlCol="0">
            <a:spAutoFit/>
          </a:bodyPr>
          <a:lstStyle/>
          <a:p>
            <a:r>
              <a:rPr lang="en-GB" u="none" smtClean="0"/>
              <a:t>AGU completed a survey in 2014 and 2015 for all of its focus </a:t>
            </a:r>
            <a:r>
              <a:rPr lang="en-GB" u="none" smtClean="0"/>
              <a:t>groups</a:t>
            </a:r>
            <a:endParaRPr lang="en-GB" u="non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Identification</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the </a:t>
            </a:r>
            <a:r>
              <a:rPr lang="it-IT" sz="2400" b="1" u="none" kern="900" dirty="0" err="1" smtClean="0">
                <a:ln w="12700">
                  <a:solidFill>
                    <a:schemeClr val="tx2">
                      <a:satMod val="155000"/>
                    </a:schemeClr>
                  </a:solidFill>
                  <a:prstDash val="solid"/>
                </a:ln>
                <a:latin typeface="Arial" pitchFamily="34" charset="0"/>
              </a:rPr>
              <a:t>reference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value</a:t>
            </a:r>
            <a:r>
              <a:rPr lang="it-IT" sz="2400" b="1" u="none" kern="900" dirty="0" smtClean="0">
                <a:ln w="12700">
                  <a:solidFill>
                    <a:schemeClr val="tx2">
                      <a:satMod val="155000"/>
                    </a:schemeClr>
                  </a:solidFill>
                  <a:prstDash val="solid"/>
                </a:ln>
                <a:latin typeface="Arial" pitchFamily="34" charset="0"/>
              </a:rPr>
              <a:t>: EGU</a:t>
            </a:r>
          </a:p>
        </p:txBody>
      </p:sp>
      <p:sp>
        <p:nvSpPr>
          <p:cNvPr id="10" name="CasellaDiTesto 9"/>
          <p:cNvSpPr txBox="1"/>
          <p:nvPr/>
        </p:nvSpPr>
        <p:spPr>
          <a:xfrm>
            <a:off x="2361063" y="2169994"/>
            <a:ext cx="3821373" cy="646331"/>
          </a:xfrm>
          <a:prstGeom prst="rect">
            <a:avLst/>
          </a:prstGeom>
          <a:noFill/>
          <a:ln w="3175">
            <a:solidFill>
              <a:schemeClr val="tx1"/>
            </a:solidFill>
          </a:ln>
        </p:spPr>
        <p:txBody>
          <a:bodyPr wrap="square" rtlCol="0">
            <a:spAutoFit/>
          </a:bodyPr>
          <a:lstStyle/>
          <a:p>
            <a:pPr algn="ctr"/>
            <a:r>
              <a:rPr lang="it-IT" u="none" dirty="0" err="1" smtClean="0"/>
              <a:t>Subscriptions</a:t>
            </a:r>
            <a:r>
              <a:rPr lang="it-IT" u="none" dirty="0" smtClean="0"/>
              <a:t> at the 2015 EGU </a:t>
            </a:r>
            <a:r>
              <a:rPr lang="it-IT" u="none" dirty="0" err="1" smtClean="0"/>
              <a:t>General</a:t>
            </a:r>
            <a:r>
              <a:rPr lang="it-IT" u="none" dirty="0" smtClean="0"/>
              <a:t> </a:t>
            </a:r>
            <a:r>
              <a:rPr lang="it-IT" u="none" dirty="0" err="1" smtClean="0"/>
              <a:t>Assembly</a:t>
            </a:r>
            <a:endParaRPr lang="it-IT" u="none" dirty="0"/>
          </a:p>
        </p:txBody>
      </p:sp>
      <p:pic>
        <p:nvPicPr>
          <p:cNvPr id="11267" name="Picture 3"/>
          <p:cNvPicPr>
            <a:picLocks noChangeArrowheads="1"/>
          </p:cNvPicPr>
          <p:nvPr/>
        </p:nvPicPr>
        <p:blipFill>
          <a:blip r:embed="rId2" cstate="print"/>
          <a:srcRect/>
          <a:stretch>
            <a:fillRect/>
          </a:stretch>
        </p:blipFill>
        <p:spPr bwMode="auto">
          <a:xfrm>
            <a:off x="345600" y="1814400"/>
            <a:ext cx="8707671" cy="4548742"/>
          </a:xfrm>
          <a:prstGeom prst="rect">
            <a:avLst/>
          </a:prstGeom>
          <a:noFill/>
          <a:ln w="9525">
            <a:noFill/>
            <a:miter lim="800000"/>
            <a:headEnd/>
            <a:tailEnd/>
          </a:ln>
          <a:effectLst/>
        </p:spPr>
      </p:pic>
      <p:sp>
        <p:nvSpPr>
          <p:cNvPr id="5" name="CasellaDiTesto 4"/>
          <p:cNvSpPr txBox="1"/>
          <p:nvPr/>
        </p:nvSpPr>
        <p:spPr>
          <a:xfrm>
            <a:off x="2142692" y="3370995"/>
            <a:ext cx="791570" cy="369332"/>
          </a:xfrm>
          <a:prstGeom prst="rect">
            <a:avLst/>
          </a:prstGeom>
          <a:noFill/>
          <a:ln w="6350">
            <a:solidFill>
              <a:schemeClr val="tx1"/>
            </a:solidFill>
          </a:ln>
        </p:spPr>
        <p:txBody>
          <a:bodyPr wrap="square" rtlCol="0">
            <a:spAutoFit/>
          </a:bodyPr>
          <a:lstStyle/>
          <a:p>
            <a:pPr algn="ctr"/>
            <a:r>
              <a:rPr lang="it-IT" b="1" u="none" dirty="0" smtClean="0"/>
              <a:t>60%</a:t>
            </a:r>
            <a:endParaRPr lang="it-IT" b="1" u="none" dirty="0"/>
          </a:p>
        </p:txBody>
      </p:sp>
      <p:sp>
        <p:nvSpPr>
          <p:cNvPr id="6" name="CasellaDiTesto 5"/>
          <p:cNvSpPr txBox="1"/>
          <p:nvPr/>
        </p:nvSpPr>
        <p:spPr>
          <a:xfrm>
            <a:off x="3755415" y="3810004"/>
            <a:ext cx="707405" cy="369332"/>
          </a:xfrm>
          <a:prstGeom prst="rect">
            <a:avLst/>
          </a:prstGeom>
          <a:noFill/>
          <a:ln w="6350">
            <a:solidFill>
              <a:schemeClr val="tx1"/>
            </a:solidFill>
          </a:ln>
        </p:spPr>
        <p:txBody>
          <a:bodyPr wrap="square" rtlCol="0">
            <a:spAutoFit/>
          </a:bodyPr>
          <a:lstStyle/>
          <a:p>
            <a:pPr algn="ctr"/>
            <a:r>
              <a:rPr lang="it-IT" b="1" u="none" dirty="0" smtClean="0"/>
              <a:t>40%</a:t>
            </a:r>
            <a:endParaRPr lang="it-IT" b="1" u="none" dirty="0"/>
          </a:p>
        </p:txBody>
      </p:sp>
      <p:cxnSp>
        <p:nvCxnSpPr>
          <p:cNvPr id="8" name="Connettore 2 7"/>
          <p:cNvCxnSpPr/>
          <p:nvPr/>
        </p:nvCxnSpPr>
        <p:spPr bwMode="auto">
          <a:xfrm rot="16200000" flipH="1">
            <a:off x="2770495" y="3848668"/>
            <a:ext cx="354842" cy="32754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Connettore 2 11"/>
          <p:cNvCxnSpPr/>
          <p:nvPr/>
        </p:nvCxnSpPr>
        <p:spPr bwMode="auto">
          <a:xfrm rot="10800000" flipV="1">
            <a:off x="3671248" y="4271749"/>
            <a:ext cx="354842" cy="3411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rrowheads="1"/>
          </p:cNvPicPr>
          <p:nvPr/>
        </p:nvPicPr>
        <p:blipFill>
          <a:blip r:embed="rId2" cstate="print"/>
          <a:srcRect/>
          <a:stretch>
            <a:fillRect/>
          </a:stretch>
        </p:blipFill>
        <p:spPr bwMode="auto">
          <a:xfrm>
            <a:off x="345600" y="1814400"/>
            <a:ext cx="8707671" cy="4548742"/>
          </a:xfrm>
          <a:prstGeom prst="rect">
            <a:avLst/>
          </a:prstGeom>
          <a:noFill/>
          <a:ln w="9525">
            <a:noFill/>
            <a:miter lim="800000"/>
            <a:headEnd/>
            <a:tailEnd/>
          </a:ln>
          <a:effectLst/>
        </p:spPr>
      </p:pic>
      <p:sp>
        <p:nvSpPr>
          <p:cNvPr id="9" name="Text Box 7"/>
          <p:cNvSpPr txBox="1">
            <a:spLocks noChangeArrowheads="1"/>
          </p:cNvSpPr>
          <p:nvPr/>
        </p:nvSpPr>
        <p:spPr bwMode="auto">
          <a:xfrm>
            <a:off x="0" y="1353712"/>
            <a:ext cx="9144000" cy="461665"/>
          </a:xfrm>
          <a:prstGeom prst="rect">
            <a:avLst/>
          </a:prstGeom>
          <a:noFill/>
          <a:ln w="9525">
            <a:noFill/>
            <a:miter lim="800000"/>
            <a:headEnd/>
            <a:tailEnd/>
          </a:ln>
        </p:spPr>
        <p:txBody>
          <a:bodyPr>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Identification</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the </a:t>
            </a:r>
            <a:r>
              <a:rPr lang="it-IT" sz="2400" b="1" u="none" kern="900" dirty="0" err="1" smtClean="0">
                <a:ln w="12700">
                  <a:solidFill>
                    <a:schemeClr val="tx2">
                      <a:satMod val="155000"/>
                    </a:schemeClr>
                  </a:solidFill>
                  <a:prstDash val="solid"/>
                </a:ln>
                <a:latin typeface="Arial" pitchFamily="34" charset="0"/>
              </a:rPr>
              <a:t>reference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value</a:t>
            </a:r>
            <a:r>
              <a:rPr lang="it-IT" sz="2400" b="1" u="none" kern="900" dirty="0" smtClean="0">
                <a:ln w="12700">
                  <a:solidFill>
                    <a:schemeClr val="tx2">
                      <a:satMod val="155000"/>
                    </a:schemeClr>
                  </a:solidFill>
                  <a:prstDash val="solid"/>
                </a:ln>
                <a:latin typeface="Arial" pitchFamily="34" charset="0"/>
              </a:rPr>
              <a:t>: EGU</a:t>
            </a:r>
          </a:p>
        </p:txBody>
      </p:sp>
      <p:sp>
        <p:nvSpPr>
          <p:cNvPr id="10" name="CasellaDiTesto 9"/>
          <p:cNvSpPr txBox="1"/>
          <p:nvPr/>
        </p:nvSpPr>
        <p:spPr>
          <a:xfrm>
            <a:off x="1665015" y="1856090"/>
            <a:ext cx="2101767" cy="646331"/>
          </a:xfrm>
          <a:prstGeom prst="rect">
            <a:avLst/>
          </a:prstGeom>
          <a:solidFill>
            <a:schemeClr val="bg1"/>
          </a:solidFill>
          <a:ln w="3175">
            <a:solidFill>
              <a:schemeClr val="tx1"/>
            </a:solidFill>
          </a:ln>
        </p:spPr>
        <p:txBody>
          <a:bodyPr wrap="square" rtlCol="0">
            <a:spAutoFit/>
          </a:bodyPr>
          <a:lstStyle/>
          <a:p>
            <a:pPr algn="ctr"/>
            <a:r>
              <a:rPr lang="it-IT" u="none" dirty="0" smtClean="0"/>
              <a:t>EGU2015 </a:t>
            </a:r>
            <a:r>
              <a:rPr lang="it-IT" u="none" dirty="0" err="1" smtClean="0"/>
              <a:t>membership</a:t>
            </a:r>
            <a:endParaRPr lang="it-IT" u="non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17708</TotalTime>
  <Words>1231</Words>
  <Application>Microsoft Office PowerPoint</Application>
  <PresentationFormat>Presentazione su schermo (4:3)</PresentationFormat>
  <Paragraphs>83</Paragraphs>
  <Slides>15</Slides>
  <Notes>1</Notes>
  <HiddenSlides>0</HiddenSlides>
  <MMClips>0</MMClip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1_Struttura predefinita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Serena Ceola</dc:creator>
  <cp:lastModifiedBy>sturno</cp:lastModifiedBy>
  <cp:revision>929</cp:revision>
  <cp:lastPrinted>2009-04-22T19:24:48Z</cp:lastPrinted>
  <dcterms:created xsi:type="dcterms:W3CDTF">2009-04-22T19:24:48Z</dcterms:created>
  <dcterms:modified xsi:type="dcterms:W3CDTF">2016-04-21T12:29:52Z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