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8"/>
  </p:notesMasterIdLst>
  <p:handoutMasterIdLst>
    <p:handoutMasterId r:id="rId19"/>
  </p:handoutMasterIdLst>
  <p:sldIdLst>
    <p:sldId id="257" r:id="rId2"/>
    <p:sldId id="365" r:id="rId3"/>
    <p:sldId id="367" r:id="rId4"/>
    <p:sldId id="373" r:id="rId5"/>
    <p:sldId id="376" r:id="rId6"/>
    <p:sldId id="377" r:id="rId7"/>
    <p:sldId id="366" r:id="rId8"/>
    <p:sldId id="369" r:id="rId9"/>
    <p:sldId id="378" r:id="rId10"/>
    <p:sldId id="379" r:id="rId11"/>
    <p:sldId id="380" r:id="rId12"/>
    <p:sldId id="381" r:id="rId13"/>
    <p:sldId id="382" r:id="rId14"/>
    <p:sldId id="383" r:id="rId15"/>
    <p:sldId id="372" r:id="rId16"/>
    <p:sldId id="284" r:id="rId17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7C"/>
    <a:srgbClr val="FD8E7B"/>
    <a:srgbClr val="FF3300"/>
    <a:srgbClr val="F4F0EC"/>
    <a:srgbClr val="FFFFFF"/>
    <a:srgbClr val="5F5F5F"/>
    <a:srgbClr val="4D4D4D"/>
    <a:srgbClr val="BB2D3F"/>
    <a:srgbClr val="A50021"/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0" autoAdjust="0"/>
    <p:restoredTop sz="98387" autoAdjust="0"/>
  </p:normalViewPr>
  <p:slideViewPr>
    <p:cSldViewPr snapToGrid="0">
      <p:cViewPr>
        <p:scale>
          <a:sx n="70" d="100"/>
          <a:sy n="70" d="100"/>
        </p:scale>
        <p:origin x="-444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3072" y="-112"/>
      </p:cViewPr>
      <p:guideLst>
        <p:guide orient="horz" pos="3127"/>
        <p:guide pos="2140"/>
      </p:guideLst>
    </p:cSldViewPr>
  </p:notes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C515ED97-42E7-4C07-A633-3BCE74ED8D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27846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2EC3DCE6-1C1B-4E50-A0DF-4CAA51F503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29910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C3DCE6-1C1B-4E50-A0DF-4CAA51F503C4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30408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C3DCE6-1C1B-4E50-A0DF-4CAA51F503C4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30408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34" name="Line 26"/>
          <p:cNvSpPr>
            <a:spLocks noChangeShapeType="1"/>
          </p:cNvSpPr>
          <p:nvPr userDrawn="1"/>
        </p:nvSpPr>
        <p:spPr bwMode="auto">
          <a:xfrm rot="180000">
            <a:off x="71825" y="-24"/>
            <a:ext cx="50769" cy="1000132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3035" name="Line 27"/>
          <p:cNvSpPr>
            <a:spLocks noChangeShapeType="1"/>
          </p:cNvSpPr>
          <p:nvPr userDrawn="1"/>
        </p:nvSpPr>
        <p:spPr bwMode="auto">
          <a:xfrm flipV="1">
            <a:off x="0" y="1000108"/>
            <a:ext cx="9144000" cy="18239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-30480" y="6459660"/>
            <a:ext cx="9215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u="none" dirty="0" err="1" smtClean="0"/>
              <a:t>This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presentation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is</a:t>
            </a:r>
            <a:r>
              <a:rPr lang="it-IT" sz="1200" b="1" u="none" baseline="0" dirty="0" smtClean="0"/>
              <a:t> </a:t>
            </a:r>
            <a:r>
              <a:rPr lang="it-IT" sz="1200" b="1" u="none" baseline="0" dirty="0" err="1" smtClean="0"/>
              <a:t>available</a:t>
            </a:r>
            <a:r>
              <a:rPr lang="it-IT" sz="1200" b="1" u="none" baseline="0" dirty="0" smtClean="0"/>
              <a:t> </a:t>
            </a:r>
            <a:r>
              <a:rPr lang="it-IT" sz="1200" b="1" u="none" dirty="0" smtClean="0"/>
              <a:t>at the web </a:t>
            </a:r>
            <a:r>
              <a:rPr lang="it-IT" sz="1200" b="1" u="none" dirty="0" err="1" smtClean="0"/>
              <a:t>address</a:t>
            </a:r>
            <a:r>
              <a:rPr lang="it-IT" sz="1200" b="1" u="none" dirty="0" smtClean="0"/>
              <a:t> http</a:t>
            </a:r>
            <a:r>
              <a:rPr lang="it-IT" sz="1200" b="1" u="none" dirty="0"/>
              <a:t>://</a:t>
            </a:r>
            <a:r>
              <a:rPr lang="it-IT" sz="1200" b="1" u="none" dirty="0" smtClean="0"/>
              <a:t>www.albertomontanari.it – E-mail</a:t>
            </a:r>
            <a:r>
              <a:rPr lang="it-IT" sz="12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cxnSp>
        <p:nvCxnSpPr>
          <p:cNvPr id="1029" name="Connettore 1 7"/>
          <p:cNvCxnSpPr>
            <a:cxnSpLocks noChangeShapeType="1"/>
          </p:cNvCxnSpPr>
          <p:nvPr userDrawn="1"/>
        </p:nvCxnSpPr>
        <p:spPr bwMode="auto">
          <a:xfrm flipV="1">
            <a:off x="0" y="6426200"/>
            <a:ext cx="9144000" cy="3175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1" name="Immagine 10" descr="panta-rhei-logo-small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138027" y="-25400"/>
            <a:ext cx="1005973" cy="1142984"/>
          </a:xfrm>
          <a:prstGeom prst="rect">
            <a:avLst/>
          </a:prstGeom>
        </p:spPr>
      </p:pic>
      <p:sp>
        <p:nvSpPr>
          <p:cNvPr id="13" name="CasellaDiTesto 12"/>
          <p:cNvSpPr txBox="1"/>
          <p:nvPr userDrawn="1"/>
        </p:nvSpPr>
        <p:spPr>
          <a:xfrm>
            <a:off x="849791" y="273704"/>
            <a:ext cx="175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u="none" dirty="0" smtClean="0"/>
              <a:t>Alma Mater </a:t>
            </a:r>
            <a:r>
              <a:rPr lang="it-IT" sz="1200" u="none" dirty="0" err="1" smtClean="0"/>
              <a:t>Studiorum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University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of</a:t>
            </a:r>
            <a:r>
              <a:rPr lang="it-IT" sz="1200" u="none" dirty="0" smtClean="0"/>
              <a:t> Bologna</a:t>
            </a:r>
            <a:endParaRPr lang="it-IT" sz="1200" u="none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1487" y="10716"/>
            <a:ext cx="754138" cy="9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asellaDiTesto 17"/>
          <p:cNvSpPr txBox="1"/>
          <p:nvPr userDrawn="1"/>
        </p:nvSpPr>
        <p:spPr>
          <a:xfrm>
            <a:off x="2527916" y="126436"/>
            <a:ext cx="3057092" cy="7694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i="0" u="none" dirty="0" smtClean="0"/>
              <a:t>AGU 2015 Fall Meeting</a:t>
            </a:r>
            <a:br>
              <a:rPr lang="en-US" sz="1100" b="1" i="0" u="none" dirty="0" smtClean="0"/>
            </a:br>
            <a:r>
              <a:rPr lang="en-US" sz="1100" b="1" i="0" u="none" dirty="0" smtClean="0"/>
              <a:t>H52A - Advances in Hydrometeorological Extremes Forecasting: Estimation, Integrated Risk Analysis, and Applications </a:t>
            </a:r>
            <a:endParaRPr lang="it-IT" sz="1100" b="1" i="0" u="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94090" y="293167"/>
            <a:ext cx="1420859" cy="473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29" name="Picture 1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67986" y="85058"/>
            <a:ext cx="1221749" cy="81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8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albertomontanari.it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andfonline.com/doi/abs/10.1080/02626667.2015.1125998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32" y="1125685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Is the likelihood of getting a flood increased by higher than usual flows in the previous months? </a:t>
            </a:r>
            <a:endParaRPr lang="zh-CN" altLang="it-IT" sz="32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86310" y="2750395"/>
            <a:ext cx="4034811" cy="3539430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b="1" u="none" dirty="0" err="1" smtClean="0"/>
              <a:t>Presentation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given</a:t>
            </a:r>
            <a:r>
              <a:rPr lang="it-IT" sz="1400" b="1" u="none" dirty="0" smtClean="0"/>
              <a:t> at AGU </a:t>
            </a:r>
            <a:r>
              <a:rPr lang="it-IT" sz="1400" b="1" u="none" dirty="0" err="1" smtClean="0"/>
              <a:t>Fall</a:t>
            </a:r>
            <a:r>
              <a:rPr lang="it-IT" sz="1400" b="1" u="none" dirty="0" smtClean="0"/>
              <a:t> Meeting 2015 </a:t>
            </a:r>
            <a:r>
              <a:rPr lang="it-IT" sz="1400" b="1" u="none" dirty="0" err="1" smtClean="0"/>
              <a:t>Session</a:t>
            </a:r>
            <a:r>
              <a:rPr lang="it-IT" sz="1400" b="1" u="none" dirty="0" smtClean="0"/>
              <a:t> </a:t>
            </a:r>
            <a:r>
              <a:rPr lang="en-US" sz="1400" b="1" u="none" dirty="0" smtClean="0"/>
              <a:t>H52A</a:t>
            </a:r>
            <a:br>
              <a:rPr lang="en-US" sz="1400" b="1" u="none" dirty="0" smtClean="0"/>
            </a:br>
            <a:r>
              <a:rPr lang="en-US" sz="1400" b="1" u="none" dirty="0" smtClean="0"/>
              <a:t>Advances in Hydrometeorological Extremes Forecasting: Estimation, Integrated Risk Analysis, and Applications</a:t>
            </a:r>
            <a:endParaRPr lang="it-IT" sz="1400" b="1" u="none" dirty="0" smtClean="0"/>
          </a:p>
          <a:p>
            <a:pPr algn="ctr"/>
            <a:endParaRPr lang="it-IT" sz="1400" b="1" u="none" dirty="0" smtClean="0"/>
          </a:p>
          <a:p>
            <a:pPr algn="ctr"/>
            <a:r>
              <a:rPr lang="it-IT" sz="1400" b="1" u="none" dirty="0" smtClean="0"/>
              <a:t>Alberto Montanari</a:t>
            </a:r>
            <a:r>
              <a:rPr lang="it-IT" sz="1400" u="none" dirty="0" smtClean="0"/>
              <a:t/>
            </a:r>
            <a:br>
              <a:rPr lang="it-IT" sz="1400" u="none" dirty="0" smtClean="0"/>
            </a:br>
            <a:r>
              <a:rPr lang="it-IT" sz="1400" u="none" dirty="0" err="1" smtClean="0"/>
              <a:t>University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of</a:t>
            </a:r>
            <a:r>
              <a:rPr lang="it-IT" sz="1400" u="none" dirty="0" smtClean="0"/>
              <a:t> Bologna</a:t>
            </a:r>
            <a:br>
              <a:rPr lang="it-IT" sz="1400" u="none" dirty="0" smtClean="0"/>
            </a:br>
            <a:r>
              <a:rPr lang="it-IT" sz="1400" u="none" dirty="0" smtClean="0"/>
              <a:t>alberto.montanari@unibo.it </a:t>
            </a:r>
            <a:r>
              <a:rPr lang="it-IT" sz="1400" u="none" dirty="0" smtClean="0">
                <a:hlinkClick r:id="rId3"/>
              </a:rPr>
              <a:t>www.albertomontanari.it</a:t>
            </a:r>
            <a:endParaRPr lang="it-IT" sz="1400" u="none" dirty="0" smtClean="0"/>
          </a:p>
          <a:p>
            <a:pPr algn="ctr"/>
            <a:endParaRPr lang="it-IT" sz="1400" u="none" dirty="0" smtClean="0"/>
          </a:p>
          <a:p>
            <a:pPr algn="ctr"/>
            <a:r>
              <a:rPr lang="it-IT" sz="1400" b="1" u="none" dirty="0" smtClean="0"/>
              <a:t>Cristina </a:t>
            </a:r>
            <a:r>
              <a:rPr lang="it-IT" sz="1400" b="1" u="none" dirty="0" err="1" smtClean="0"/>
              <a:t>Aguilar</a:t>
            </a:r>
            <a:endParaRPr lang="it-IT" sz="1400" b="1" u="none" dirty="0" smtClean="0"/>
          </a:p>
          <a:p>
            <a:pPr algn="ctr"/>
            <a:r>
              <a:rPr lang="it-IT" sz="1400" u="none" dirty="0" err="1" smtClean="0"/>
              <a:t>University</a:t>
            </a:r>
            <a:r>
              <a:rPr lang="it-IT" sz="1400" u="none" dirty="0" smtClean="0"/>
              <a:t> of Granada, </a:t>
            </a:r>
            <a:r>
              <a:rPr lang="it-IT" sz="1400" u="none" dirty="0" err="1" smtClean="0"/>
              <a:t>caguilar@ugr.es</a:t>
            </a:r>
            <a:endParaRPr lang="it-IT" sz="1400" u="none" dirty="0" smtClean="0"/>
          </a:p>
          <a:p>
            <a:pPr algn="ctr"/>
            <a:endParaRPr lang="it-IT" sz="1400" b="1" u="none" dirty="0" smtClean="0"/>
          </a:p>
          <a:p>
            <a:pPr algn="ctr"/>
            <a:r>
              <a:rPr lang="it-IT" sz="1400" b="1" u="none" dirty="0" err="1" smtClean="0"/>
              <a:t>María</a:t>
            </a:r>
            <a:r>
              <a:rPr lang="it-IT" sz="1400" b="1" u="none" dirty="0" smtClean="0"/>
              <a:t> </a:t>
            </a:r>
            <a:r>
              <a:rPr lang="it-IT" sz="1400" b="1" u="none" dirty="0" err="1" smtClean="0"/>
              <a:t>J</a:t>
            </a:r>
            <a:r>
              <a:rPr lang="it-IT" sz="1400" b="1" u="none" dirty="0" smtClean="0"/>
              <a:t>. Polo</a:t>
            </a:r>
          </a:p>
          <a:p>
            <a:pPr algn="ctr"/>
            <a:r>
              <a:rPr lang="it-IT" sz="1400" u="none" dirty="0" err="1" smtClean="0"/>
              <a:t>University</a:t>
            </a:r>
            <a:r>
              <a:rPr lang="it-IT" sz="1400" u="none" dirty="0" smtClean="0"/>
              <a:t> of Cordoba, </a:t>
            </a:r>
            <a:r>
              <a:rPr lang="it-IT" sz="1400" u="none" dirty="0" err="1" smtClean="0"/>
              <a:t>mjpolo@uco.es</a:t>
            </a:r>
            <a:r>
              <a:rPr lang="it-IT" sz="1400" u="none" dirty="0" smtClean="0"/>
              <a:t> </a:t>
            </a:r>
          </a:p>
        </p:txBody>
      </p:sp>
      <p:pic>
        <p:nvPicPr>
          <p:cNvPr id="5" name="Immagine 4" descr="sardegna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41099" y="2971789"/>
            <a:ext cx="4700920" cy="3133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345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900"/>
              </a:lnSpc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Application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Po River</a:t>
            </a:r>
            <a:endParaRPr lang="it-IT" sz="20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20" name="Rectángulo 2"/>
          <p:cNvSpPr/>
          <p:nvPr/>
        </p:nvSpPr>
        <p:spPr>
          <a:xfrm>
            <a:off x="252452" y="1511001"/>
            <a:ext cx="7881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it-IT" sz="1600" u="none" dirty="0" err="1" smtClean="0"/>
              <a:t>Flood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season</a:t>
            </a:r>
            <a:r>
              <a:rPr lang="it-IT" sz="1600" u="none" dirty="0" smtClean="0"/>
              <a:t>: </a:t>
            </a:r>
            <a:r>
              <a:rPr lang="it-IT" sz="1600" u="none" dirty="0" err="1" smtClean="0"/>
              <a:t>October</a:t>
            </a:r>
            <a:r>
              <a:rPr lang="it-IT" sz="1600" u="none" dirty="0" smtClean="0"/>
              <a:t> and </a:t>
            </a:r>
            <a:r>
              <a:rPr lang="it-IT" sz="1600" u="none" dirty="0" err="1" smtClean="0"/>
              <a:t>November</a:t>
            </a:r>
            <a:endParaRPr lang="it-IT" sz="1600" u="none" dirty="0" smtClean="0"/>
          </a:p>
          <a:p>
            <a:pPr marL="177800" indent="-177800">
              <a:buFont typeface="Arial" pitchFamily="34" charset="0"/>
              <a:buChar char="•"/>
            </a:pPr>
            <a:r>
              <a:rPr lang="it-IT" sz="1600" u="none" dirty="0" err="1" smtClean="0"/>
              <a:t>Correlation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coefficient</a:t>
            </a:r>
            <a:r>
              <a:rPr lang="it-IT" sz="1600" u="none" dirty="0" smtClean="0"/>
              <a:t> in the </a:t>
            </a:r>
            <a:r>
              <a:rPr lang="it-IT" sz="1600" u="none" dirty="0" err="1" smtClean="0"/>
              <a:t>Gaussian</a:t>
            </a:r>
            <a:r>
              <a:rPr lang="it-IT" sz="1600" u="none" dirty="0" smtClean="0"/>
              <a:t> domain </a:t>
            </a:r>
            <a:r>
              <a:rPr lang="it-IT" sz="1600" u="none" dirty="0" err="1" smtClean="0"/>
              <a:t>between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 and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baseline="-25000" dirty="0" smtClean="0"/>
              <a:t>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varying</a:t>
            </a:r>
            <a:r>
              <a:rPr lang="it-IT" sz="1600" u="none" dirty="0" smtClean="0"/>
              <a:t> low flow </a:t>
            </a:r>
            <a:r>
              <a:rPr lang="it-IT" sz="1600" u="none" dirty="0" err="1" smtClean="0"/>
              <a:t>season</a:t>
            </a:r>
            <a:r>
              <a:rPr lang="it-IT" sz="1600" u="none" dirty="0" smtClean="0"/>
              <a:t> in the </a:t>
            </a:r>
            <a:r>
              <a:rPr lang="it-IT" sz="1600" u="none" dirty="0" err="1" smtClean="0"/>
              <a:t>abscissa</a:t>
            </a:r>
            <a:r>
              <a:rPr lang="it-IT" sz="1600" u="none" dirty="0" smtClean="0"/>
              <a:t> </a:t>
            </a:r>
            <a:endParaRPr lang="it-IT" sz="1600" u="none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0300" y="2343579"/>
            <a:ext cx="5080635" cy="402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9600" y="2289040"/>
            <a:ext cx="5080635" cy="402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Updating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flood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frequency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distribution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after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observation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Q</a:t>
            </a:r>
            <a:r>
              <a:rPr lang="it-IT" sz="2400" b="1" u="none" kern="900" baseline="-25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– Po River</a:t>
            </a:r>
          </a:p>
        </p:txBody>
      </p:sp>
      <p:sp>
        <p:nvSpPr>
          <p:cNvPr id="20" name="Rectángulo 2"/>
          <p:cNvSpPr/>
          <p:nvPr/>
        </p:nvSpPr>
        <p:spPr>
          <a:xfrm>
            <a:off x="104167" y="2104137"/>
            <a:ext cx="4263117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u="none" dirty="0" err="1" smtClean="0"/>
              <a:t>Assumption</a:t>
            </a:r>
            <a:r>
              <a:rPr lang="it-IT" sz="1600" u="none" dirty="0" smtClean="0"/>
              <a:t>: </a:t>
            </a:r>
            <a:r>
              <a:rPr lang="it-IT" sz="1600" u="none" dirty="0" err="1" smtClean="0"/>
              <a:t>Oct-Nov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peak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river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flows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modeled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through</a:t>
            </a:r>
            <a:r>
              <a:rPr lang="it-IT" sz="1600" u="none" dirty="0" smtClean="0"/>
              <a:t> the EV1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 (</a:t>
            </a:r>
            <a:r>
              <a:rPr lang="it-IT" sz="1600" u="none" dirty="0" err="1" smtClean="0"/>
              <a:t>Gumbel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)</a:t>
            </a:r>
          </a:p>
          <a:p>
            <a:endParaRPr lang="it-IT" sz="1600" u="none" dirty="0" smtClean="0"/>
          </a:p>
          <a:p>
            <a:r>
              <a:rPr lang="it-IT" sz="1600" u="none" dirty="0" err="1" smtClean="0"/>
              <a:t>Comparison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between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unconditioned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flood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frequency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 and the </a:t>
            </a:r>
            <a:r>
              <a:rPr lang="it-IT" sz="1600" u="none" dirty="0" err="1" smtClean="0"/>
              <a:t>updated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:</a:t>
            </a:r>
          </a:p>
          <a:p>
            <a:endParaRPr lang="it-IT" sz="1600" u="none" dirty="0" smtClean="0"/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(70% quantile)</a:t>
            </a:r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(80% quantile)</a:t>
            </a:r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(95% quantile)</a:t>
            </a:r>
          </a:p>
          <a:p>
            <a:pPr>
              <a:buFont typeface="Arial" pitchFamily="34" charset="0"/>
              <a:buChar char="•"/>
            </a:pPr>
            <a:endParaRPr lang="it-IT" sz="1600" u="none" dirty="0" smtClean="0"/>
          </a:p>
          <a:p>
            <a:r>
              <a:rPr lang="it-IT" sz="1400" u="none" dirty="0" err="1" smtClean="0"/>
              <a:t>Distributions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were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fit</a:t>
            </a:r>
            <a:r>
              <a:rPr lang="it-IT" sz="1400" u="none" dirty="0" smtClean="0"/>
              <a:t> on </a:t>
            </a:r>
            <a:r>
              <a:rPr lang="it-IT" sz="1400" u="none" dirty="0" err="1" smtClean="0"/>
              <a:t>simulated</a:t>
            </a:r>
            <a:r>
              <a:rPr lang="it-IT" sz="1400" u="none" dirty="0" smtClean="0"/>
              <a:t> data </a:t>
            </a:r>
            <a:r>
              <a:rPr lang="it-IT" sz="1400" u="none" dirty="0" err="1" smtClean="0"/>
              <a:t>from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bivariate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Gaussian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distribution</a:t>
            </a:r>
            <a:r>
              <a:rPr lang="it-IT" sz="1400" u="none" dirty="0" smtClean="0"/>
              <a:t> F(</a:t>
            </a:r>
            <a:r>
              <a:rPr lang="it-IT" sz="1400" b="1" u="none" dirty="0" err="1" smtClean="0"/>
              <a:t>Q</a:t>
            </a:r>
            <a:r>
              <a:rPr lang="it-IT" sz="1400" b="1" u="none" baseline="-25000" dirty="0" err="1" smtClean="0"/>
              <a:t>m</a:t>
            </a:r>
            <a:r>
              <a:rPr lang="it-IT" sz="1400" u="none" dirty="0" smtClean="0"/>
              <a:t>,</a:t>
            </a:r>
            <a:r>
              <a:rPr lang="it-IT" sz="1400" b="1" u="none" dirty="0" err="1" smtClean="0"/>
              <a:t>Q</a:t>
            </a:r>
            <a:r>
              <a:rPr lang="it-IT" sz="1400" b="1" u="none" baseline="-25000" dirty="0" err="1" smtClean="0"/>
              <a:t>p</a:t>
            </a:r>
            <a:r>
              <a:rPr lang="it-IT" sz="1400" u="none" dirty="0" smtClean="0"/>
              <a:t>), </a:t>
            </a:r>
            <a:r>
              <a:rPr lang="it-IT" sz="1400" u="none" dirty="0" err="1" smtClean="0"/>
              <a:t>untrasformed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from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Gaussian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to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original</a:t>
            </a:r>
            <a:r>
              <a:rPr lang="it-IT" sz="1400" u="none" dirty="0" smtClean="0"/>
              <a:t> domain </a:t>
            </a:r>
            <a:r>
              <a:rPr lang="it-IT" sz="1400" u="none" dirty="0" err="1" smtClean="0"/>
              <a:t>through</a:t>
            </a:r>
            <a:r>
              <a:rPr lang="it-IT" sz="1400" u="none" dirty="0" smtClean="0"/>
              <a:t> the NQT</a:t>
            </a:r>
            <a:r>
              <a:rPr lang="it-IT" sz="1400" u="none" baseline="30000" dirty="0" smtClean="0"/>
              <a:t>-1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1324" y="2115403"/>
            <a:ext cx="4718163" cy="406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Updating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flood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frequency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distribution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after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observation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Q</a:t>
            </a:r>
            <a:r>
              <a:rPr lang="it-IT" sz="2400" b="1" u="none" kern="900" baseline="-25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– Po River</a:t>
            </a:r>
          </a:p>
        </p:txBody>
      </p:sp>
      <p:sp>
        <p:nvSpPr>
          <p:cNvPr id="20" name="Rectángulo 2"/>
          <p:cNvSpPr/>
          <p:nvPr/>
        </p:nvSpPr>
        <p:spPr>
          <a:xfrm>
            <a:off x="104167" y="2194755"/>
            <a:ext cx="4276763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u="none" dirty="0" err="1" smtClean="0"/>
              <a:t>Assumption</a:t>
            </a:r>
            <a:r>
              <a:rPr lang="it-IT" sz="1600" u="none" dirty="0" smtClean="0"/>
              <a:t>: </a:t>
            </a:r>
            <a:r>
              <a:rPr lang="it-IT" sz="1600" u="none" dirty="0" err="1" smtClean="0"/>
              <a:t>Oct-Nov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peak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river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flows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modeled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through</a:t>
            </a:r>
            <a:r>
              <a:rPr lang="it-IT" sz="1600" u="none" dirty="0" smtClean="0"/>
              <a:t> the EV1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 (</a:t>
            </a:r>
            <a:r>
              <a:rPr lang="it-IT" sz="1600" u="none" dirty="0" err="1" smtClean="0"/>
              <a:t>Gumbel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)</a:t>
            </a:r>
          </a:p>
          <a:p>
            <a:endParaRPr lang="it-IT" sz="1600" u="none" dirty="0" smtClean="0"/>
          </a:p>
          <a:p>
            <a:r>
              <a:rPr lang="it-IT" sz="1600" u="none" dirty="0" err="1" smtClean="0"/>
              <a:t>Comparison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between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unconditioned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expected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flood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return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period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of</a:t>
            </a:r>
            <a:r>
              <a:rPr lang="it-IT" sz="1600" u="none" dirty="0" smtClean="0"/>
              <a:t> 200 </a:t>
            </a:r>
            <a:r>
              <a:rPr lang="it-IT" sz="1600" u="none" dirty="0" err="1" smtClean="0"/>
              <a:t>years</a:t>
            </a:r>
            <a:r>
              <a:rPr lang="it-IT" sz="1600" u="none" dirty="0" smtClean="0"/>
              <a:t> and the </a:t>
            </a:r>
            <a:r>
              <a:rPr lang="it-IT" sz="1600" u="none" dirty="0" err="1" smtClean="0"/>
              <a:t>updated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estimates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:</a:t>
            </a:r>
          </a:p>
          <a:p>
            <a:endParaRPr lang="it-IT" sz="1600" u="none" dirty="0" smtClean="0"/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(70% quantile)</a:t>
            </a:r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(80% quantile)</a:t>
            </a:r>
          </a:p>
          <a:p>
            <a:pPr>
              <a:buFont typeface="Arial" pitchFamily="34" charset="0"/>
              <a:buChar char="•"/>
            </a:pPr>
            <a:r>
              <a:rPr lang="it-IT" sz="1600" u="none" dirty="0" smtClean="0"/>
              <a:t> </a:t>
            </a:r>
            <a:r>
              <a:rPr lang="it-IT" sz="1600" u="none" dirty="0" err="1" smtClean="0"/>
              <a:t>Higher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usual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Sept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</a:t>
            </a:r>
            <a:r>
              <a:rPr lang="it-IT" sz="1600" u="none" dirty="0" smtClean="0"/>
              <a:t>(95% quantile)</a:t>
            </a:r>
          </a:p>
          <a:p>
            <a:pPr>
              <a:buFont typeface="Arial" pitchFamily="34" charset="0"/>
              <a:buChar char="•"/>
            </a:pPr>
            <a:endParaRPr lang="it-IT" sz="1600" u="none" dirty="0" smtClean="0"/>
          </a:p>
          <a:p>
            <a:r>
              <a:rPr lang="it-IT" sz="1400" u="none" dirty="0" err="1" smtClean="0"/>
              <a:t>Distributions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were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fit</a:t>
            </a:r>
            <a:r>
              <a:rPr lang="it-IT" sz="1400" u="none" dirty="0" smtClean="0"/>
              <a:t> on </a:t>
            </a:r>
            <a:r>
              <a:rPr lang="it-IT" sz="1400" u="none" dirty="0" err="1" smtClean="0"/>
              <a:t>simulated</a:t>
            </a:r>
            <a:r>
              <a:rPr lang="it-IT" sz="1400" u="none" dirty="0" smtClean="0"/>
              <a:t> data </a:t>
            </a:r>
            <a:r>
              <a:rPr lang="it-IT" sz="1400" u="none" dirty="0" err="1" smtClean="0"/>
              <a:t>from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bivariate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Gaussian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distribution</a:t>
            </a:r>
            <a:r>
              <a:rPr lang="it-IT" sz="1400" u="none" dirty="0" smtClean="0"/>
              <a:t> F(</a:t>
            </a:r>
            <a:r>
              <a:rPr lang="it-IT" sz="1400" b="1" u="none" dirty="0" err="1" smtClean="0"/>
              <a:t>Q</a:t>
            </a:r>
            <a:r>
              <a:rPr lang="it-IT" sz="1400" b="1" u="none" baseline="-25000" dirty="0" err="1" smtClean="0"/>
              <a:t>m</a:t>
            </a:r>
            <a:r>
              <a:rPr lang="it-IT" sz="1400" u="none" dirty="0" smtClean="0"/>
              <a:t>,</a:t>
            </a:r>
            <a:r>
              <a:rPr lang="it-IT" sz="1400" b="1" u="none" dirty="0" err="1" smtClean="0"/>
              <a:t>Q</a:t>
            </a:r>
            <a:r>
              <a:rPr lang="it-IT" sz="1400" b="1" u="none" baseline="-25000" dirty="0" err="1" smtClean="0"/>
              <a:t>p</a:t>
            </a:r>
            <a:r>
              <a:rPr lang="it-IT" sz="1400" u="none" dirty="0" smtClean="0"/>
              <a:t>), </a:t>
            </a:r>
            <a:r>
              <a:rPr lang="it-IT" sz="1400" u="none" dirty="0" err="1" smtClean="0"/>
              <a:t>untrasformed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from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Gaussian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to</a:t>
            </a:r>
            <a:r>
              <a:rPr lang="it-IT" sz="1400" u="none" dirty="0" smtClean="0"/>
              <a:t> the </a:t>
            </a:r>
            <a:r>
              <a:rPr lang="it-IT" sz="1400" u="none" dirty="0" err="1" smtClean="0"/>
              <a:t>original</a:t>
            </a:r>
            <a:r>
              <a:rPr lang="it-IT" sz="1400" u="none" dirty="0" smtClean="0"/>
              <a:t> domain </a:t>
            </a:r>
            <a:r>
              <a:rPr lang="it-IT" sz="1400" u="none" dirty="0" err="1" smtClean="0"/>
              <a:t>through</a:t>
            </a:r>
            <a:r>
              <a:rPr lang="it-IT" sz="1400" u="none" dirty="0" smtClean="0"/>
              <a:t> the NQT</a:t>
            </a:r>
            <a:r>
              <a:rPr lang="it-IT" sz="1400" u="none" baseline="30000" dirty="0" smtClean="0"/>
              <a:t>-1</a:t>
            </a:r>
          </a:p>
        </p:txBody>
      </p:sp>
      <p:sp>
        <p:nvSpPr>
          <p:cNvPr id="5" name="Rectángulo 2"/>
          <p:cNvSpPr/>
          <p:nvPr/>
        </p:nvSpPr>
        <p:spPr>
          <a:xfrm>
            <a:off x="4251920" y="2231824"/>
            <a:ext cx="1967642" cy="124136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= </a:t>
            </a:r>
            <a:r>
              <a:rPr lang="it-IT" sz="1600" u="none" dirty="0" err="1" smtClean="0"/>
              <a:t>average</a:t>
            </a:r>
            <a:endParaRPr lang="it-IT" sz="1600" u="none" dirty="0" smtClean="0"/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= 70% quantile</a:t>
            </a:r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= 80% quantile</a:t>
            </a:r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 = 95% quantile</a:t>
            </a:r>
          </a:p>
          <a:p>
            <a:endParaRPr lang="it-IT" sz="1600" u="none" baseline="30000" dirty="0" smtClean="0"/>
          </a:p>
        </p:txBody>
      </p:sp>
      <p:sp>
        <p:nvSpPr>
          <p:cNvPr id="6" name="Rectángulo 2"/>
          <p:cNvSpPr/>
          <p:nvPr/>
        </p:nvSpPr>
        <p:spPr>
          <a:xfrm>
            <a:off x="6974573" y="2235950"/>
            <a:ext cx="1967642" cy="124136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 = 12507 m</a:t>
            </a:r>
            <a:r>
              <a:rPr lang="it-IT" sz="1600" u="none" baseline="30000" dirty="0" smtClean="0"/>
              <a:t>3</a:t>
            </a:r>
            <a:r>
              <a:rPr lang="it-IT" sz="1600" u="none" dirty="0" smtClean="0"/>
              <a:t>/s</a:t>
            </a:r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 = 13023 m</a:t>
            </a:r>
            <a:r>
              <a:rPr lang="it-IT" sz="1600" u="none" baseline="30000" dirty="0" smtClean="0"/>
              <a:t>3</a:t>
            </a:r>
            <a:r>
              <a:rPr lang="it-IT" sz="1600" u="none" dirty="0" smtClean="0"/>
              <a:t>/s</a:t>
            </a:r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 = 13222 m</a:t>
            </a:r>
            <a:r>
              <a:rPr lang="it-IT" sz="1600" u="none" baseline="30000" dirty="0" smtClean="0"/>
              <a:t>3</a:t>
            </a:r>
            <a:r>
              <a:rPr lang="it-IT" sz="1600" u="none" dirty="0" smtClean="0"/>
              <a:t>/s</a:t>
            </a:r>
          </a:p>
          <a:p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 = 13790 m</a:t>
            </a:r>
            <a:r>
              <a:rPr lang="it-IT" sz="1600" u="none" baseline="30000" dirty="0" smtClean="0"/>
              <a:t>3</a:t>
            </a:r>
            <a:r>
              <a:rPr lang="it-IT" sz="1600" u="none" dirty="0" smtClean="0"/>
              <a:t>/s</a:t>
            </a:r>
          </a:p>
          <a:p>
            <a:endParaRPr lang="it-IT" sz="1600" u="none" baseline="30000" dirty="0" smtClean="0"/>
          </a:p>
        </p:txBody>
      </p:sp>
      <p:sp>
        <p:nvSpPr>
          <p:cNvPr id="8" name="Freccia a destra 7"/>
          <p:cNvSpPr/>
          <p:nvPr/>
        </p:nvSpPr>
        <p:spPr bwMode="auto">
          <a:xfrm>
            <a:off x="6326659" y="2734962"/>
            <a:ext cx="518984" cy="280087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0984" y="3826951"/>
            <a:ext cx="2586681" cy="222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Results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Danube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River</a:t>
            </a:r>
          </a:p>
        </p:txBody>
      </p:sp>
      <p:sp>
        <p:nvSpPr>
          <p:cNvPr id="20" name="Rectángulo 2"/>
          <p:cNvSpPr/>
          <p:nvPr/>
        </p:nvSpPr>
        <p:spPr>
          <a:xfrm>
            <a:off x="21788" y="1791093"/>
            <a:ext cx="27131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u="none" dirty="0" smtClean="0"/>
              <a:t>The </a:t>
            </a:r>
            <a:r>
              <a:rPr lang="it-IT" sz="1600" u="none" dirty="0" err="1" smtClean="0"/>
              <a:t>results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Danube</a:t>
            </a:r>
            <a:r>
              <a:rPr lang="it-IT" sz="1600" u="none" dirty="0" smtClean="0"/>
              <a:t> are </a:t>
            </a:r>
            <a:r>
              <a:rPr lang="it-IT" sz="1600" u="none" dirty="0" err="1" smtClean="0"/>
              <a:t>similar</a:t>
            </a:r>
            <a:r>
              <a:rPr lang="it-IT" sz="1600" u="none" dirty="0" smtClean="0"/>
              <a:t>.</a:t>
            </a:r>
          </a:p>
          <a:p>
            <a:endParaRPr lang="it-IT" sz="1600" u="none" dirty="0" smtClean="0"/>
          </a:p>
          <a:p>
            <a:r>
              <a:rPr lang="it-IT" sz="1600" u="none" dirty="0" err="1" smtClean="0"/>
              <a:t>We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assumed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flood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season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period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May-July</a:t>
            </a:r>
            <a:r>
              <a:rPr lang="it-IT" sz="1600" u="none" dirty="0" smtClean="0"/>
              <a:t>.</a:t>
            </a:r>
          </a:p>
          <a:p>
            <a:endParaRPr lang="it-IT" sz="1600" u="none" dirty="0" smtClean="0"/>
          </a:p>
          <a:p>
            <a:r>
              <a:rPr lang="it-IT" sz="1600" u="none" dirty="0" smtClean="0"/>
              <a:t>The </a:t>
            </a:r>
            <a:r>
              <a:rPr lang="it-IT" sz="1600" u="none" dirty="0" err="1" smtClean="0"/>
              <a:t>correlation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is</a:t>
            </a:r>
            <a:r>
              <a:rPr lang="it-IT" sz="1600" u="none" dirty="0" smtClean="0"/>
              <a:t> low </a:t>
            </a:r>
            <a:r>
              <a:rPr lang="it-IT" sz="1600" u="none" dirty="0" err="1" smtClean="0"/>
              <a:t>with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river</a:t>
            </a:r>
            <a:r>
              <a:rPr lang="it-IT" sz="1600" u="none" dirty="0" smtClean="0"/>
              <a:t> flow in March, </a:t>
            </a:r>
            <a:r>
              <a:rPr lang="it-IT" sz="1600" u="none" dirty="0" err="1" smtClean="0"/>
              <a:t>which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seems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to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be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anomaly</a:t>
            </a:r>
            <a:r>
              <a:rPr lang="it-IT" sz="1600" u="none" dirty="0" smtClean="0"/>
              <a:t>.</a:t>
            </a:r>
          </a:p>
          <a:p>
            <a:endParaRPr lang="it-IT" sz="1600" u="none" dirty="0" smtClean="0"/>
          </a:p>
          <a:p>
            <a:r>
              <a:rPr lang="it-IT" sz="1600" u="none" dirty="0" err="1" smtClean="0"/>
              <a:t>We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not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inspect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yet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whether</a:t>
            </a:r>
            <a:r>
              <a:rPr lang="it-IT" sz="1600" u="none" dirty="0" smtClean="0"/>
              <a:t> negative </a:t>
            </a:r>
            <a:r>
              <a:rPr lang="it-IT" sz="1600" u="none" dirty="0" err="1" smtClean="0"/>
              <a:t>correlation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arise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by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moving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further</a:t>
            </a:r>
            <a:r>
              <a:rPr lang="it-IT" sz="1600" u="none" dirty="0" smtClean="0"/>
              <a:t> in the </a:t>
            </a:r>
            <a:r>
              <a:rPr lang="it-IT" sz="1600" u="none" dirty="0" err="1" smtClean="0"/>
              <a:t>past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seasons</a:t>
            </a:r>
            <a:r>
              <a:rPr lang="it-IT" sz="1600" u="none" dirty="0" smtClean="0"/>
              <a:t>.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4999" y="2323442"/>
            <a:ext cx="6149546" cy="78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ángulo 2"/>
          <p:cNvSpPr/>
          <p:nvPr/>
        </p:nvSpPr>
        <p:spPr>
          <a:xfrm>
            <a:off x="2800865" y="1819938"/>
            <a:ext cx="59230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400" u="none" dirty="0" err="1" smtClean="0"/>
              <a:t>Correlation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coefficient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between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peak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river</a:t>
            </a:r>
            <a:r>
              <a:rPr lang="it-IT" sz="1400" u="none" dirty="0" smtClean="0"/>
              <a:t> flow in the </a:t>
            </a:r>
            <a:r>
              <a:rPr lang="it-IT" sz="1400" u="none" dirty="0" err="1" smtClean="0"/>
              <a:t>flood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season</a:t>
            </a:r>
            <a:r>
              <a:rPr lang="it-IT" sz="1400" u="none" dirty="0" smtClean="0"/>
              <a:t> and </a:t>
            </a:r>
            <a:r>
              <a:rPr lang="it-IT" sz="1400" u="none" dirty="0" err="1" smtClean="0"/>
              <a:t>average</a:t>
            </a:r>
            <a:r>
              <a:rPr lang="it-IT" sz="1400" u="none" dirty="0" smtClean="0"/>
              <a:t> flow in </a:t>
            </a:r>
            <a:r>
              <a:rPr lang="it-IT" sz="1400" u="none" dirty="0" err="1" smtClean="0"/>
              <a:t>different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pre-flood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seasons</a:t>
            </a:r>
            <a:r>
              <a:rPr lang="it-IT" sz="1400" u="none" dirty="0" smtClean="0"/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5024" y="3289172"/>
            <a:ext cx="3570732" cy="77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7597" y="4270781"/>
            <a:ext cx="3537204" cy="76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2360" y="5238068"/>
            <a:ext cx="3528822" cy="771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ttangolo arrotondato 14"/>
          <p:cNvSpPr/>
          <p:nvPr/>
        </p:nvSpPr>
        <p:spPr bwMode="auto">
          <a:xfrm>
            <a:off x="2734962" y="1664042"/>
            <a:ext cx="6194854" cy="4506097"/>
          </a:xfrm>
          <a:prstGeom prst="round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2"/>
          <p:cNvSpPr/>
          <p:nvPr/>
        </p:nvSpPr>
        <p:spPr>
          <a:xfrm>
            <a:off x="128882" y="1972943"/>
            <a:ext cx="8866839" cy="2926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en-US" sz="1600" u="none" dirty="0" smtClean="0"/>
              <a:t>In the context of the Switch-On Virtual Laboratory (www.water-switch-on.eu/), we would like to run with you a collaborative experiment. We would like to test our algorithm on other large catchments in the world.</a:t>
            </a:r>
          </a:p>
          <a:p>
            <a:pPr>
              <a:lnSpc>
                <a:spcPts val="1700"/>
              </a:lnSpc>
            </a:pPr>
            <a:endParaRPr lang="en-US" sz="1600" u="none" dirty="0" smtClean="0"/>
          </a:p>
          <a:p>
            <a:pPr>
              <a:lnSpc>
                <a:spcPts val="1700"/>
              </a:lnSpc>
            </a:pPr>
            <a:r>
              <a:rPr lang="en-US" sz="1600" u="none" dirty="0" smtClean="0"/>
              <a:t>We need:</a:t>
            </a:r>
          </a:p>
          <a:p>
            <a:pPr>
              <a:lnSpc>
                <a:spcPts val="1700"/>
              </a:lnSpc>
            </a:pPr>
            <a:endParaRPr lang="en-US" sz="1600" u="none" dirty="0" smtClean="0"/>
          </a:p>
          <a:p>
            <a:pPr marL="90488" indent="-90488">
              <a:lnSpc>
                <a:spcPts val="1700"/>
              </a:lnSpc>
              <a:buFont typeface="Arial" pitchFamily="34" charset="0"/>
              <a:buChar char="•"/>
            </a:pPr>
            <a:r>
              <a:rPr lang="en-US" sz="1600" u="none" dirty="0" smtClean="0"/>
              <a:t>a time series of average daily river flows, extended for at least 50 years.</a:t>
            </a:r>
          </a:p>
          <a:p>
            <a:pPr marL="90488" indent="-90488">
              <a:lnSpc>
                <a:spcPts val="1700"/>
              </a:lnSpc>
              <a:buFont typeface="Arial" pitchFamily="34" charset="0"/>
              <a:buChar char="•"/>
            </a:pPr>
            <a:r>
              <a:rPr lang="en-US" sz="1600" u="none" dirty="0" smtClean="0"/>
              <a:t>Information on the catchment, including:</a:t>
            </a:r>
          </a:p>
          <a:p>
            <a:pPr>
              <a:lnSpc>
                <a:spcPts val="1700"/>
              </a:lnSpc>
            </a:pPr>
            <a:endParaRPr lang="en-US" sz="1600" u="none" dirty="0" smtClean="0"/>
          </a:p>
          <a:p>
            <a:pPr>
              <a:lnSpc>
                <a:spcPts val="1700"/>
              </a:lnSpc>
            </a:pPr>
            <a:r>
              <a:rPr lang="en-US" sz="1600" u="none" dirty="0" smtClean="0"/>
              <a:t>Please look at </a:t>
            </a:r>
            <a:r>
              <a:rPr lang="en-US" sz="1600" u="none" dirty="0" smtClean="0">
                <a:hlinkClick r:id="rId2"/>
              </a:rPr>
              <a:t>www.albertomontanari.it</a:t>
            </a:r>
            <a:r>
              <a:rPr lang="en-US" sz="1600" u="none" dirty="0" smtClean="0"/>
              <a:t>, where the experiment is presented and instructions are given.</a:t>
            </a:r>
          </a:p>
          <a:p>
            <a:pPr>
              <a:lnSpc>
                <a:spcPts val="1700"/>
              </a:lnSpc>
            </a:pPr>
            <a:endParaRPr lang="en-US" sz="1600" u="none" dirty="0" smtClean="0"/>
          </a:p>
          <a:p>
            <a:pPr>
              <a:lnSpc>
                <a:spcPts val="1700"/>
              </a:lnSpc>
            </a:pPr>
            <a:r>
              <a:rPr lang="en-US" sz="1600" u="none" dirty="0" smtClean="0"/>
              <a:t>The results will be presented in a publication that will be co-authored by the contributors.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642" y="5639176"/>
            <a:ext cx="7586663" cy="73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950" y="1598809"/>
            <a:ext cx="8679447" cy="4801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1850" y="1624084"/>
            <a:ext cx="5677054" cy="479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Are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you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willing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to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make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collaborative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experiment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Conclusions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99073" y="1837821"/>
            <a:ext cx="81171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it-IT" u="none" dirty="0" smtClean="0"/>
              <a:t>The </a:t>
            </a:r>
            <a:r>
              <a:rPr lang="it-IT" u="none" dirty="0" err="1" smtClean="0"/>
              <a:t>peak</a:t>
            </a:r>
            <a:r>
              <a:rPr lang="it-IT" u="none" dirty="0" smtClean="0"/>
              <a:t> flow </a:t>
            </a:r>
            <a:r>
              <a:rPr lang="it-IT" u="none" dirty="0" err="1" smtClean="0"/>
              <a:t>of</a:t>
            </a:r>
            <a:r>
              <a:rPr lang="it-IT" u="none" dirty="0" smtClean="0"/>
              <a:t> the Po River and, </a:t>
            </a:r>
            <a:r>
              <a:rPr lang="it-IT" u="none" dirty="0" err="1" smtClean="0"/>
              <a:t>to</a:t>
            </a:r>
            <a:r>
              <a:rPr lang="it-IT" u="none" dirty="0" smtClean="0"/>
              <a:t> a </a:t>
            </a:r>
            <a:r>
              <a:rPr lang="it-IT" u="none" dirty="0" err="1" smtClean="0"/>
              <a:t>lesser</a:t>
            </a:r>
            <a:r>
              <a:rPr lang="it-IT" u="none" dirty="0" smtClean="0"/>
              <a:t> </a:t>
            </a:r>
            <a:r>
              <a:rPr lang="it-IT" u="none" dirty="0" err="1" smtClean="0"/>
              <a:t>extent</a:t>
            </a:r>
            <a:r>
              <a:rPr lang="it-IT" u="none" dirty="0" smtClean="0"/>
              <a:t>, the </a:t>
            </a:r>
            <a:r>
              <a:rPr lang="it-IT" u="none" dirty="0" err="1" smtClean="0"/>
              <a:t>Danube</a:t>
            </a:r>
            <a:r>
              <a:rPr lang="it-IT" u="none" dirty="0" smtClean="0"/>
              <a:t> River are sensitive </a:t>
            </a:r>
            <a:r>
              <a:rPr lang="it-IT" u="none" dirty="0" err="1" smtClean="0"/>
              <a:t>to</a:t>
            </a:r>
            <a:r>
              <a:rPr lang="it-IT" u="none" dirty="0" smtClean="0"/>
              <a:t> the </a:t>
            </a:r>
            <a:r>
              <a:rPr lang="it-IT" u="none" dirty="0" err="1" smtClean="0"/>
              <a:t>average</a:t>
            </a:r>
            <a:r>
              <a:rPr lang="it-IT" u="none" dirty="0" smtClean="0"/>
              <a:t> flow </a:t>
            </a:r>
            <a:r>
              <a:rPr lang="it-IT" u="none" dirty="0" err="1" smtClean="0"/>
              <a:t>of</a:t>
            </a:r>
            <a:r>
              <a:rPr lang="it-IT" u="none" dirty="0" smtClean="0"/>
              <a:t> the </a:t>
            </a:r>
            <a:r>
              <a:rPr lang="it-IT" u="none" dirty="0" err="1" smtClean="0"/>
              <a:t>pre-flood</a:t>
            </a:r>
            <a:r>
              <a:rPr lang="it-IT" u="none" dirty="0" smtClean="0"/>
              <a:t> </a:t>
            </a:r>
            <a:r>
              <a:rPr lang="it-IT" u="none" dirty="0" err="1" smtClean="0"/>
              <a:t>season</a:t>
            </a:r>
            <a:r>
              <a:rPr lang="it-IT" u="none" dirty="0" smtClean="0"/>
              <a:t>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it-IT" u="none" dirty="0" err="1" smtClean="0"/>
              <a:t>It</a:t>
            </a:r>
            <a:r>
              <a:rPr lang="it-IT" u="none" dirty="0" smtClean="0"/>
              <a:t> </a:t>
            </a:r>
            <a:r>
              <a:rPr lang="it-IT" u="none" dirty="0" err="1" smtClean="0"/>
              <a:t>is</a:t>
            </a:r>
            <a:r>
              <a:rPr lang="it-IT" u="none" dirty="0" smtClean="0"/>
              <a:t> </a:t>
            </a:r>
            <a:r>
              <a:rPr lang="it-IT" u="none" dirty="0" err="1" smtClean="0"/>
              <a:t>possible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update the </a:t>
            </a:r>
            <a:r>
              <a:rPr lang="it-IT" u="none" dirty="0" err="1" smtClean="0"/>
              <a:t>probability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getting</a:t>
            </a:r>
            <a:r>
              <a:rPr lang="it-IT" u="none" dirty="0" smtClean="0"/>
              <a:t> a </a:t>
            </a:r>
            <a:r>
              <a:rPr lang="it-IT" u="none" dirty="0" err="1" smtClean="0"/>
              <a:t>flood</a:t>
            </a:r>
            <a:r>
              <a:rPr lang="it-IT" u="none" dirty="0" smtClean="0"/>
              <a:t>, in a </a:t>
            </a:r>
            <a:r>
              <a:rPr lang="it-IT" u="none" dirty="0" err="1" smtClean="0"/>
              <a:t>given</a:t>
            </a:r>
            <a:r>
              <a:rPr lang="it-IT" u="none" dirty="0" smtClean="0"/>
              <a:t> </a:t>
            </a:r>
            <a:r>
              <a:rPr lang="it-IT" u="none" dirty="0" err="1" smtClean="0"/>
              <a:t>year</a:t>
            </a:r>
            <a:r>
              <a:rPr lang="it-IT" u="none" dirty="0" smtClean="0"/>
              <a:t>, 1-2 </a:t>
            </a:r>
            <a:r>
              <a:rPr lang="it-IT" u="none" dirty="0" err="1" smtClean="0"/>
              <a:t>months</a:t>
            </a:r>
            <a:r>
              <a:rPr lang="it-IT" u="none" dirty="0" smtClean="0"/>
              <a:t> in </a:t>
            </a:r>
            <a:r>
              <a:rPr lang="it-IT" u="none" dirty="0" err="1" smtClean="0"/>
              <a:t>advance</a:t>
            </a:r>
            <a:r>
              <a:rPr lang="it-IT" u="none" dirty="0" smtClean="0"/>
              <a:t>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it-IT" u="none" dirty="0" err="1" smtClean="0"/>
              <a:t>Looking</a:t>
            </a:r>
            <a:r>
              <a:rPr lang="it-IT" u="none" dirty="0" smtClean="0"/>
              <a:t> </a:t>
            </a:r>
            <a:r>
              <a:rPr lang="it-IT" u="none" dirty="0" err="1" smtClean="0"/>
              <a:t>for</a:t>
            </a:r>
            <a:r>
              <a:rPr lang="it-IT" u="none" dirty="0" smtClean="0"/>
              <a:t> a </a:t>
            </a:r>
            <a:r>
              <a:rPr lang="it-IT" u="none" dirty="0" err="1" smtClean="0"/>
              <a:t>physical</a:t>
            </a:r>
            <a:r>
              <a:rPr lang="it-IT" u="none" dirty="0" smtClean="0"/>
              <a:t> </a:t>
            </a:r>
            <a:r>
              <a:rPr lang="it-IT" u="none" dirty="0" err="1" smtClean="0"/>
              <a:t>explanation</a:t>
            </a:r>
            <a:r>
              <a:rPr lang="it-IT" u="none" dirty="0" smtClean="0"/>
              <a:t>:</a:t>
            </a:r>
          </a:p>
          <a:p>
            <a:pPr marL="177800" indent="-177800"/>
            <a:r>
              <a:rPr lang="it-IT" u="none" dirty="0" smtClean="0"/>
              <a:t>	- </a:t>
            </a:r>
            <a:r>
              <a:rPr lang="it-IT" u="none" dirty="0" err="1" smtClean="0"/>
              <a:t>Variability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the </a:t>
            </a:r>
            <a:r>
              <a:rPr lang="it-IT" u="none" dirty="0" err="1" smtClean="0"/>
              <a:t>storage</a:t>
            </a:r>
            <a:r>
              <a:rPr lang="it-IT" u="none" dirty="0" smtClean="0"/>
              <a:t> in the </a:t>
            </a:r>
            <a:r>
              <a:rPr lang="it-IT" u="none" dirty="0" err="1" smtClean="0"/>
              <a:t>catchment</a:t>
            </a:r>
            <a:r>
              <a:rPr lang="it-IT" u="none" dirty="0" smtClean="0"/>
              <a:t>; </a:t>
            </a:r>
          </a:p>
          <a:p>
            <a:pPr marL="177800" indent="-177800"/>
            <a:r>
              <a:rPr lang="it-IT" u="none" dirty="0" smtClean="0"/>
              <a:t>	- </a:t>
            </a:r>
            <a:r>
              <a:rPr lang="it-IT" u="none" dirty="0" err="1" smtClean="0"/>
              <a:t>Variability</a:t>
            </a:r>
            <a:r>
              <a:rPr lang="it-IT" u="none" dirty="0" smtClean="0"/>
              <a:t> in </a:t>
            </a:r>
            <a:r>
              <a:rPr lang="it-IT" u="none" dirty="0" err="1" smtClean="0"/>
              <a:t>soil</a:t>
            </a:r>
            <a:r>
              <a:rPr lang="it-IT" u="none" dirty="0" smtClean="0"/>
              <a:t> </a:t>
            </a:r>
            <a:r>
              <a:rPr lang="it-IT" u="none" dirty="0" err="1" smtClean="0"/>
              <a:t>moisture</a:t>
            </a:r>
            <a:r>
              <a:rPr lang="it-IT" u="none" dirty="0" smtClean="0"/>
              <a:t> </a:t>
            </a:r>
            <a:r>
              <a:rPr lang="it-IT" u="none" dirty="0" err="1" smtClean="0"/>
              <a:t>conditions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- </a:t>
            </a:r>
            <a:r>
              <a:rPr lang="it-IT" u="none" dirty="0" err="1" smtClean="0"/>
              <a:t>Variability</a:t>
            </a:r>
            <a:r>
              <a:rPr lang="it-IT" u="none" dirty="0" smtClean="0"/>
              <a:t> in the </a:t>
            </a:r>
            <a:r>
              <a:rPr lang="it-IT" u="none" dirty="0" err="1" smtClean="0"/>
              <a:t>formation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net </a:t>
            </a:r>
            <a:r>
              <a:rPr lang="it-IT" u="none" dirty="0" err="1" smtClean="0"/>
              <a:t>rainfall</a:t>
            </a:r>
            <a:r>
              <a:rPr lang="it-IT" u="none" dirty="0" smtClean="0"/>
              <a:t>;</a:t>
            </a:r>
          </a:p>
          <a:p>
            <a:pPr marL="177800" indent="-177800"/>
            <a:r>
              <a:rPr lang="it-IT" u="none" dirty="0" smtClean="0"/>
              <a:t>	- </a:t>
            </a:r>
            <a:r>
              <a:rPr lang="it-IT" u="none" dirty="0" err="1" smtClean="0"/>
              <a:t>Memory</a:t>
            </a:r>
            <a:r>
              <a:rPr lang="it-IT" u="none" dirty="0" smtClean="0"/>
              <a:t> in the </a:t>
            </a:r>
            <a:r>
              <a:rPr lang="it-IT" u="none" dirty="0" err="1" smtClean="0"/>
              <a:t>weather</a:t>
            </a:r>
            <a:r>
              <a:rPr lang="it-IT" u="none" dirty="0" smtClean="0"/>
              <a:t>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it-IT" u="none" dirty="0" err="1" smtClean="0"/>
              <a:t>We</a:t>
            </a:r>
            <a:r>
              <a:rPr lang="it-IT" u="none" dirty="0" smtClean="0"/>
              <a:t> </a:t>
            </a:r>
            <a:r>
              <a:rPr lang="it-IT" u="none" dirty="0" err="1" smtClean="0"/>
              <a:t>need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check</a:t>
            </a:r>
            <a:r>
              <a:rPr lang="it-IT" u="none" dirty="0" smtClean="0"/>
              <a:t> </a:t>
            </a:r>
            <a:r>
              <a:rPr lang="it-IT" u="none" dirty="0" err="1" smtClean="0"/>
              <a:t>over</a:t>
            </a:r>
            <a:r>
              <a:rPr lang="it-IT" u="none" dirty="0" smtClean="0"/>
              <a:t> more </a:t>
            </a:r>
            <a:r>
              <a:rPr lang="it-IT" u="none" dirty="0" err="1" smtClean="0"/>
              <a:t>basins</a:t>
            </a:r>
            <a:r>
              <a:rPr lang="it-IT" u="none" dirty="0" smtClean="0"/>
              <a:t> </a:t>
            </a:r>
            <a:r>
              <a:rPr lang="it-IT" u="none" dirty="0" err="1" smtClean="0"/>
              <a:t>to</a:t>
            </a:r>
            <a:r>
              <a:rPr lang="it-IT" u="none" dirty="0" smtClean="0"/>
              <a:t> </a:t>
            </a:r>
            <a:r>
              <a:rPr lang="it-IT" u="none" dirty="0" err="1" smtClean="0"/>
              <a:t>gain</a:t>
            </a:r>
            <a:r>
              <a:rPr lang="it-IT" u="none" dirty="0" smtClean="0"/>
              <a:t> </a:t>
            </a:r>
            <a:r>
              <a:rPr lang="it-IT" u="none" dirty="0" err="1" smtClean="0"/>
              <a:t>nore</a:t>
            </a:r>
            <a:r>
              <a:rPr lang="it-IT" u="none" dirty="0" smtClean="0"/>
              <a:t> </a:t>
            </a:r>
            <a:r>
              <a:rPr lang="it-IT" u="none" dirty="0" err="1" smtClean="0"/>
              <a:t>insights</a:t>
            </a:r>
            <a:r>
              <a:rPr lang="it-IT" u="none" dirty="0" smtClean="0"/>
              <a:t>, </a:t>
            </a:r>
            <a:r>
              <a:rPr lang="it-IT" u="none" dirty="0" err="1" smtClean="0"/>
              <a:t>for</a:t>
            </a:r>
            <a:r>
              <a:rPr lang="it-IT" u="none" dirty="0" smtClean="0"/>
              <a:t> </a:t>
            </a:r>
            <a:r>
              <a:rPr lang="it-IT" u="none" dirty="0" err="1" smtClean="0"/>
              <a:t>an</a:t>
            </a:r>
            <a:r>
              <a:rPr lang="it-IT" u="none" dirty="0" smtClean="0"/>
              <a:t> </a:t>
            </a:r>
            <a:r>
              <a:rPr lang="it-IT" u="none" dirty="0" err="1" smtClean="0"/>
              <a:t>extended</a:t>
            </a:r>
            <a:r>
              <a:rPr lang="it-IT" u="none" dirty="0" smtClean="0"/>
              <a:t> </a:t>
            </a:r>
            <a:r>
              <a:rPr lang="it-IT" u="none" dirty="0" err="1" smtClean="0"/>
              <a:t>range</a:t>
            </a:r>
            <a:r>
              <a:rPr lang="it-IT" u="none" dirty="0" smtClean="0"/>
              <a:t> </a:t>
            </a:r>
            <a:r>
              <a:rPr lang="it-IT" u="none" dirty="0" err="1" smtClean="0"/>
              <a:t>of</a:t>
            </a:r>
            <a:r>
              <a:rPr lang="it-IT" u="none" dirty="0" smtClean="0"/>
              <a:t> </a:t>
            </a:r>
            <a:r>
              <a:rPr lang="it-IT" u="none" dirty="0" err="1" smtClean="0"/>
              <a:t>cacthment</a:t>
            </a:r>
            <a:r>
              <a:rPr lang="it-IT" u="none" dirty="0" smtClean="0"/>
              <a:t> area and </a:t>
            </a:r>
            <a:r>
              <a:rPr lang="it-IT" u="none" dirty="0" err="1" smtClean="0"/>
              <a:t>different</a:t>
            </a:r>
            <a:r>
              <a:rPr lang="it-IT" u="none" dirty="0" smtClean="0"/>
              <a:t> </a:t>
            </a:r>
            <a:r>
              <a:rPr lang="it-IT" u="none" dirty="0" err="1" smtClean="0"/>
              <a:t>climatic</a:t>
            </a:r>
            <a:r>
              <a:rPr lang="it-IT" u="none" dirty="0" smtClean="0"/>
              <a:t> </a:t>
            </a:r>
            <a:r>
              <a:rPr lang="it-IT" u="none" dirty="0" err="1" smtClean="0"/>
              <a:t>conditions</a:t>
            </a:r>
            <a:r>
              <a:rPr lang="it-IT" u="none" dirty="0" smtClean="0"/>
              <a:t>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it-IT" u="none" dirty="0" err="1" smtClean="0"/>
              <a:t>There</a:t>
            </a:r>
            <a:r>
              <a:rPr lang="it-IT" u="none" dirty="0" smtClean="0"/>
              <a:t> are open </a:t>
            </a:r>
            <a:r>
              <a:rPr lang="it-IT" u="none" dirty="0" err="1" smtClean="0"/>
              <a:t>perspectives</a:t>
            </a:r>
            <a:r>
              <a:rPr lang="it-IT" u="none" dirty="0" smtClean="0"/>
              <a:t> </a:t>
            </a:r>
            <a:r>
              <a:rPr lang="it-IT" u="none" dirty="0" err="1" smtClean="0"/>
              <a:t>for</a:t>
            </a:r>
            <a:r>
              <a:rPr lang="it-IT" u="none" dirty="0" smtClean="0"/>
              <a:t> </a:t>
            </a:r>
            <a:r>
              <a:rPr lang="it-IT" u="none" dirty="0" err="1" smtClean="0"/>
              <a:t>extracting</a:t>
            </a:r>
            <a:r>
              <a:rPr lang="it-IT" u="none" dirty="0" smtClean="0"/>
              <a:t> more information </a:t>
            </a:r>
            <a:r>
              <a:rPr lang="it-IT" u="none" dirty="0" err="1" smtClean="0"/>
              <a:t>from</a:t>
            </a:r>
            <a:r>
              <a:rPr lang="it-IT" u="none" dirty="0" smtClean="0"/>
              <a:t> the </a:t>
            </a:r>
            <a:r>
              <a:rPr lang="it-IT" u="none" dirty="0" err="1" smtClean="0"/>
              <a:t>available</a:t>
            </a:r>
            <a:r>
              <a:rPr lang="it-IT" u="none" dirty="0" smtClean="0"/>
              <a:t> data.</a:t>
            </a:r>
          </a:p>
          <a:p>
            <a:pPr marL="177800" indent="-177800"/>
            <a:endParaRPr lang="it-IT" u="none" dirty="0" smtClean="0"/>
          </a:p>
          <a:p>
            <a:pPr marL="177800" indent="-177800"/>
            <a:endParaRPr lang="it-IT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1830" y="1050876"/>
            <a:ext cx="3575839" cy="536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32" y="2501388"/>
            <a:ext cx="5429288" cy="830997"/>
          </a:xfrm>
          <a:prstGeom prst="rect">
            <a:avLst/>
          </a:prstGeom>
          <a:solidFill>
            <a:schemeClr val="tx1">
              <a:alpha val="5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Everything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flows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48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357686" y="4929198"/>
            <a:ext cx="4786314" cy="135732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3438" y="5056543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Thank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you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60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pic>
        <p:nvPicPr>
          <p:cNvPr id="9" name="Immagine 8" descr="panta-rhei-logo-sm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201" y="1059510"/>
            <a:ext cx="1228288" cy="1395578"/>
          </a:xfrm>
          <a:prstGeom prst="rect">
            <a:avLst/>
          </a:prstGeom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4642" y="2542422"/>
            <a:ext cx="2121433" cy="141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1" descr="flag_yellow_lo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283" y="4024762"/>
            <a:ext cx="1219001" cy="82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9304" y="1034832"/>
            <a:ext cx="9144000" cy="539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sellaDiTesto 8"/>
          <p:cNvSpPr txBox="1"/>
          <p:nvPr/>
        </p:nvSpPr>
        <p:spPr>
          <a:xfrm>
            <a:off x="477332" y="2036821"/>
            <a:ext cx="8118850" cy="923330"/>
          </a:xfrm>
          <a:prstGeom prst="rect">
            <a:avLst/>
          </a:prstGeom>
          <a:solidFill>
            <a:schemeClr val="bg1">
              <a:alpha val="79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u="none" dirty="0" smtClean="0"/>
              <a:t>We observed in the Po River that several flood events were preceded by long lasting high flows. Therefore, we wondered whether extreme floods are induced by long term stress, rather than a short sequence of extreme rainfall.</a:t>
            </a:r>
            <a:endParaRPr lang="en-US" u="none" dirty="0">
              <a:solidFill>
                <a:srgbClr val="00206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Research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questions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73218" y="2032669"/>
            <a:ext cx="8118850" cy="2862322"/>
          </a:xfrm>
          <a:prstGeom prst="rect">
            <a:avLst/>
          </a:prstGeom>
          <a:solidFill>
            <a:schemeClr val="bg1">
              <a:alpha val="79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u="none" dirty="0" smtClean="0"/>
              <a:t>We observed in the Po River that several flood events were preceded by long lasting high flows. Therefore, we wondered whether extreme floods are induced by long term stress, rather than a short sequence of extreme rainfall.</a:t>
            </a:r>
          </a:p>
          <a:p>
            <a:pPr marL="177800" indent="-177800">
              <a:buFont typeface="Arial" pitchFamily="34" charset="0"/>
              <a:buChar char="•"/>
            </a:pPr>
            <a:endParaRPr lang="en-US" u="none" dirty="0" smtClean="0"/>
          </a:p>
          <a:p>
            <a:pPr marL="177800" indent="-177800"/>
            <a:r>
              <a:rPr lang="en-US" b="1" u="none" dirty="0" smtClean="0">
                <a:solidFill>
                  <a:srgbClr val="002060"/>
                </a:solidFill>
              </a:rPr>
              <a:t>Research questions: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>
                <a:solidFill>
                  <a:srgbClr val="002060"/>
                </a:solidFill>
              </a:rPr>
              <a:t>How long a river remembers its past?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>
                <a:solidFill>
                  <a:srgbClr val="002060"/>
                </a:solidFill>
              </a:rPr>
              <a:t>Higher than usual flows in the low flow season might anticipate extreme events in the next high flow season?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>
                <a:solidFill>
                  <a:srgbClr val="002060"/>
                </a:solidFill>
              </a:rPr>
              <a:t>The flood frequency distribution can be conditioned on the flow of the previous months?</a:t>
            </a:r>
            <a:endParaRPr lang="en-US" u="none" dirty="0">
              <a:solidFill>
                <a:srgbClr val="00206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698814" y="6211334"/>
            <a:ext cx="5436952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800" u="none" dirty="0" smtClean="0">
                <a:solidFill>
                  <a:schemeClr val="tx2"/>
                </a:solidFill>
              </a:rPr>
              <a:t>By Baldo051 (Own work) [CC BY-SA 3.0 (http://creativecommons.org/licenses/by-sa/3.0)], via Wikimedia Commons</a:t>
            </a:r>
            <a:endParaRPr lang="it-IT" sz="800" u="none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Case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studies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: (1) The Po River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3" cstate="print"/>
          <a:srcRect r="33329"/>
          <a:stretch/>
        </p:blipFill>
        <p:spPr>
          <a:xfrm>
            <a:off x="366664" y="1666632"/>
            <a:ext cx="4187699" cy="4656935"/>
          </a:xfrm>
          <a:prstGeom prst="rect">
            <a:avLst/>
          </a:prstGeom>
        </p:spPr>
      </p:pic>
      <p:pic>
        <p:nvPicPr>
          <p:cNvPr id="13" name="Imagen 1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86" t="2885" r="6582" b="5172"/>
          <a:stretch/>
        </p:blipFill>
        <p:spPr bwMode="auto">
          <a:xfrm>
            <a:off x="4921663" y="1625622"/>
            <a:ext cx="3917643" cy="2636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4" name="Flecha derecha 13"/>
          <p:cNvSpPr/>
          <p:nvPr/>
        </p:nvSpPr>
        <p:spPr bwMode="auto">
          <a:xfrm>
            <a:off x="4169484" y="3142783"/>
            <a:ext cx="384876" cy="37200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ángulo 14"/>
          <p:cNvSpPr/>
          <p:nvPr/>
        </p:nvSpPr>
        <p:spPr bwMode="auto">
          <a:xfrm>
            <a:off x="6465908" y="1911325"/>
            <a:ext cx="461851" cy="232181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ángulo 15"/>
          <p:cNvSpPr/>
          <p:nvPr/>
        </p:nvSpPr>
        <p:spPr bwMode="auto">
          <a:xfrm>
            <a:off x="7862720" y="1922617"/>
            <a:ext cx="615801" cy="232181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Immagine 8" descr="balan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017" y="1624078"/>
            <a:ext cx="8419159" cy="4735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/>
          <a:srcRect r="32173"/>
          <a:stretch/>
        </p:blipFill>
        <p:spPr>
          <a:xfrm>
            <a:off x="353831" y="1666639"/>
            <a:ext cx="4303162" cy="4703792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Case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studies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: (2) 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Danube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River</a:t>
            </a:r>
          </a:p>
        </p:txBody>
      </p:sp>
      <p:sp>
        <p:nvSpPr>
          <p:cNvPr id="14" name="Flecha derecha 13"/>
          <p:cNvSpPr/>
          <p:nvPr/>
        </p:nvSpPr>
        <p:spPr bwMode="auto">
          <a:xfrm>
            <a:off x="4374204" y="3142783"/>
            <a:ext cx="384876" cy="372003"/>
          </a:xfrm>
          <a:prstGeom prst="rightArrow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Imagen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0" t="2367" r="7065" b="6086"/>
          <a:stretch/>
        </p:blipFill>
        <p:spPr bwMode="auto">
          <a:xfrm>
            <a:off x="4800099" y="1771038"/>
            <a:ext cx="4008924" cy="26743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0" name="Rectángulo 9"/>
          <p:cNvSpPr/>
          <p:nvPr/>
        </p:nvSpPr>
        <p:spPr bwMode="auto">
          <a:xfrm>
            <a:off x="6337616" y="1935445"/>
            <a:ext cx="962189" cy="232181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65056" y="1708290"/>
            <a:ext cx="4642470" cy="458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sellaDiTesto 10"/>
          <p:cNvSpPr txBox="1"/>
          <p:nvPr/>
        </p:nvSpPr>
        <p:spPr>
          <a:xfrm>
            <a:off x="4544704" y="5718412"/>
            <a:ext cx="184244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u="none" dirty="0" err="1" smtClean="0"/>
              <a:t>From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Wikipedia</a:t>
            </a:r>
            <a:endParaRPr lang="it-IT" sz="1400" u="none" dirty="0"/>
          </a:p>
        </p:txBody>
      </p:sp>
    </p:spTree>
    <p:extLst>
      <p:ext uri="{BB962C8B-B14F-4D97-AF65-F5344CB8AC3E}">
        <p14:creationId xmlns="" xmlns:p14="http://schemas.microsoft.com/office/powerpoint/2010/main" val="302682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Persistence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in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river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flows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: a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rich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literature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99074" y="1723189"/>
            <a:ext cx="85889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/>
              <a:t>It is well known that river flows are affected by forms of persistence that are not fully understood yet. These are referred to as the “</a:t>
            </a:r>
            <a:r>
              <a:rPr lang="en-US" u="none" dirty="0" smtClean="0">
                <a:solidFill>
                  <a:srgbClr val="00477C"/>
                </a:solidFill>
              </a:rPr>
              <a:t>Hurst Phenomenon</a:t>
            </a:r>
            <a:r>
              <a:rPr lang="en-US" u="none" dirty="0" smtClean="0"/>
              <a:t>”, or the “</a:t>
            </a:r>
            <a:r>
              <a:rPr lang="en-US" u="none" dirty="0" smtClean="0">
                <a:solidFill>
                  <a:srgbClr val="00477C"/>
                </a:solidFill>
              </a:rPr>
              <a:t>Hurst Effect</a:t>
            </a:r>
            <a:r>
              <a:rPr lang="en-US" u="none" dirty="0" smtClean="0"/>
              <a:t>”.</a:t>
            </a:r>
          </a:p>
          <a:p>
            <a:endParaRPr lang="en-US" u="none" dirty="0" smtClean="0"/>
          </a:p>
          <a:p>
            <a:r>
              <a:rPr lang="en-US" u="none" dirty="0" smtClean="0"/>
              <a:t>For a review, see:</a:t>
            </a:r>
          </a:p>
          <a:p>
            <a:r>
              <a:rPr lang="en-US" u="none" dirty="0" smtClean="0">
                <a:solidFill>
                  <a:srgbClr val="00477C"/>
                </a:solidFill>
              </a:rPr>
              <a:t>P.E. </a:t>
            </a:r>
            <a:r>
              <a:rPr lang="en-US" u="none" dirty="0" err="1" smtClean="0">
                <a:solidFill>
                  <a:srgbClr val="00477C"/>
                </a:solidFill>
              </a:rPr>
              <a:t>O’connell</a:t>
            </a:r>
            <a:r>
              <a:rPr lang="en-US" u="none" dirty="0" smtClean="0">
                <a:solidFill>
                  <a:srgbClr val="00477C"/>
                </a:solidFill>
              </a:rPr>
              <a:t>, D. Koutsoyiannis, H. F. </a:t>
            </a:r>
            <a:r>
              <a:rPr lang="en-US" u="none" dirty="0" err="1" smtClean="0">
                <a:solidFill>
                  <a:srgbClr val="00477C"/>
                </a:solidFill>
              </a:rPr>
              <a:t>Lins</a:t>
            </a:r>
            <a:r>
              <a:rPr lang="en-US" u="none" dirty="0" smtClean="0">
                <a:solidFill>
                  <a:srgbClr val="00477C"/>
                </a:solidFill>
              </a:rPr>
              <a:t>, Y. </a:t>
            </a:r>
            <a:r>
              <a:rPr lang="en-US" u="none" dirty="0" err="1" smtClean="0">
                <a:solidFill>
                  <a:srgbClr val="00477C"/>
                </a:solidFill>
              </a:rPr>
              <a:t>Markonis</a:t>
            </a:r>
            <a:r>
              <a:rPr lang="en-US" u="none" dirty="0" smtClean="0">
                <a:solidFill>
                  <a:srgbClr val="00477C"/>
                </a:solidFill>
              </a:rPr>
              <a:t>, A. Montanari &amp; T. Cohn - The scientific legacy of Harold Edwin Hurst (1880–1978), Hydrological Sciences Journal, in press </a:t>
            </a:r>
            <a:r>
              <a:rPr lang="en-US" sz="1200" u="none" dirty="0" smtClean="0"/>
              <a:t>(</a:t>
            </a:r>
            <a:r>
              <a:rPr lang="en-US" sz="1200" u="none" dirty="0" smtClean="0">
                <a:hlinkClick r:id="rId2"/>
              </a:rPr>
              <a:t>http://www.tandfonline.com/doi/abs/10.1080/02626667.2015.1125998</a:t>
            </a:r>
            <a:r>
              <a:rPr lang="en-US" sz="1200" u="none" dirty="0" smtClean="0"/>
              <a:t>).</a:t>
            </a:r>
            <a:endParaRPr lang="en-US" u="none" dirty="0" smtClean="0"/>
          </a:p>
        </p:txBody>
      </p:sp>
      <p:sp>
        <p:nvSpPr>
          <p:cNvPr id="18" name="CasellaDiTesto 17"/>
          <p:cNvSpPr txBox="1"/>
          <p:nvPr/>
        </p:nvSpPr>
        <p:spPr>
          <a:xfrm>
            <a:off x="399074" y="1723189"/>
            <a:ext cx="85889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/>
              <a:t>It is well known that river flows are affected by forms of persistence that are not fully understood yet. These are referred to as the “</a:t>
            </a:r>
            <a:r>
              <a:rPr lang="en-US" u="none" dirty="0" smtClean="0">
                <a:solidFill>
                  <a:srgbClr val="00477C"/>
                </a:solidFill>
              </a:rPr>
              <a:t>Hurst Phenomenon</a:t>
            </a:r>
            <a:r>
              <a:rPr lang="en-US" u="none" dirty="0" smtClean="0"/>
              <a:t>”, or the “</a:t>
            </a:r>
            <a:r>
              <a:rPr lang="en-US" u="none" dirty="0" smtClean="0">
                <a:solidFill>
                  <a:srgbClr val="00477C"/>
                </a:solidFill>
              </a:rPr>
              <a:t>Hurst Effect</a:t>
            </a:r>
            <a:r>
              <a:rPr lang="en-US" u="none" dirty="0" smtClean="0"/>
              <a:t>”.</a:t>
            </a:r>
          </a:p>
          <a:p>
            <a:endParaRPr lang="en-US" u="none" dirty="0" smtClean="0"/>
          </a:p>
          <a:p>
            <a:r>
              <a:rPr lang="en-US" u="none" dirty="0" smtClean="0"/>
              <a:t>For a review, see:</a:t>
            </a:r>
          </a:p>
          <a:p>
            <a:r>
              <a:rPr lang="en-US" u="none" dirty="0" smtClean="0">
                <a:solidFill>
                  <a:srgbClr val="00477C"/>
                </a:solidFill>
              </a:rPr>
              <a:t>P.E. </a:t>
            </a:r>
            <a:r>
              <a:rPr lang="en-US" u="none" dirty="0" err="1" smtClean="0">
                <a:solidFill>
                  <a:srgbClr val="00477C"/>
                </a:solidFill>
              </a:rPr>
              <a:t>O’connell</a:t>
            </a:r>
            <a:r>
              <a:rPr lang="en-US" u="none" dirty="0" smtClean="0">
                <a:solidFill>
                  <a:srgbClr val="00477C"/>
                </a:solidFill>
              </a:rPr>
              <a:t>, D. Koutsoyiannis, H. F. </a:t>
            </a:r>
            <a:r>
              <a:rPr lang="en-US" u="none" dirty="0" err="1" smtClean="0">
                <a:solidFill>
                  <a:srgbClr val="00477C"/>
                </a:solidFill>
              </a:rPr>
              <a:t>Lins</a:t>
            </a:r>
            <a:r>
              <a:rPr lang="en-US" u="none" dirty="0" smtClean="0">
                <a:solidFill>
                  <a:srgbClr val="00477C"/>
                </a:solidFill>
              </a:rPr>
              <a:t>, Y. </a:t>
            </a:r>
            <a:r>
              <a:rPr lang="en-US" u="none" dirty="0" err="1" smtClean="0">
                <a:solidFill>
                  <a:srgbClr val="00477C"/>
                </a:solidFill>
              </a:rPr>
              <a:t>Markonis</a:t>
            </a:r>
            <a:r>
              <a:rPr lang="en-US" u="none" dirty="0" smtClean="0">
                <a:solidFill>
                  <a:srgbClr val="00477C"/>
                </a:solidFill>
              </a:rPr>
              <a:t>, A. Montanari &amp; T. Cohn - The scientific legacy of Harold Edwin Hurst (1880–1978), Hydrological Sciences Journal, in press </a:t>
            </a:r>
            <a:r>
              <a:rPr lang="en-US" sz="1200" u="none" dirty="0" smtClean="0"/>
              <a:t>(</a:t>
            </a:r>
            <a:r>
              <a:rPr lang="en-US" sz="1200" u="none" dirty="0" smtClean="0">
                <a:hlinkClick r:id="rId2"/>
              </a:rPr>
              <a:t>http://www.tandfonline.com/doi/abs/10.1080/02626667.2015.1125998</a:t>
            </a:r>
            <a:r>
              <a:rPr lang="en-US" sz="1200" u="none" dirty="0" smtClean="0"/>
              <a:t>)</a:t>
            </a:r>
          </a:p>
          <a:p>
            <a:endParaRPr lang="en-US" sz="1200" u="none" dirty="0" smtClean="0"/>
          </a:p>
          <a:p>
            <a:r>
              <a:rPr lang="en-US" u="none" dirty="0" smtClean="0"/>
              <a:t>The Hurst Effect has been physically explained as an implication of the principle of maximum entropy (Koutsoyiannis (2011, 2014)).</a:t>
            </a:r>
          </a:p>
          <a:p>
            <a:endParaRPr lang="en-US" u="none" dirty="0" smtClean="0"/>
          </a:p>
          <a:p>
            <a:r>
              <a:rPr lang="en-US" u="none" dirty="0" smtClean="0"/>
              <a:t>In practice, the Hurst Effect implies the presence of long term cycles over a multitude of time scales. Therefore, it could explain what we observed in the Po River.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Po River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Flows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: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yearly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series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pic>
        <p:nvPicPr>
          <p:cNvPr id="8" name="Immagine 7" descr="yearly-seri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938" y="1589895"/>
            <a:ext cx="8108711" cy="477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Long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memory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(or long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term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persistence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 in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rivers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99074" y="1723189"/>
            <a:ext cx="8588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The presence of long memory implies the possible occurrence of long term cycles and therefore the persistence of high and extreme flows.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Long memory can be quantified through the estimation of the Hurst exponent (H)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/>
          <a:srcRect l="18590" r="18072"/>
          <a:stretch/>
        </p:blipFill>
        <p:spPr>
          <a:xfrm>
            <a:off x="4734480" y="3043781"/>
            <a:ext cx="4297775" cy="3245220"/>
          </a:xfrm>
          <a:prstGeom prst="rect">
            <a:avLst/>
          </a:prstGeom>
        </p:spPr>
      </p:pic>
      <p:grpSp>
        <p:nvGrpSpPr>
          <p:cNvPr id="22" name="Agrupar 21"/>
          <p:cNvGrpSpPr/>
          <p:nvPr/>
        </p:nvGrpSpPr>
        <p:grpSpPr>
          <a:xfrm>
            <a:off x="0" y="3052890"/>
            <a:ext cx="4237557" cy="1949202"/>
            <a:chOff x="0" y="2801063"/>
            <a:chExt cx="4237557" cy="1949202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3" cstate="print"/>
            <a:srcRect l="30776" t="-11440" r="32131" b="1"/>
            <a:stretch/>
          </p:blipFill>
          <p:spPr>
            <a:xfrm>
              <a:off x="0" y="2801063"/>
              <a:ext cx="4237557" cy="419369"/>
            </a:xfrm>
            <a:prstGeom prst="rect">
              <a:avLst/>
            </a:prstGeom>
          </p:spPr>
        </p:pic>
        <p:cxnSp>
          <p:nvCxnSpPr>
            <p:cNvPr id="8" name="Conector recto de flecha 7"/>
            <p:cNvCxnSpPr/>
            <p:nvPr/>
          </p:nvCxnSpPr>
          <p:spPr bwMode="auto">
            <a:xfrm>
              <a:off x="799176" y="3328409"/>
              <a:ext cx="0" cy="3065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" name="Conector recto de flecha 8"/>
            <p:cNvCxnSpPr/>
            <p:nvPr/>
          </p:nvCxnSpPr>
          <p:spPr bwMode="auto">
            <a:xfrm>
              <a:off x="2966008" y="3338472"/>
              <a:ext cx="0" cy="30656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" name="CuadroTexto 9"/>
            <p:cNvSpPr txBox="1"/>
            <p:nvPr/>
          </p:nvSpPr>
          <p:spPr>
            <a:xfrm>
              <a:off x="470748" y="3700665"/>
              <a:ext cx="2047205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u="none" dirty="0" err="1" smtClean="0"/>
                <a:t>Autocorrelation</a:t>
              </a:r>
              <a:r>
                <a:rPr lang="es-ES" sz="1600" u="none" dirty="0" smtClean="0"/>
                <a:t> </a:t>
              </a:r>
              <a:r>
                <a:rPr lang="es-ES" sz="1600" u="none" dirty="0" err="1" smtClean="0"/>
                <a:t>function</a:t>
              </a:r>
              <a:endParaRPr lang="es-ES" sz="1600" u="none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2714216" y="3699779"/>
              <a:ext cx="1073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u="none" dirty="0" smtClean="0"/>
                <a:t>Time </a:t>
              </a:r>
              <a:r>
                <a:rPr lang="es-ES" sz="1600" u="none" dirty="0" err="1" smtClean="0"/>
                <a:t>lag</a:t>
              </a:r>
              <a:endParaRPr lang="es-ES" sz="1600" u="none" dirty="0"/>
            </a:p>
          </p:txBody>
        </p:sp>
        <p:sp>
          <p:nvSpPr>
            <p:cNvPr id="12" name="Rectángulo 11"/>
            <p:cNvSpPr/>
            <p:nvPr/>
          </p:nvSpPr>
          <p:spPr>
            <a:xfrm>
              <a:off x="478296" y="4350155"/>
              <a:ext cx="11185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u="none" dirty="0">
                  <a:latin typeface="Calibri"/>
                  <a:cs typeface="Calibri"/>
                </a:rPr>
                <a:t>H </a:t>
              </a:r>
              <a:r>
                <a:rPr lang="en-US" sz="2000" u="none" dirty="0">
                  <a:latin typeface="Calibri"/>
                  <a:cs typeface="Calibri"/>
                  <a:sym typeface="Symbol"/>
                </a:rPr>
                <a:t></a:t>
              </a:r>
              <a:r>
                <a:rPr lang="en-US" sz="2000" u="none" dirty="0">
                  <a:latin typeface="Calibri"/>
                  <a:cs typeface="Calibri"/>
                </a:rPr>
                <a:t> [0 1] </a:t>
              </a:r>
              <a:endParaRPr lang="es-ES" sz="2000" u="none" dirty="0">
                <a:latin typeface="Calibri"/>
                <a:cs typeface="Calibri"/>
              </a:endParaRPr>
            </a:p>
          </p:txBody>
        </p:sp>
      </p:grpSp>
      <p:sp>
        <p:nvSpPr>
          <p:cNvPr id="13" name="Rectángulo 12"/>
          <p:cNvSpPr/>
          <p:nvPr/>
        </p:nvSpPr>
        <p:spPr>
          <a:xfrm>
            <a:off x="6378214" y="2685066"/>
            <a:ext cx="25701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u="none" dirty="0">
                <a:solidFill>
                  <a:srgbClr val="FF0000"/>
                </a:solidFill>
                <a:latin typeface="Calibri"/>
                <a:cs typeface="Calibri"/>
              </a:rPr>
              <a:t>H </a:t>
            </a:r>
            <a:r>
              <a:rPr lang="en-US" sz="2000" u="none" dirty="0" smtClean="0">
                <a:solidFill>
                  <a:srgbClr val="FF0000"/>
                </a:solidFill>
                <a:latin typeface="Calibri"/>
                <a:cs typeface="Calibri"/>
                <a:sym typeface="Symbol"/>
              </a:rPr>
              <a:t>&gt; 0.5  (long memory)   </a:t>
            </a:r>
            <a:endParaRPr lang="es-ES" sz="2000" u="none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2745810" y="6087718"/>
            <a:ext cx="61436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none" dirty="0"/>
              <a:t>R</a:t>
            </a:r>
            <a:r>
              <a:rPr lang="en-US" sz="1400" u="none" dirty="0" smtClean="0"/>
              <a:t>escaled </a:t>
            </a:r>
            <a:r>
              <a:rPr lang="en-US" sz="1400" u="none" dirty="0"/>
              <a:t>range (R/S</a:t>
            </a:r>
            <a:r>
              <a:rPr lang="en-US" sz="1400" u="none" dirty="0" smtClean="0"/>
              <a:t>), aggregated variance (AV), differenced </a:t>
            </a:r>
            <a:r>
              <a:rPr lang="en-US" sz="1400" u="none" dirty="0"/>
              <a:t>variance </a:t>
            </a:r>
            <a:r>
              <a:rPr lang="en-US" sz="1400" u="none" dirty="0" smtClean="0"/>
              <a:t>(DV)</a:t>
            </a:r>
            <a:endParaRPr lang="es-ES" sz="1400" u="none" dirty="0"/>
          </a:p>
        </p:txBody>
      </p:sp>
      <p:sp>
        <p:nvSpPr>
          <p:cNvPr id="24" name="Rectángulo 23"/>
          <p:cNvSpPr/>
          <p:nvPr/>
        </p:nvSpPr>
        <p:spPr bwMode="auto">
          <a:xfrm>
            <a:off x="4860743" y="3580229"/>
            <a:ext cx="3941144" cy="208026"/>
          </a:xfrm>
          <a:prstGeom prst="rect">
            <a:avLst/>
          </a:prstGeom>
          <a:noFill/>
          <a:ln w="9525" cap="flat" cmpd="sng" algn="ctr">
            <a:solidFill>
              <a:srgbClr val="BB2D3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ángulo 24"/>
          <p:cNvSpPr/>
          <p:nvPr/>
        </p:nvSpPr>
        <p:spPr bwMode="auto">
          <a:xfrm>
            <a:off x="4870819" y="5079356"/>
            <a:ext cx="3941144" cy="208026"/>
          </a:xfrm>
          <a:prstGeom prst="rect">
            <a:avLst/>
          </a:prstGeom>
          <a:noFill/>
          <a:ln w="9525" cap="flat" cmpd="sng" algn="ctr">
            <a:solidFill>
              <a:srgbClr val="BB2D3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ángulo 25"/>
          <p:cNvSpPr/>
          <p:nvPr/>
        </p:nvSpPr>
        <p:spPr bwMode="auto">
          <a:xfrm>
            <a:off x="4870819" y="3842119"/>
            <a:ext cx="3941144" cy="208026"/>
          </a:xfrm>
          <a:prstGeom prst="rect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ángulo 26"/>
          <p:cNvSpPr/>
          <p:nvPr/>
        </p:nvSpPr>
        <p:spPr bwMode="auto">
          <a:xfrm>
            <a:off x="4880895" y="5341246"/>
            <a:ext cx="3941144" cy="208026"/>
          </a:xfrm>
          <a:prstGeom prst="rect">
            <a:avLst/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900"/>
              </a:lnSpc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Fitting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Multivariate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Probability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Distribution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  <a:p>
            <a:pPr algn="ctr">
              <a:lnSpc>
                <a:spcPts val="1900"/>
              </a:lnSpc>
              <a:spcBef>
                <a:spcPct val="50000"/>
              </a:spcBef>
            </a:pP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(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Annual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Peak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Flow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 &amp; (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Average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Flow in the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previous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low flow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season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848" y="2123923"/>
            <a:ext cx="5667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5200" y="2124000"/>
            <a:ext cx="5667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5200" y="2124000"/>
            <a:ext cx="5667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217838" y="5055861"/>
            <a:ext cx="4098785" cy="1277273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r>
              <a:rPr lang="it-IT" sz="1100" u="none" dirty="0" err="1" smtClean="0"/>
              <a:t>We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obtain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two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time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series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with</a:t>
            </a:r>
            <a:r>
              <a:rPr lang="it-IT" sz="1100" u="none" dirty="0" smtClean="0"/>
              <a:t> sample </a:t>
            </a:r>
            <a:r>
              <a:rPr lang="it-IT" sz="1100" u="none" dirty="0" err="1" smtClean="0"/>
              <a:t>size</a:t>
            </a:r>
            <a:r>
              <a:rPr lang="it-IT" sz="1100" u="none" dirty="0" smtClean="0"/>
              <a:t> n, </a:t>
            </a:r>
            <a:r>
              <a:rPr lang="it-IT" sz="1100" u="none" dirty="0" err="1" smtClean="0"/>
              <a:t>where</a:t>
            </a:r>
            <a:r>
              <a:rPr lang="it-IT" sz="1100" u="none" dirty="0" smtClean="0"/>
              <a:t> n </a:t>
            </a:r>
            <a:r>
              <a:rPr lang="it-IT" sz="1100" u="none" dirty="0" err="1" smtClean="0"/>
              <a:t>is</a:t>
            </a:r>
            <a:r>
              <a:rPr lang="it-IT" sz="1100" u="none" dirty="0" smtClean="0"/>
              <a:t> the </a:t>
            </a:r>
            <a:r>
              <a:rPr lang="it-IT" sz="1100" u="none" dirty="0" err="1" smtClean="0"/>
              <a:t>number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of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years</a:t>
            </a:r>
            <a:r>
              <a:rPr lang="it-IT" sz="1100" u="none" dirty="0" smtClean="0"/>
              <a:t> in the </a:t>
            </a:r>
            <a:r>
              <a:rPr lang="it-IT" sz="1100" u="none" dirty="0" err="1" smtClean="0"/>
              <a:t>observation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period</a:t>
            </a:r>
            <a:r>
              <a:rPr lang="it-IT" sz="1100" u="none" dirty="0" smtClean="0"/>
              <a:t>:</a:t>
            </a:r>
          </a:p>
          <a:p>
            <a:pPr>
              <a:buFontTx/>
              <a:buChar char="-"/>
            </a:pPr>
            <a:r>
              <a:rPr lang="it-IT" sz="1100" u="none" dirty="0" err="1" smtClean="0"/>
              <a:t>Yearly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mean</a:t>
            </a:r>
            <a:r>
              <a:rPr lang="it-IT" sz="1100" u="none" dirty="0" smtClean="0"/>
              <a:t> flow in the </a:t>
            </a:r>
            <a:r>
              <a:rPr lang="it-IT" sz="1100" u="none" dirty="0" err="1" smtClean="0"/>
              <a:t>pre-flood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season</a:t>
            </a:r>
            <a:endParaRPr lang="it-IT" sz="1100" u="none" dirty="0" smtClean="0"/>
          </a:p>
          <a:p>
            <a:pPr>
              <a:buFontTx/>
              <a:buChar char="-"/>
            </a:pPr>
            <a:r>
              <a:rPr lang="it-IT" sz="1100" u="none" dirty="0" smtClean="0"/>
              <a:t> </a:t>
            </a:r>
            <a:r>
              <a:rPr lang="it-IT" sz="1100" u="none" dirty="0" err="1" smtClean="0"/>
              <a:t>Yearly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peak</a:t>
            </a:r>
            <a:r>
              <a:rPr lang="it-IT" sz="1100" u="none" dirty="0" smtClean="0"/>
              <a:t> flow in the </a:t>
            </a:r>
            <a:r>
              <a:rPr lang="it-IT" sz="1100" u="none" dirty="0" err="1" smtClean="0"/>
              <a:t>flood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season</a:t>
            </a:r>
            <a:endParaRPr lang="it-IT" sz="1100" u="none" dirty="0" smtClean="0"/>
          </a:p>
          <a:p>
            <a:endParaRPr lang="it-IT" sz="1100" u="none" dirty="0" smtClean="0"/>
          </a:p>
          <a:p>
            <a:r>
              <a:rPr lang="it-IT" sz="1100" u="none" dirty="0" smtClean="0"/>
              <a:t>The </a:t>
            </a:r>
            <a:r>
              <a:rPr lang="it-IT" sz="1100" u="none" dirty="0" err="1" smtClean="0"/>
              <a:t>algorithm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is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flexible</a:t>
            </a:r>
            <a:r>
              <a:rPr lang="it-IT" sz="1100" u="none" dirty="0" smtClean="0"/>
              <a:t>, </a:t>
            </a:r>
            <a:r>
              <a:rPr lang="it-IT" sz="1100" u="none" dirty="0" err="1" smtClean="0"/>
              <a:t>allowing</a:t>
            </a:r>
            <a:r>
              <a:rPr lang="it-IT" sz="1100" u="none" dirty="0" smtClean="0"/>
              <a:t> the </a:t>
            </a:r>
            <a:r>
              <a:rPr lang="it-IT" sz="1100" u="none" dirty="0" err="1" smtClean="0"/>
              <a:t>user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to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select</a:t>
            </a:r>
            <a:r>
              <a:rPr lang="it-IT" sz="1100" u="none" dirty="0" smtClean="0"/>
              <a:t> the </a:t>
            </a:r>
            <a:r>
              <a:rPr lang="it-IT" sz="1100" u="none" dirty="0" err="1" smtClean="0"/>
              <a:t>periods</a:t>
            </a:r>
            <a:r>
              <a:rPr lang="it-IT" sz="1100" u="none" dirty="0" smtClean="0"/>
              <a:t> </a:t>
            </a:r>
            <a:r>
              <a:rPr lang="it-IT" sz="1100" u="none" dirty="0" err="1" smtClean="0"/>
              <a:t>arbitrarily</a:t>
            </a:r>
            <a:r>
              <a:rPr lang="it-IT" sz="1100" u="none" dirty="0" smtClean="0"/>
              <a:t>.</a:t>
            </a:r>
            <a:endParaRPr lang="it-IT" sz="1100" u="none" dirty="0"/>
          </a:p>
        </p:txBody>
      </p:sp>
      <p:sp>
        <p:nvSpPr>
          <p:cNvPr id="9" name="Rettangolo arrotondato 8"/>
          <p:cNvSpPr/>
          <p:nvPr/>
        </p:nvSpPr>
        <p:spPr bwMode="auto">
          <a:xfrm>
            <a:off x="214183" y="5066270"/>
            <a:ext cx="3970638" cy="129334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algn="l" rotWithShape="0">
              <a:prstClr val="black"/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1900"/>
              </a:lnSpc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Fitting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Multivariate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Probability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Distribution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  <a:p>
            <a:pPr algn="ctr">
              <a:lnSpc>
                <a:spcPts val="1900"/>
              </a:lnSpc>
              <a:spcBef>
                <a:spcPct val="50000"/>
              </a:spcBef>
            </a:pP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(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Annual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Peak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Flow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 &amp; (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Average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Flow in the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previous</a:t>
            </a:r>
            <a:r>
              <a:rPr lang="it-IT" sz="2000" b="1" u="none" kern="900" dirty="0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low flow </a:t>
            </a:r>
            <a:r>
              <a:rPr lang="it-IT" sz="2000" b="1" u="none" kern="900" dirty="0" err="1" smtClean="0">
                <a:ln w="12700">
                  <a:noFill/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season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</a:t>
            </a:r>
          </a:p>
        </p:txBody>
      </p:sp>
      <p:sp>
        <p:nvSpPr>
          <p:cNvPr id="8" name="Rettangolo arrotondato 7"/>
          <p:cNvSpPr/>
          <p:nvPr/>
        </p:nvSpPr>
        <p:spPr bwMode="auto">
          <a:xfrm>
            <a:off x="255368" y="2273638"/>
            <a:ext cx="1368000" cy="55193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Yearly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average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flow in the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pre-flood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season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</a:t>
            </a:r>
            <a:r>
              <a:rPr kumimoji="0" lang="it-IT" sz="1200" b="1" i="0" u="none" strike="noStrike" cap="none" normalizeH="0" baseline="-25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</a:t>
            </a:r>
            <a:endParaRPr kumimoji="0" lang="it-IT" sz="12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ttangolo arrotondato 9"/>
          <p:cNvSpPr/>
          <p:nvPr/>
        </p:nvSpPr>
        <p:spPr bwMode="auto">
          <a:xfrm>
            <a:off x="259484" y="3109792"/>
            <a:ext cx="1368000" cy="55193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Yearly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Peak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flow in the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flood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season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</a:t>
            </a:r>
            <a:r>
              <a:rPr kumimoji="0" lang="it-IT" sz="1200" b="1" i="0" u="none" strike="noStrike" cap="none" normalizeH="0" baseline="-25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</a:t>
            </a:r>
            <a:endParaRPr kumimoji="0" lang="it-IT" sz="1200" b="1" i="0" u="none" strike="noStrike" cap="none" normalizeH="0" baseline="-2500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Freccia a destra 10"/>
          <p:cNvSpPr/>
          <p:nvPr/>
        </p:nvSpPr>
        <p:spPr bwMode="auto">
          <a:xfrm>
            <a:off x="1713451" y="2463108"/>
            <a:ext cx="255393" cy="18947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ttangolo arrotondato 11"/>
          <p:cNvSpPr/>
          <p:nvPr/>
        </p:nvSpPr>
        <p:spPr bwMode="auto">
          <a:xfrm>
            <a:off x="2047084" y="2277754"/>
            <a:ext cx="1791748" cy="55193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Normal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quantile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transform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with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statistical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tests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)</a:t>
            </a:r>
          </a:p>
        </p:txBody>
      </p:sp>
      <p:sp>
        <p:nvSpPr>
          <p:cNvPr id="13" name="Freccia a destra 12"/>
          <p:cNvSpPr/>
          <p:nvPr/>
        </p:nvSpPr>
        <p:spPr bwMode="auto">
          <a:xfrm>
            <a:off x="1717567" y="3299262"/>
            <a:ext cx="255393" cy="18947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ttangolo arrotondato 14"/>
          <p:cNvSpPr/>
          <p:nvPr/>
        </p:nvSpPr>
        <p:spPr bwMode="auto">
          <a:xfrm>
            <a:off x="2051200" y="3122146"/>
            <a:ext cx="1791748" cy="55193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Normal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quantile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transform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/>
            </a:r>
            <a:b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with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statistical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tests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)</a:t>
            </a:r>
          </a:p>
        </p:txBody>
      </p:sp>
      <p:sp>
        <p:nvSpPr>
          <p:cNvPr id="16" name="Parentesi graffa chiusa 15"/>
          <p:cNvSpPr/>
          <p:nvPr/>
        </p:nvSpPr>
        <p:spPr bwMode="auto">
          <a:xfrm>
            <a:off x="3995351" y="2281875"/>
            <a:ext cx="230660" cy="1392195"/>
          </a:xfrm>
          <a:prstGeom prst="rightBrac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ttangolo arrotondato 16"/>
          <p:cNvSpPr/>
          <p:nvPr/>
        </p:nvSpPr>
        <p:spPr bwMode="auto">
          <a:xfrm>
            <a:off x="4374277" y="2463112"/>
            <a:ext cx="1791748" cy="9967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Multivariate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Gaussian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Distribution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between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2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canonical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Gaussian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random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variables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ttangolo arrotondato 17"/>
          <p:cNvSpPr/>
          <p:nvPr/>
        </p:nvSpPr>
        <p:spPr bwMode="auto">
          <a:xfrm>
            <a:off x="6701467" y="2335421"/>
            <a:ext cx="2080066" cy="1280982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Distribution</a:t>
            </a:r>
            <a:r>
              <a:rPr kumimoji="0" 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parameters</a:t>
            </a:r>
            <a:r>
              <a:rPr kumimoji="0" 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it-IT" sz="1200" u="none" dirty="0" smtClean="0"/>
              <a:t> </a:t>
            </a:r>
            <a:r>
              <a:rPr lang="it-IT" sz="1200" u="none" dirty="0" smtClean="0">
                <a:latin typeface="Symbol" pitchFamily="18" charset="2"/>
              </a:rPr>
              <a:t>m</a:t>
            </a:r>
            <a:r>
              <a:rPr lang="it-IT" sz="1200" u="none" dirty="0" smtClean="0"/>
              <a:t>(</a:t>
            </a:r>
            <a:r>
              <a:rPr lang="it-IT" sz="1200" b="1" u="none" dirty="0" err="1" smtClean="0"/>
              <a:t>Q</a:t>
            </a:r>
            <a:r>
              <a:rPr lang="it-IT" sz="1200" b="1" u="none" baseline="-25000" dirty="0" err="1" smtClean="0"/>
              <a:t>m</a:t>
            </a:r>
            <a:r>
              <a:rPr lang="it-IT" sz="1200" u="none" dirty="0" smtClean="0"/>
              <a:t>) = 0</a:t>
            </a:r>
          </a:p>
          <a:p>
            <a:pPr>
              <a:buFont typeface="Arial" pitchFamily="34" charset="0"/>
              <a:buChar char="•"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it-IT" sz="1200" u="none" dirty="0" smtClean="0">
                <a:latin typeface="Symbol" pitchFamily="18" charset="2"/>
              </a:rPr>
              <a:t>s</a:t>
            </a:r>
            <a:r>
              <a:rPr lang="it-IT" sz="1200" u="none" dirty="0" smtClean="0"/>
              <a:t>(</a:t>
            </a:r>
            <a:r>
              <a:rPr lang="it-IT" sz="1200" b="1" u="none" dirty="0" err="1" smtClean="0"/>
              <a:t>Q</a:t>
            </a:r>
            <a:r>
              <a:rPr lang="it-IT" sz="1200" b="1" u="none" baseline="-25000" dirty="0" err="1" smtClean="0"/>
              <a:t>m</a:t>
            </a:r>
            <a:r>
              <a:rPr lang="it-IT" sz="1200" u="none" dirty="0" smtClean="0"/>
              <a:t>) = 1</a:t>
            </a:r>
          </a:p>
          <a:p>
            <a:pPr>
              <a:buFont typeface="Arial" pitchFamily="34" charset="0"/>
              <a:buChar char="•"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it-IT" sz="1200" u="none" dirty="0" smtClean="0">
                <a:latin typeface="Symbol" pitchFamily="18" charset="2"/>
              </a:rPr>
              <a:t>m</a:t>
            </a:r>
            <a:r>
              <a:rPr lang="it-IT" sz="1200" u="none" dirty="0" smtClean="0"/>
              <a:t>(</a:t>
            </a:r>
            <a:r>
              <a:rPr lang="it-IT" sz="1200" b="1" u="none" dirty="0" err="1" smtClean="0"/>
              <a:t>Q</a:t>
            </a:r>
            <a:r>
              <a:rPr lang="it-IT" sz="1200" b="1" u="none" baseline="-25000" dirty="0" err="1" smtClean="0"/>
              <a:t>p</a:t>
            </a:r>
            <a:r>
              <a:rPr lang="it-IT" sz="1200" u="none" dirty="0" smtClean="0"/>
              <a:t>) = 0</a:t>
            </a:r>
          </a:p>
          <a:p>
            <a:pPr>
              <a:buFont typeface="Arial" pitchFamily="34" charset="0"/>
              <a:buChar char="•"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it-IT" sz="1200" u="none" dirty="0" smtClean="0">
                <a:latin typeface="Symbol" pitchFamily="18" charset="2"/>
              </a:rPr>
              <a:t>s</a:t>
            </a:r>
            <a:r>
              <a:rPr lang="it-IT" sz="1200" u="none" dirty="0" smtClean="0"/>
              <a:t>(</a:t>
            </a:r>
            <a:r>
              <a:rPr lang="it-IT" sz="1200" b="1" u="none" dirty="0" err="1" smtClean="0"/>
              <a:t>Q</a:t>
            </a:r>
            <a:r>
              <a:rPr lang="it-IT" sz="1200" b="1" u="none" baseline="-25000" dirty="0" err="1" smtClean="0"/>
              <a:t>p</a:t>
            </a:r>
            <a:r>
              <a:rPr lang="it-IT" sz="1200" u="none" dirty="0" smtClean="0"/>
              <a:t>) = </a:t>
            </a:r>
            <a:r>
              <a:rPr lang="it-IT" sz="1200" u="none" dirty="0" smtClean="0"/>
              <a:t>1</a:t>
            </a:r>
            <a:endParaRPr lang="it-IT" sz="1200" u="none" dirty="0" smtClean="0"/>
          </a:p>
          <a:p>
            <a:pPr>
              <a:buFont typeface="Arial" pitchFamily="34" charset="0"/>
              <a:buChar char="•"/>
            </a:pP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ymbol" pitchFamily="18" charset="2"/>
              </a:rPr>
              <a:t>r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</a:t>
            </a:r>
            <a:r>
              <a:rPr kumimoji="0" lang="it-IT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</a:t>
            </a:r>
            <a:r>
              <a:rPr kumimoji="0" lang="it-IT" sz="1200" b="1" i="0" u="none" strike="noStrike" cap="none" normalizeH="0" baseline="-25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</a:t>
            </a:r>
            <a:r>
              <a:rPr kumimoji="0" lang="it-IT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</a:t>
            </a:r>
            <a:r>
              <a:rPr kumimoji="0" lang="it-IT" sz="1200" b="1" i="0" u="none" strike="noStrike" cap="none" normalizeH="0" baseline="-25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</a:t>
            </a:r>
            <a:r>
              <a:rPr kumimoji="0" lang="it-I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) </a:t>
            </a:r>
            <a:r>
              <a:rPr kumimoji="0" lang="it-IT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it-IT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estimate</a:t>
            </a:r>
            <a:endParaRPr kumimoji="0" lang="it-I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0" y="404741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Updating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flood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frequency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distribution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after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observation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Q</a:t>
            </a:r>
            <a:r>
              <a:rPr lang="it-IT" b="1" u="none" kern="900" baseline="-25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</a:t>
            </a:r>
            <a:endParaRPr lang="it-IT" b="1" u="none" kern="900" baseline="-250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20" name="Rectángulo 2"/>
          <p:cNvSpPr/>
          <p:nvPr/>
        </p:nvSpPr>
        <p:spPr>
          <a:xfrm>
            <a:off x="260690" y="4435434"/>
            <a:ext cx="72439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u="none" dirty="0" smtClean="0"/>
              <a:t>Once </a:t>
            </a:r>
            <a:r>
              <a:rPr lang="it-IT" sz="1600" u="none" dirty="0" smtClean="0">
                <a:latin typeface="Symbol" pitchFamily="18" charset="2"/>
              </a:rPr>
              <a:t>r</a:t>
            </a:r>
            <a:r>
              <a:rPr lang="it-IT" sz="1600" u="none" dirty="0" smtClean="0"/>
              <a:t>(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p</a:t>
            </a:r>
            <a:r>
              <a:rPr lang="it-IT" sz="1600" u="none" dirty="0" smtClean="0"/>
              <a:t>,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) </a:t>
            </a:r>
            <a:r>
              <a:rPr lang="it-IT" sz="1600" u="none" dirty="0" err="1" smtClean="0"/>
              <a:t>is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estimated</a:t>
            </a:r>
            <a:r>
              <a:rPr lang="it-IT" sz="1600" u="none" dirty="0" smtClean="0"/>
              <a:t>, </a:t>
            </a:r>
            <a:r>
              <a:rPr lang="it-IT" sz="1600" u="none" dirty="0" err="1" smtClean="0"/>
              <a:t>for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arbitrary</a:t>
            </a:r>
            <a:r>
              <a:rPr lang="it-IT" sz="1600" u="none" dirty="0" smtClean="0"/>
              <a:t> (</a:t>
            </a:r>
            <a:r>
              <a:rPr lang="it-IT" sz="1600" u="none" dirty="0" err="1" smtClean="0"/>
              <a:t>observed</a:t>
            </a:r>
            <a:r>
              <a:rPr lang="it-IT" sz="1600" u="none" dirty="0" smtClean="0"/>
              <a:t>) </a:t>
            </a:r>
            <a:r>
              <a:rPr lang="it-IT" sz="1600" u="none" dirty="0" err="1" smtClean="0"/>
              <a:t>Q</a:t>
            </a:r>
            <a:r>
              <a:rPr lang="it-IT" sz="1600" u="none" baseline="-25000" dirty="0" err="1" smtClean="0"/>
              <a:t>m</a:t>
            </a:r>
            <a:r>
              <a:rPr lang="it-IT" sz="1600" u="none" dirty="0" smtClean="0"/>
              <a:t>, the </a:t>
            </a:r>
            <a:r>
              <a:rPr lang="it-IT" sz="1600" u="none" dirty="0" err="1" smtClean="0"/>
              <a:t>probability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of</a:t>
            </a:r>
            <a:r>
              <a:rPr lang="it-IT" sz="1600" u="none" dirty="0" smtClean="0"/>
              <a:t> 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p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is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Gaussian</a:t>
            </a:r>
            <a:r>
              <a:rPr lang="it-IT" sz="1600" u="none" dirty="0" smtClean="0"/>
              <a:t>, </a:t>
            </a:r>
            <a:r>
              <a:rPr lang="it-IT" sz="1600" u="none" dirty="0" err="1" smtClean="0"/>
              <a:t>with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parameters</a:t>
            </a:r>
            <a:r>
              <a:rPr lang="it-IT" sz="1600" u="none" dirty="0" smtClean="0"/>
              <a:t>:</a:t>
            </a:r>
          </a:p>
          <a:p>
            <a:r>
              <a:rPr lang="it-IT" sz="1600" u="none" dirty="0" smtClean="0">
                <a:latin typeface="Symbol" pitchFamily="18" charset="2"/>
              </a:rPr>
              <a:t>m</a:t>
            </a:r>
            <a:r>
              <a:rPr lang="it-IT" sz="1600" u="none" dirty="0" smtClean="0"/>
              <a:t>(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p</a:t>
            </a:r>
            <a:r>
              <a:rPr lang="it-IT" sz="1600" u="none" dirty="0" smtClean="0"/>
              <a:t>) = </a:t>
            </a:r>
            <a:r>
              <a:rPr lang="it-IT" sz="1600" u="none" dirty="0" smtClean="0">
                <a:latin typeface="Symbol" pitchFamily="18" charset="2"/>
              </a:rPr>
              <a:t>r</a:t>
            </a:r>
            <a:r>
              <a:rPr lang="it-IT" sz="1600" u="none" dirty="0" smtClean="0"/>
              <a:t>(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p</a:t>
            </a:r>
            <a:r>
              <a:rPr lang="it-IT" sz="1600" u="none" dirty="0" smtClean="0"/>
              <a:t>,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m</a:t>
            </a:r>
            <a:r>
              <a:rPr lang="it-IT" sz="1600" u="none" dirty="0" smtClean="0"/>
              <a:t>) 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m</a:t>
            </a:r>
            <a:endParaRPr lang="it-IT" sz="1600" b="1" u="none" baseline="-25000" dirty="0" smtClean="0"/>
          </a:p>
          <a:p>
            <a:r>
              <a:rPr lang="it-IT" sz="1600" u="none" dirty="0" smtClean="0">
                <a:latin typeface="Symbol" pitchFamily="18" charset="2"/>
              </a:rPr>
              <a:t>s</a:t>
            </a:r>
            <a:r>
              <a:rPr lang="it-IT" sz="1600" u="none" dirty="0" smtClean="0"/>
              <a:t>(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p</a:t>
            </a:r>
            <a:r>
              <a:rPr lang="it-IT" sz="1600" u="none" dirty="0" smtClean="0"/>
              <a:t>) = (1-</a:t>
            </a:r>
            <a:r>
              <a:rPr lang="it-IT" sz="1600" u="none" dirty="0" smtClean="0">
                <a:latin typeface="Symbol" pitchFamily="18" charset="2"/>
              </a:rPr>
              <a:t> r</a:t>
            </a:r>
            <a:r>
              <a:rPr lang="it-IT" sz="1600" u="none" baseline="30000" dirty="0" smtClean="0">
                <a:latin typeface="Symbol" pitchFamily="18" charset="2"/>
              </a:rPr>
              <a:t>2</a:t>
            </a:r>
            <a:r>
              <a:rPr lang="it-IT" sz="1600" u="none" dirty="0" smtClean="0"/>
              <a:t>(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p</a:t>
            </a:r>
            <a:r>
              <a:rPr lang="it-IT" sz="1600" u="none" dirty="0" smtClean="0"/>
              <a:t>,</a:t>
            </a:r>
            <a:r>
              <a:rPr lang="it-IT" sz="1600" b="1" u="none" dirty="0" err="1" smtClean="0"/>
              <a:t>Q</a:t>
            </a:r>
            <a:r>
              <a:rPr lang="it-IT" sz="1600" b="1" u="none" baseline="-25000" dirty="0" err="1" smtClean="0"/>
              <a:t>m</a:t>
            </a:r>
            <a:r>
              <a:rPr lang="it-IT" sz="1600" u="none" dirty="0" smtClean="0"/>
              <a:t>))</a:t>
            </a:r>
            <a:r>
              <a:rPr lang="it-IT" sz="1600" u="none" baseline="30000" dirty="0" smtClean="0"/>
              <a:t>0.5</a:t>
            </a:r>
          </a:p>
          <a:p>
            <a:endParaRPr lang="it-IT" sz="1600" u="none" dirty="0" smtClean="0"/>
          </a:p>
          <a:p>
            <a:r>
              <a:rPr lang="it-IT" sz="1600" u="none" dirty="0" err="1" smtClean="0"/>
              <a:t>Therefore</a:t>
            </a:r>
            <a:r>
              <a:rPr lang="it-IT" sz="1600" u="none" dirty="0" smtClean="0"/>
              <a:t>, the </a:t>
            </a:r>
            <a:r>
              <a:rPr lang="it-IT" sz="1600" u="none" dirty="0" err="1" smtClean="0"/>
              <a:t>probability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distribution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of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peak</a:t>
            </a:r>
            <a:r>
              <a:rPr lang="it-IT" sz="1600" u="none" dirty="0" smtClean="0"/>
              <a:t> flow can </a:t>
            </a:r>
            <a:r>
              <a:rPr lang="it-IT" sz="1600" u="none" dirty="0" err="1" smtClean="0"/>
              <a:t>be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updated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after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observing</a:t>
            </a:r>
            <a:r>
              <a:rPr lang="it-IT" sz="1600" u="none" dirty="0" smtClean="0"/>
              <a:t> the </a:t>
            </a:r>
            <a:r>
              <a:rPr lang="it-IT" sz="1600" u="none" dirty="0" err="1" smtClean="0"/>
              <a:t>average</a:t>
            </a:r>
            <a:r>
              <a:rPr lang="it-IT" sz="1600" u="none" dirty="0" smtClean="0"/>
              <a:t> low flow in the </a:t>
            </a:r>
            <a:r>
              <a:rPr lang="it-IT" sz="1600" u="none" dirty="0" err="1" smtClean="0"/>
              <a:t>considered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season</a:t>
            </a:r>
            <a:r>
              <a:rPr lang="it-IT" sz="1600" u="none" dirty="0" smtClean="0"/>
              <a:t>.</a:t>
            </a:r>
            <a:endParaRPr lang="it-IT" sz="1600" u="none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16972</TotalTime>
  <Words>1256</Words>
  <Application>Microsoft Office PowerPoint</Application>
  <PresentationFormat>Presentazione su schermo (4:3)</PresentationFormat>
  <Paragraphs>136</Paragraphs>
  <Slides>16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7" baseType="lpstr">
      <vt:lpstr>1_Struttura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Ceola</dc:creator>
  <cp:lastModifiedBy>sturno</cp:lastModifiedBy>
  <cp:revision>879</cp:revision>
  <cp:lastPrinted>2009-04-22T19:24:48Z</cp:lastPrinted>
  <dcterms:created xsi:type="dcterms:W3CDTF">2009-04-22T19:24:48Z</dcterms:created>
  <dcterms:modified xsi:type="dcterms:W3CDTF">2015-12-18T13:52:08Z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