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sldIdLst>
    <p:sldId id="557" r:id="rId4"/>
    <p:sldId id="270" r:id="rId5"/>
    <p:sldId id="268" r:id="rId6"/>
    <p:sldId id="264" r:id="rId7"/>
    <p:sldId id="267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66FF"/>
    <a:srgbClr val="BD2B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9" autoAdjust="0"/>
    <p:restoredTop sz="95126" autoAdjust="0"/>
  </p:normalViewPr>
  <p:slideViewPr>
    <p:cSldViewPr showGuides="1">
      <p:cViewPr varScale="1">
        <p:scale>
          <a:sx n="107" d="100"/>
          <a:sy n="107" d="100"/>
        </p:scale>
        <p:origin x="-900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inserire </a:t>
            </a:r>
          </a:p>
          <a:p>
            <a:pPr lvl="0"/>
            <a:r>
              <a:rPr lang="it-IT" dirty="0"/>
              <a:t>il titolo della presentazione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5B8163D-BFF1-4DAB-B566-D0CD77037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3609F89-735C-4955-ABE5-D5CFBD10E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E9C0EA5-FD8A-4DDE-BD5C-4AB6B52B3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303B8-5FE9-48CD-AD8D-A5D4620BFBEB}" type="datetimeFigureOut">
              <a:rPr lang="it-IT" smtClean="0"/>
              <a:pPr/>
              <a:t>13/07/2021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760D3D18-25C9-4CC9-9F79-78C15BB4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050A7235-8474-4F9A-AB6B-7AA5C69AD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039DE-3091-4F30-BFF5-836C36CB4B8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5274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816126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04385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46439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xmlns="" val="341815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30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55583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</p:spTree>
    <p:extLst>
      <p:ext uri="{BB962C8B-B14F-4D97-AF65-F5344CB8AC3E}">
        <p14:creationId xmlns:p14="http://schemas.microsoft.com/office/powerpoint/2010/main" xmlns="" val="397025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:p14="http://schemas.microsoft.com/office/powerpoint/2010/main" xmlns="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114" y="214290"/>
            <a:ext cx="346163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910"/>
          <a:stretch/>
        </p:blipFill>
        <p:spPr>
          <a:xfrm>
            <a:off x="10680747" y="5877273"/>
            <a:ext cx="139191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2B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</a:rPr>
              <a:t>www.unibo.it</a:t>
            </a: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2431" y="404663"/>
            <a:ext cx="2648455" cy="187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Relationship Id="rId9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FCCF42FC-4123-F64F-B710-D5CAC42AE389}"/>
              </a:ext>
            </a:extLst>
          </p:cNvPr>
          <p:cNvSpPr/>
          <p:nvPr/>
        </p:nvSpPr>
        <p:spPr>
          <a:xfrm>
            <a:off x="-29345" y="5611864"/>
            <a:ext cx="7845777" cy="12174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xmlns="" id="{A001ABD4-C74C-4046-9626-C3AF9AC509FF}"/>
              </a:ext>
            </a:extLst>
          </p:cNvPr>
          <p:cNvSpPr/>
          <p:nvPr/>
        </p:nvSpPr>
        <p:spPr>
          <a:xfrm>
            <a:off x="-2" y="1"/>
            <a:ext cx="7845780" cy="5583189"/>
          </a:xfrm>
          <a:prstGeom prst="rect">
            <a:avLst/>
          </a:prstGeom>
          <a:solidFill>
            <a:srgbClr val="213A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16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xmlns="" id="{C6B08C6D-40B3-4BD1-9C3C-7AC6D9A6E45F}"/>
              </a:ext>
            </a:extLst>
          </p:cNvPr>
          <p:cNvSpPr/>
          <p:nvPr/>
        </p:nvSpPr>
        <p:spPr>
          <a:xfrm>
            <a:off x="0" y="4077372"/>
            <a:ext cx="7845777" cy="150581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xmlns="" id="{C5767FB2-8EA1-418C-83FD-089E16CCDF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307" t="2472" r="18953" b="-1"/>
          <a:stretch/>
        </p:blipFill>
        <p:spPr>
          <a:xfrm>
            <a:off x="7847764" y="0"/>
            <a:ext cx="4344234" cy="6857999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xmlns="" id="{ADF71FE7-E541-4DF9-BEA9-4B975BCE8B3F}"/>
              </a:ext>
            </a:extLst>
          </p:cNvPr>
          <p:cNvSpPr/>
          <p:nvPr/>
        </p:nvSpPr>
        <p:spPr>
          <a:xfrm>
            <a:off x="7845777" y="4077371"/>
            <a:ext cx="4346221" cy="2780626"/>
          </a:xfrm>
          <a:prstGeom prst="rect">
            <a:avLst/>
          </a:prstGeom>
          <a:solidFill>
            <a:srgbClr val="213A7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16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7F90AFA7-1700-4CB8-AF63-ABFF819A71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91" t="37632" r="16631" b="9445"/>
          <a:stretch/>
        </p:blipFill>
        <p:spPr>
          <a:xfrm>
            <a:off x="4955079" y="1209996"/>
            <a:ext cx="2804882" cy="209813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A28ABA44-1B43-46C5-9095-1A9A351A8339}"/>
              </a:ext>
            </a:extLst>
          </p:cNvPr>
          <p:cNvSpPr txBox="1"/>
          <p:nvPr/>
        </p:nvSpPr>
        <p:spPr>
          <a:xfrm>
            <a:off x="389621" y="567320"/>
            <a:ext cx="60975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92D050"/>
                </a:solidFill>
                <a:latin typeface="Montserrat" panose="00000500000000000000" pitchFamily="2" charset="0"/>
              </a:rPr>
              <a:t>VERSO IL CONTRATTO DI TERRITORIO SULL’ACQUA</a:t>
            </a:r>
          </a:p>
          <a:p>
            <a:r>
              <a:rPr lang="it-IT" sz="4000" b="1" dirty="0">
                <a:solidFill>
                  <a:srgbClr val="67C0B9"/>
                </a:solidFill>
                <a:latin typeface="Montserrat" panose="00000500000000000000" pitchFamily="2" charset="0"/>
              </a:rPr>
              <a:t>LA PAROLA ALLE ISTITUZIONI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xmlns="" id="{84D5919D-8D6C-472E-BDCA-C861BB50D701}"/>
              </a:ext>
            </a:extLst>
          </p:cNvPr>
          <p:cNvSpPr txBox="1"/>
          <p:nvPr/>
        </p:nvSpPr>
        <p:spPr>
          <a:xfrm>
            <a:off x="775090" y="1143356"/>
            <a:ext cx="3656951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endParaRPr lang="it-IT" sz="30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B46C4DBA-D42B-4FF7-88CB-48A4FF56D8D5}"/>
              </a:ext>
            </a:extLst>
          </p:cNvPr>
          <p:cNvSpPr txBox="1"/>
          <p:nvPr/>
        </p:nvSpPr>
        <p:spPr>
          <a:xfrm>
            <a:off x="389621" y="5756976"/>
            <a:ext cx="609755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000" b="1" dirty="0">
                <a:solidFill>
                  <a:schemeClr val="bg1"/>
                </a:solidFill>
                <a:latin typeface="Montserrat" panose="00000500000000000000" pitchFamily="2" charset="0"/>
              </a:rPr>
              <a:t>STATO DI AVANZAMENTO</a:t>
            </a:r>
            <a:endParaRPr lang="it-IT" sz="3000" dirty="0">
              <a:solidFill>
                <a:schemeClr val="bg1"/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CA0BEC6E-0318-4B12-B9C4-48C8E268F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272" y="6098751"/>
            <a:ext cx="1495274" cy="560235"/>
          </a:xfrm>
          <a:prstGeom prst="rect">
            <a:avLst/>
          </a:prstGeom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xmlns="" id="{AC3D5DDC-B3C8-41F6-8DDC-5D338B1DC7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5902" y="6159226"/>
            <a:ext cx="2535204" cy="53482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xmlns="" id="{D228C7AA-2E64-4E70-93F7-F69E8223BD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6212" y="6099525"/>
            <a:ext cx="871435" cy="55946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xmlns="" id="{39C0C47C-B4F4-440E-995D-5577DCC73F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3635" y="6093039"/>
            <a:ext cx="691649" cy="588982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xmlns="" id="{EB1971D8-CC72-42E6-9BED-0F5EFD2DD71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667" y="6049612"/>
            <a:ext cx="1157864" cy="575852"/>
          </a:xfrm>
          <a:prstGeom prst="rect">
            <a:avLst/>
          </a:prstGeom>
        </p:spPr>
      </p:pic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xmlns="" id="{BA81F431-3DC6-48C7-988F-A9C0B07263C6}"/>
              </a:ext>
            </a:extLst>
          </p:cNvPr>
          <p:cNvCxnSpPr>
            <a:cxnSpLocks/>
          </p:cNvCxnSpPr>
          <p:nvPr/>
        </p:nvCxnSpPr>
        <p:spPr>
          <a:xfrm>
            <a:off x="-1" y="5583191"/>
            <a:ext cx="7845779" cy="0"/>
          </a:xfrm>
          <a:prstGeom prst="line">
            <a:avLst/>
          </a:prstGeom>
          <a:ln w="76200">
            <a:solidFill>
              <a:srgbClr val="67C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xmlns="" id="{F2437363-369E-4E41-A2FB-9BD4BA593B62}"/>
              </a:ext>
            </a:extLst>
          </p:cNvPr>
          <p:cNvSpPr txBox="1"/>
          <p:nvPr/>
        </p:nvSpPr>
        <p:spPr>
          <a:xfrm>
            <a:off x="212578" y="5695182"/>
            <a:ext cx="1740721" cy="3449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294"/>
              </a:lnSpc>
            </a:pPr>
            <a:r>
              <a:rPr lang="it-IT" sz="992" dirty="0">
                <a:solidFill>
                  <a:srgbClr val="213A7B"/>
                </a:solidFill>
                <a:latin typeface="Montserrat" panose="00000500000000000000" pitchFamily="2" charset="0"/>
              </a:rPr>
              <a:t>Evento organizzato da:</a:t>
            </a:r>
          </a:p>
        </p:txBody>
      </p:sp>
      <p:sp>
        <p:nvSpPr>
          <p:cNvPr id="21" name="Segnaposto testo 2">
            <a:extLst>
              <a:ext uri="{FF2B5EF4-FFF2-40B4-BE49-F238E27FC236}">
                <a16:creationId xmlns:a16="http://schemas.microsoft.com/office/drawing/2014/main" xmlns="" id="{36F8D5D3-A39F-7F49-ADF7-135C5C3FF120}"/>
              </a:ext>
            </a:extLst>
          </p:cNvPr>
          <p:cNvSpPr txBox="1">
            <a:spLocks/>
          </p:cNvSpPr>
          <p:nvPr/>
        </p:nvSpPr>
        <p:spPr>
          <a:xfrm>
            <a:off x="4751917" y="4616796"/>
            <a:ext cx="7008283" cy="425450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Segnaposto testo 3">
            <a:extLst>
              <a:ext uri="{FF2B5EF4-FFF2-40B4-BE49-F238E27FC236}">
                <a16:creationId xmlns:a16="http://schemas.microsoft.com/office/drawing/2014/main" xmlns="" id="{B330856E-BD68-2443-ADB3-BF96AD23C70A}"/>
              </a:ext>
            </a:extLst>
          </p:cNvPr>
          <p:cNvSpPr txBox="1">
            <a:spLocks/>
          </p:cNvSpPr>
          <p:nvPr/>
        </p:nvSpPr>
        <p:spPr>
          <a:xfrm>
            <a:off x="19391" y="4094521"/>
            <a:ext cx="6015893" cy="791418"/>
          </a:xfr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Alberto MONTANARI </a:t>
            </a:r>
          </a:p>
          <a:p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Dipartimento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Ingegneria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Civile,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Chimica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Ambientale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dei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Materialiì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Alma Mater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Studiorum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Università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Bologna</a:t>
            </a:r>
          </a:p>
          <a:p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Presentation available at https://</a:t>
            </a:r>
            <a:r>
              <a:rPr lang="en-GB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www.albertomontanari.it</a:t>
            </a:r>
            <a:endParaRPr lang="en-GB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magine 6" descr="Immagine che contiene testo, arredamento, tappeto&#10;&#10;Descrizione generata automaticamente">
            <a:extLst>
              <a:ext uri="{FF2B5EF4-FFF2-40B4-BE49-F238E27FC236}">
                <a16:creationId xmlns:a16="http://schemas.microsoft.com/office/drawing/2014/main" xmlns="" id="{8988AE75-D0E5-314E-BB42-2E465F9A9F3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555" r="17576"/>
          <a:stretch/>
        </p:blipFill>
        <p:spPr>
          <a:xfrm>
            <a:off x="6156717" y="4331860"/>
            <a:ext cx="1257261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31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35360" y="330659"/>
            <a:ext cx="10585176" cy="1154125"/>
          </a:xfrm>
        </p:spPr>
        <p:txBody>
          <a:bodyPr/>
          <a:lstStyle/>
          <a:p>
            <a:pPr marL="457200" indent="-457200">
              <a:lnSpc>
                <a:spcPts val="4000"/>
              </a:lnSpc>
              <a:spcBef>
                <a:spcPts val="2568"/>
              </a:spcBef>
              <a:buAutoNum type="arabicParenR"/>
            </a:pPr>
            <a:r>
              <a:rPr lang="it-IT" sz="3600" dirty="0"/>
              <a:t> Creazione “Water </a:t>
            </a:r>
            <a:r>
              <a:rPr lang="it-IT" sz="3600" dirty="0" err="1"/>
              <a:t>Bank</a:t>
            </a:r>
            <a:r>
              <a:rPr lang="it-IT" sz="3600" dirty="0"/>
              <a:t>” equa, resiliente nei confronti dei cambiamenti climatici</a:t>
            </a:r>
          </a:p>
          <a:p>
            <a:pPr>
              <a:lnSpc>
                <a:spcPts val="4000"/>
              </a:lnSpc>
              <a:spcBef>
                <a:spcPts val="2568"/>
              </a:spcBef>
            </a:pPr>
            <a:endParaRPr lang="it-IT" sz="3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513300" y="5487615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Invaso</a:t>
            </a:r>
            <a:r>
              <a:rPr lang="en-US" sz="1200" dirty="0"/>
              <a:t> del </a:t>
            </a:r>
            <a:r>
              <a:rPr lang="en-US" sz="1200" dirty="0" err="1"/>
              <a:t>Brasimone</a:t>
            </a:r>
            <a:endParaRPr lang="en-US" sz="1200" dirty="0"/>
          </a:p>
          <a:p>
            <a:r>
              <a:rPr lang="en-US" sz="1200" dirty="0" err="1"/>
              <a:t>Fonte</a:t>
            </a:r>
            <a:r>
              <a:rPr lang="en-US" sz="1200" dirty="0"/>
              <a:t>: </a:t>
            </a:r>
            <a:r>
              <a:rPr lang="en-US" sz="1200" dirty="0" err="1"/>
              <a:t>Tuscanycalling</a:t>
            </a:r>
            <a:r>
              <a:rPr lang="en-US" sz="1200" dirty="0"/>
              <a:t>, CC BY-SA 3.0, via Wikimedia Commons</a:t>
            </a:r>
            <a:endParaRPr lang="it-IT" sz="1200" dirty="0"/>
          </a:p>
        </p:txBody>
      </p:sp>
      <p:pic>
        <p:nvPicPr>
          <p:cNvPr id="1028" name="Picture 4" descr="https://upload.wikimedia.org/wikipedia/commons/8/80/Diga_del_Brasimone-vedut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8168" y="2204864"/>
            <a:ext cx="4340137" cy="3256807"/>
          </a:xfrm>
          <a:prstGeom prst="rect">
            <a:avLst/>
          </a:prstGeom>
          <a:noFill/>
        </p:spPr>
      </p:pic>
      <p:sp>
        <p:nvSpPr>
          <p:cNvPr id="1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02236" y="2492896"/>
            <a:ext cx="6961916" cy="2882319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it-IT" sz="1600" b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it-IT" sz="1600" b="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uantificare </a:t>
            </a:r>
            <a:r>
              <a:rPr lang="it-IT" sz="1600" b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disponibilità di acqua e pianificarne l’utilizzo considerando e mitigando le incertezze </a:t>
            </a:r>
            <a:r>
              <a:rPr lang="it-IT" sz="1600" b="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attuali.</a:t>
            </a:r>
            <a:endParaRPr lang="it-IT" sz="1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Catalogazione dei volumi disponibili ed eventualmente possibili di acque superficiali, di falda e di recupero. Verifica di resilienza per scenari tecnici di cambiamento climatico.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Identificazione dell’impatto dei cambiamenti climatici e delle caratteristiche di resilienza e sostenibilità di diverse fonti  di approvvigionamento.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Riduzione dell’impatto delle magre, di subsidenza e cuneo salino.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it-IT" sz="1600" b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Ruolo essenziale del </a:t>
            </a:r>
            <a:r>
              <a:rPr lang="it-IT" sz="1600" b="0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monitoraggio.</a:t>
            </a:r>
            <a:endParaRPr lang="it-IT" sz="1600" b="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xmlns="" id="{694BD300-6004-B040-ACC0-946562CFE4A1}"/>
              </a:ext>
            </a:extLst>
          </p:cNvPr>
          <p:cNvSpPr txBox="1">
            <a:spLocks/>
          </p:cNvSpPr>
          <p:nvPr/>
        </p:nvSpPr>
        <p:spPr>
          <a:xfrm>
            <a:off x="721524" y="978730"/>
            <a:ext cx="11233149" cy="64807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rgbClr val="BD2B0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/>
            </a:r>
            <a:br>
              <a:rPr lang="it-IT" dirty="0"/>
            </a:b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ccia giù 2">
            <a:extLst>
              <a:ext uri="{FF2B5EF4-FFF2-40B4-BE49-F238E27FC236}">
                <a16:creationId xmlns:a16="http://schemas.microsoft.com/office/drawing/2014/main" xmlns="" id="{B0E69E78-02AD-854D-A9D1-F54FF4B77DB6}"/>
              </a:ext>
            </a:extLst>
          </p:cNvPr>
          <p:cNvSpPr/>
          <p:nvPr/>
        </p:nvSpPr>
        <p:spPr>
          <a:xfrm>
            <a:off x="4367809" y="1552452"/>
            <a:ext cx="432048" cy="5060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egnaposto testo 1">
            <a:extLst>
              <a:ext uri="{FF2B5EF4-FFF2-40B4-BE49-F238E27FC236}">
                <a16:creationId xmlns:a16="http://schemas.microsoft.com/office/drawing/2014/main" xmlns="" id="{27A43C03-6C59-1341-80B4-862AD2ED4E39}"/>
              </a:ext>
            </a:extLst>
          </p:cNvPr>
          <p:cNvSpPr txBox="1">
            <a:spLocks/>
          </p:cNvSpPr>
          <p:nvPr/>
        </p:nvSpPr>
        <p:spPr>
          <a:xfrm>
            <a:off x="3983194" y="2132856"/>
            <a:ext cx="1656184" cy="45612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rgbClr val="BD2B0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AZIONI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xmlns="" id="{C3BA072B-CDB6-F94D-84D2-9B9C973BC5EE}"/>
              </a:ext>
            </a:extLst>
          </p:cNvPr>
          <p:cNvSpPr txBox="1"/>
          <p:nvPr/>
        </p:nvSpPr>
        <p:spPr>
          <a:xfrm>
            <a:off x="11589026" y="62616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5605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38188" y="522489"/>
            <a:ext cx="9734275" cy="648071"/>
          </a:xfrm>
        </p:spPr>
        <p:txBody>
          <a:bodyPr/>
          <a:lstStyle/>
          <a:p>
            <a:r>
              <a:rPr lang="it-IT" sz="4000" dirty="0"/>
              <a:t>2)	Gestione sostenibile delle acque </a:t>
            </a:r>
          </a:p>
        </p:txBody>
      </p:sp>
      <p:sp>
        <p:nvSpPr>
          <p:cNvPr id="6" name="Segnaposto testo 1">
            <a:extLst>
              <a:ext uri="{FF2B5EF4-FFF2-40B4-BE49-F238E27FC236}">
                <a16:creationId xmlns:a16="http://schemas.microsoft.com/office/drawing/2014/main" xmlns="" id="{694BD300-6004-B040-ACC0-946562CFE4A1}"/>
              </a:ext>
            </a:extLst>
          </p:cNvPr>
          <p:cNvSpPr txBox="1">
            <a:spLocks/>
          </p:cNvSpPr>
          <p:nvPr/>
        </p:nvSpPr>
        <p:spPr>
          <a:xfrm>
            <a:off x="721524" y="978730"/>
            <a:ext cx="11233149" cy="64807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rgbClr val="BD2B0B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/>
            </a:r>
            <a:br>
              <a:rPr lang="it-IT" dirty="0"/>
            </a:b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egnaposto testo 2">
            <a:extLst>
              <a:ext uri="{FF2B5EF4-FFF2-40B4-BE49-F238E27FC236}">
                <a16:creationId xmlns:a16="http://schemas.microsoft.com/office/drawing/2014/main" xmlns="" id="{060B2D2C-0A89-714A-8862-75EED81B4E9B}"/>
              </a:ext>
            </a:extLst>
          </p:cNvPr>
          <p:cNvSpPr txBox="1">
            <a:spLocks/>
          </p:cNvSpPr>
          <p:nvPr/>
        </p:nvSpPr>
        <p:spPr>
          <a:xfrm>
            <a:off x="990240" y="1177058"/>
            <a:ext cx="10722384" cy="3270077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ts val="3500"/>
              </a:lnSpc>
              <a:spcBef>
                <a:spcPts val="1032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Nature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based</a:t>
            </a:r>
            <a:r>
              <a:rPr kumimoji="0" lang="it-IT" b="0" i="0" u="none" strike="noStrike" kern="120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b="0" i="0" u="none" strike="noStrike" kern="1200" cap="none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solutions</a:t>
            </a:r>
            <a:r>
              <a:rPr kumimoji="0" lang="it-IT" b="0" i="0" u="none" strike="noStrike" kern="120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per la gestione delle acque di drenaggio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ts val="3500"/>
              </a:lnSpc>
              <a:spcBef>
                <a:spcPts val="1032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it-IT" noProof="0" dirty="0">
                <a:latin typeface="Calibri" panose="020F0502020204030204" pitchFamily="34" charset="0"/>
                <a:cs typeface="Calibri" panose="020F0502020204030204" pitchFamily="34" charset="0"/>
              </a:rPr>
              <a:t>Attività sperimentale di fondamentale importanza per la progettazione tecnica.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6EE91437-67A0-C04A-A1DE-863B1364CFD6}"/>
              </a:ext>
            </a:extLst>
          </p:cNvPr>
          <p:cNvSpPr txBox="1"/>
          <p:nvPr/>
        </p:nvSpPr>
        <p:spPr>
          <a:xfrm>
            <a:off x="1039059" y="5879270"/>
            <a:ext cx="907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Modena, “dry </a:t>
            </a:r>
            <a:r>
              <a:rPr lang="it-IT" sz="1200" dirty="0" err="1"/>
              <a:t>swale</a:t>
            </a:r>
            <a:r>
              <a:rPr lang="it-IT" sz="1200" dirty="0"/>
              <a:t>” per le depurazione di acque scolmate da fognatura mista. Fonte: Progetto </a:t>
            </a:r>
            <a:r>
              <a:rPr lang="it-IT" sz="1200" dirty="0" err="1"/>
              <a:t>GrowGreen</a:t>
            </a:r>
            <a:r>
              <a:rPr lang="it-IT" sz="1200" dirty="0"/>
              <a:t>, cortesia di ing. </a:t>
            </a:r>
            <a:r>
              <a:rPr lang="it-IT" sz="1200" dirty="0" err="1" smtClean="0"/>
              <a:t>Adelio</a:t>
            </a:r>
            <a:r>
              <a:rPr lang="it-IT" sz="1200" dirty="0" smtClean="0"/>
              <a:t> </a:t>
            </a:r>
            <a:r>
              <a:rPr lang="it-IT" sz="1200" dirty="0" err="1" smtClean="0"/>
              <a:t>Pagotto</a:t>
            </a:r>
            <a:r>
              <a:rPr lang="it-IT" sz="1200" dirty="0"/>
              <a:t>. 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0471EF21-0088-4F4D-B183-751CC0379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059" y="2443520"/>
            <a:ext cx="8732531" cy="34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994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79425" y="345442"/>
            <a:ext cx="11233149" cy="648071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it-IT" sz="4000" dirty="0"/>
              <a:t>3) Valutazione dei Servizi </a:t>
            </a:r>
            <a:r>
              <a:rPr lang="it-IT" sz="4000" dirty="0" err="1"/>
              <a:t>ecosistemici</a:t>
            </a:r>
            <a:r>
              <a:rPr lang="it-IT" sz="4000" dirty="0"/>
              <a:t> per ridurre l'impatto degli eventi estremi </a:t>
            </a:r>
            <a:br>
              <a:rPr lang="it-IT" sz="4000" dirty="0"/>
            </a:br>
            <a:endParaRPr lang="en-GB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egnaposto testo 2"/>
          <p:cNvSpPr txBox="1">
            <a:spLocks/>
          </p:cNvSpPr>
          <p:nvPr/>
        </p:nvSpPr>
        <p:spPr>
          <a:xfrm>
            <a:off x="623392" y="2380463"/>
            <a:ext cx="6912768" cy="2097074"/>
          </a:xfrm>
          <a:prstGeom prst="rect">
            <a:avLst/>
          </a:prstGeom>
        </p:spPr>
        <p:txBody>
          <a:bodyPr/>
          <a:lstStyle/>
          <a:p>
            <a:pPr marL="285750" marR="0" lvl="0" indent="-285750" algn="l" defTabSz="914400" rtl="0" eaLnBrk="1" fontAlgn="auto" latinLnBrk="0" hangingPunct="1">
              <a:lnSpc>
                <a:spcPts val="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Riduzione del carico inquinante.</a:t>
            </a:r>
          </a:p>
          <a:p>
            <a:pPr marL="285750" indent="-285750">
              <a:lnSpc>
                <a:spcPts val="4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Riduzione dei volumi di drenaggio e del rischio alluvionale.</a:t>
            </a:r>
          </a:p>
          <a:p>
            <a:pPr marL="285750" indent="-285750">
              <a:lnSpc>
                <a:spcPts val="4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Supporto alla ricarica di falda.</a:t>
            </a:r>
          </a:p>
        </p:txBody>
      </p:sp>
      <p:pic>
        <p:nvPicPr>
          <p:cNvPr id="2050" name="Picture 2" descr="https://upload.wikimedia.org/wikipedia/commons/thumb/e/e4/Carbon_forms_and_interactions_in_freshwater_ecosystems.jpg/512px-Carbon_forms_and_interactions_in_freshwater_ecosyste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16080" y="2132856"/>
            <a:ext cx="4876800" cy="2857500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6168008" y="530120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1200" dirty="0" smtClean="0"/>
              <a:t>Fonte: </a:t>
            </a:r>
            <a:r>
              <a:rPr lang="it-IT" sz="1200" dirty="0" err="1" smtClean="0"/>
              <a:t>Rosanne</a:t>
            </a:r>
            <a:r>
              <a:rPr lang="it-IT" sz="1200" dirty="0" smtClean="0"/>
              <a:t> E. </a:t>
            </a:r>
            <a:r>
              <a:rPr lang="it-IT" sz="1200" dirty="0" err="1" smtClean="0"/>
              <a:t>Reitsema</a:t>
            </a:r>
            <a:r>
              <a:rPr lang="it-IT" sz="1200" dirty="0" smtClean="0"/>
              <a:t>, Patrick </a:t>
            </a:r>
            <a:r>
              <a:rPr lang="it-IT" sz="1200" dirty="0" err="1" smtClean="0"/>
              <a:t>Meire</a:t>
            </a:r>
            <a:r>
              <a:rPr lang="it-IT" sz="1200" dirty="0" smtClean="0"/>
              <a:t> and </a:t>
            </a:r>
            <a:r>
              <a:rPr lang="it-IT" sz="1200" dirty="0" err="1" smtClean="0"/>
              <a:t>Jonas</a:t>
            </a:r>
            <a:r>
              <a:rPr lang="it-IT" sz="1200" dirty="0" smtClean="0"/>
              <a:t> </a:t>
            </a:r>
            <a:r>
              <a:rPr lang="it-IT" sz="1200" dirty="0" err="1" smtClean="0"/>
              <a:t>Schoelynck</a:t>
            </a:r>
            <a:r>
              <a:rPr lang="it-IT" sz="1200" dirty="0" smtClean="0"/>
              <a:t>, CC BY-SA 4.0 &lt;https://creativecommons.org/licenses/by-sa/4.0&gt;, via </a:t>
            </a:r>
            <a:r>
              <a:rPr lang="it-IT" sz="1200" dirty="0" err="1" smtClean="0"/>
              <a:t>Wikimedia</a:t>
            </a:r>
            <a:r>
              <a:rPr lang="it-IT" sz="1200" dirty="0" smtClean="0"/>
              <a:t> </a:t>
            </a:r>
            <a:r>
              <a:rPr lang="it-IT" sz="1200" dirty="0" err="1" smtClean="0"/>
              <a:t>Commons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xmlns="" val="11994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09522" y="357166"/>
            <a:ext cx="11233149" cy="648071"/>
          </a:xfrm>
        </p:spPr>
        <p:txBody>
          <a:bodyPr/>
          <a:lstStyle/>
          <a:p>
            <a:r>
              <a:rPr lang="it-IT" dirty="0"/>
              <a:t>Quantità d’acqua e benefici: mitigazione di subsidenza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309522" y="836712"/>
            <a:ext cx="4778366" cy="3168253"/>
          </a:xfrm>
        </p:spPr>
        <p:txBody>
          <a:bodyPr/>
          <a:lstStyle/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L’incremento della disponibilità di acque superficiali si è tradotto in mitigazione di subsidenza.</a:t>
            </a:r>
          </a:p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L’effetto è localizzato.</a:t>
            </a:r>
          </a:p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Mitigazione particolarmente efficace nel territorio bolognese, con riduzioni  anche superiori ai 20 mm/anno, in seguito a riduzione dei prelievi da falda.</a:t>
            </a:r>
          </a:p>
          <a:p>
            <a:pPr marL="228600" indent="-228600">
              <a:lnSpc>
                <a:spcPts val="2200"/>
              </a:lnSpc>
              <a:buFont typeface="Arial" pitchFamily="34" charset="0"/>
              <a:buChar char="•"/>
            </a:pP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159896" y="5590981"/>
            <a:ext cx="58326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dirty="0"/>
              <a:t>Fonte delle figure: Regione Emilia-Romagna, Assessorato difesa del suolo e della costa, protezione civile e politiche ambientali e della montagna</a:t>
            </a:r>
          </a:p>
          <a:p>
            <a:r>
              <a:rPr lang="it-IT" sz="1200" dirty="0"/>
              <a:t>RILIEVO DELLA SUBSIDENZA NELLA PIANURA EMILIANO-ROMAGNOLA - SECONDA FASE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1904" y="764704"/>
            <a:ext cx="6559058" cy="459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344" y="4149080"/>
            <a:ext cx="4752528" cy="24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944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EECE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4860</TotalTime>
  <Words>338</Words>
  <Application>Microsoft Office PowerPoint</Application>
  <PresentationFormat>Personalizzato</PresentationFormat>
  <Paragraphs>35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sturno</cp:lastModifiedBy>
  <cp:revision>276</cp:revision>
  <dcterms:created xsi:type="dcterms:W3CDTF">2017-11-13T10:11:35Z</dcterms:created>
  <dcterms:modified xsi:type="dcterms:W3CDTF">2021-07-13T09:07:10Z</dcterms:modified>
</cp:coreProperties>
</file>