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57" r:id="rId3"/>
    <p:sldId id="265" r:id="rId4"/>
    <p:sldId id="264" r:id="rId5"/>
    <p:sldId id="266" r:id="rId6"/>
    <p:sldId id="259" r:id="rId7"/>
    <p:sldId id="260" r:id="rId8"/>
    <p:sldId id="261" r:id="rId9"/>
    <p:sldId id="268" r:id="rId10"/>
    <p:sldId id="263" r:id="rId11"/>
    <p:sldId id="272" r:id="rId12"/>
    <p:sldId id="271" r:id="rId13"/>
    <p:sldId id="269" r:id="rId14"/>
    <p:sldId id="273" r:id="rId15"/>
    <p:sldId id="274" r:id="rId16"/>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5" d="100"/>
          <a:sy n="65" d="100"/>
        </p:scale>
        <p:origin x="-141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9B40E2-C302-4E4D-93EF-D6905A0F76CE}" type="datetimeFigureOut">
              <a:rPr lang="it-IT" smtClean="0"/>
              <a:pPr/>
              <a:t>30/11/2016</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F4279F-683E-D742-91D1-5FB6C95034A8}" type="slidenum">
              <a:rPr lang="it-IT" smtClean="0"/>
              <a:pPr/>
              <a:t>‹N›</a:t>
            </a:fld>
            <a:endParaRPr lang="it-IT"/>
          </a:p>
        </p:txBody>
      </p:sp>
    </p:spTree>
    <p:extLst>
      <p:ext uri="{BB962C8B-B14F-4D97-AF65-F5344CB8AC3E}">
        <p14:creationId xmlns:p14="http://schemas.microsoft.com/office/powerpoint/2010/main" xmlns="" val="20389904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89F4279F-683E-D742-91D1-5FB6C95034A8}" type="slidenum">
              <a:rPr lang="it-IT" smtClean="0"/>
              <a:pPr/>
              <a:t>1</a:t>
            </a:fld>
            <a:endParaRPr lang="it-IT"/>
          </a:p>
        </p:txBody>
      </p:sp>
    </p:spTree>
    <p:extLst>
      <p:ext uri="{BB962C8B-B14F-4D97-AF65-F5344CB8AC3E}">
        <p14:creationId xmlns:p14="http://schemas.microsoft.com/office/powerpoint/2010/main" xmlns="" val="10620496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1D722E9-7724-2D44-AE85-A65EF92E2843}" type="slidenum">
              <a:rPr lang="it-IT" smtClean="0"/>
              <a:pPr/>
              <a:t>‹N›</a:t>
            </a:fld>
            <a:endParaRPr lang="it-IT"/>
          </a:p>
        </p:txBody>
      </p:sp>
      <p:pic>
        <p:nvPicPr>
          <p:cNvPr id="7" name="Immagine 6" descr="fai2.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5503073" y="285092"/>
            <a:ext cx="1141035" cy="597177"/>
          </a:xfrm>
          <a:prstGeom prst="rect">
            <a:avLst/>
          </a:prstGeom>
        </p:spPr>
      </p:pic>
      <p:pic>
        <p:nvPicPr>
          <p:cNvPr id="8" name="Immagine 7" descr="logo.png"/>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668488" y="311382"/>
            <a:ext cx="2307872" cy="586127"/>
          </a:xfrm>
          <a:prstGeom prst="rect">
            <a:avLst/>
          </a:prstGeom>
        </p:spPr>
      </p:pic>
      <p:pic>
        <p:nvPicPr>
          <p:cNvPr id="9" name="Immagine 8" descr="Macintosh HD:Users:salvatoregiordano:Desktop:Nova via by Nomisma rosso-01.png"/>
          <p:cNvPicPr/>
          <p:nvPr userDrawn="1"/>
        </p:nvPicPr>
        <p:blipFill>
          <a:blip r:embed="rId4">
            <a:extLst>
              <a:ext uri="{28A0092B-C50C-407E-A947-70E740481C1C}">
                <a14:useLocalDpi xmlns:a14="http://schemas.microsoft.com/office/drawing/2010/main" xmlns="" val="0"/>
              </a:ext>
            </a:extLst>
          </a:blip>
          <a:srcRect/>
          <a:stretch>
            <a:fillRect/>
          </a:stretch>
        </p:blipFill>
        <p:spPr bwMode="auto">
          <a:xfrm>
            <a:off x="4401370" y="280902"/>
            <a:ext cx="963110" cy="597178"/>
          </a:xfrm>
          <a:prstGeom prst="rect">
            <a:avLst/>
          </a:prstGeom>
          <a:noFill/>
          <a:ln>
            <a:noFill/>
          </a:ln>
        </p:spPr>
      </p:pic>
      <p:sp>
        <p:nvSpPr>
          <p:cNvPr id="10" name="Line 27"/>
          <p:cNvSpPr>
            <a:spLocks noChangeShapeType="1"/>
          </p:cNvSpPr>
          <p:nvPr userDrawn="1"/>
        </p:nvSpPr>
        <p:spPr bwMode="auto">
          <a:xfrm flipV="1">
            <a:off x="0" y="1124744"/>
            <a:ext cx="9144000" cy="18239"/>
          </a:xfrm>
          <a:prstGeom prst="line">
            <a:avLst/>
          </a:prstGeom>
          <a:noFill/>
          <a:ln w="38100">
            <a:solidFill>
              <a:srgbClr val="5F5F5F"/>
            </a:solidFill>
            <a:round/>
            <a:headEnd/>
            <a:tailEnd/>
          </a:ln>
          <a:effectLst/>
        </p:spPr>
        <p:txBody>
          <a:bodyPr/>
          <a:lstStyle/>
          <a:p>
            <a:pPr>
              <a:defRPr/>
            </a:pPr>
            <a:endParaRPr lang="it-IT"/>
          </a:p>
        </p:txBody>
      </p:sp>
    </p:spTree>
    <p:extLst>
      <p:ext uri="{BB962C8B-B14F-4D97-AF65-F5344CB8AC3E}">
        <p14:creationId xmlns:p14="http://schemas.microsoft.com/office/powerpoint/2010/main" xmlns="" val="40760280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2667107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14654805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apositiva titolo">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1D722E9-7724-2D44-AE85-A65EF92E2843}" type="slidenum">
              <a:rPr lang="it-IT" smtClean="0"/>
              <a:pPr/>
              <a:t>‹N›</a:t>
            </a:fld>
            <a:endParaRPr lang="it-IT"/>
          </a:p>
        </p:txBody>
      </p:sp>
      <p:pic>
        <p:nvPicPr>
          <p:cNvPr id="1026" name="Picture 2"/>
          <p:cNvPicPr>
            <a:picLocks noChangeAspect="1" noChangeArrowheads="1"/>
          </p:cNvPicPr>
          <p:nvPr userDrawn="1"/>
        </p:nvPicPr>
        <p:blipFill>
          <a:blip r:embed="rId2"/>
          <a:srcRect/>
          <a:stretch>
            <a:fillRect/>
          </a:stretch>
        </p:blipFill>
        <p:spPr bwMode="auto">
          <a:xfrm>
            <a:off x="893764" y="299186"/>
            <a:ext cx="3153304" cy="556465"/>
          </a:xfrm>
          <a:prstGeom prst="rect">
            <a:avLst/>
          </a:prstGeom>
          <a:noFill/>
          <a:ln w="9525">
            <a:noFill/>
            <a:miter lim="800000"/>
            <a:headEnd/>
            <a:tailEnd/>
          </a:ln>
          <a:effectLst/>
        </p:spPr>
      </p:pic>
    </p:spTree>
    <p:extLst>
      <p:ext uri="{BB962C8B-B14F-4D97-AF65-F5344CB8AC3E}">
        <p14:creationId xmlns:p14="http://schemas.microsoft.com/office/powerpoint/2010/main" xmlns="" val="2200232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3400559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3269304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3518411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3767354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1329818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3991298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D0D4B6E4-A846-6F42-8AEE-EBAD5E3D46BA}" type="datetimeFigureOut">
              <a:rPr lang="it-IT" smtClean="0"/>
              <a:pPr/>
              <a:t>30/11/2016</a:t>
            </a:fld>
            <a:endParaRPr lang="it-IT"/>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21D722E9-7724-2D44-AE85-A65EF92E2843}" type="slidenum">
              <a:rPr lang="it-IT" smtClean="0"/>
              <a:pPr/>
              <a:t>‹N›</a:t>
            </a:fld>
            <a:endParaRPr lang="it-IT"/>
          </a:p>
        </p:txBody>
      </p:sp>
    </p:spTree>
    <p:extLst>
      <p:ext uri="{BB962C8B-B14F-4D97-AF65-F5344CB8AC3E}">
        <p14:creationId xmlns:p14="http://schemas.microsoft.com/office/powerpoint/2010/main" xmlns="" val="2045868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stile</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D4B6E4-A846-6F42-8AEE-EBAD5E3D46BA}" type="datetimeFigureOut">
              <a:rPr lang="it-IT" smtClean="0"/>
              <a:pPr/>
              <a:t>30/11/2016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D722E9-7724-2D44-AE85-A65EF92E2843}" type="slidenum">
              <a:rPr lang="it-IT" smtClean="0"/>
              <a:pPr/>
              <a:t>‹N›</a:t>
            </a:fld>
            <a:endParaRPr lang="it-IT"/>
          </a:p>
        </p:txBody>
      </p:sp>
      <p:pic>
        <p:nvPicPr>
          <p:cNvPr id="7" name="Picture 25" descr="Alma-Mater TAGLIATO"/>
          <p:cNvPicPr>
            <a:picLocks noChangeAspect="1" noChangeArrowheads="1"/>
          </p:cNvPicPr>
          <p:nvPr userDrawn="1"/>
        </p:nvPicPr>
        <p:blipFill>
          <a:blip r:embed="rId15" cstate="print"/>
          <a:srcRect/>
          <a:stretch>
            <a:fillRect/>
          </a:stretch>
        </p:blipFill>
        <p:spPr bwMode="auto">
          <a:xfrm>
            <a:off x="0" y="223282"/>
            <a:ext cx="731369" cy="939818"/>
          </a:xfrm>
          <a:prstGeom prst="rect">
            <a:avLst/>
          </a:prstGeom>
          <a:noFill/>
          <a:ln w="9525">
            <a:noFill/>
            <a:miter lim="800000"/>
            <a:headEnd/>
            <a:tailEnd/>
          </a:ln>
        </p:spPr>
      </p:pic>
      <p:sp>
        <p:nvSpPr>
          <p:cNvPr id="8" name="Line 26"/>
          <p:cNvSpPr>
            <a:spLocks noChangeShapeType="1"/>
          </p:cNvSpPr>
          <p:nvPr userDrawn="1"/>
        </p:nvSpPr>
        <p:spPr bwMode="auto">
          <a:xfrm>
            <a:off x="92075" y="-24"/>
            <a:ext cx="0" cy="1152000"/>
          </a:xfrm>
          <a:prstGeom prst="line">
            <a:avLst/>
          </a:prstGeom>
          <a:noFill/>
          <a:ln w="190500">
            <a:solidFill>
              <a:srgbClr val="CC0000"/>
            </a:solidFill>
            <a:round/>
            <a:headEnd/>
            <a:tailEnd/>
          </a:ln>
          <a:effectLst/>
        </p:spPr>
        <p:txBody>
          <a:bodyPr/>
          <a:lstStyle/>
          <a:p>
            <a:pPr>
              <a:defRPr/>
            </a:pPr>
            <a:endParaRPr lang="it-IT"/>
          </a:p>
        </p:txBody>
      </p:sp>
      <p:pic>
        <p:nvPicPr>
          <p:cNvPr id="9" name="Immagine 8" descr="fai2.png"/>
          <p:cNvPicPr>
            <a:picLocks noChangeAspect="1"/>
          </p:cNvPicPr>
          <p:nvPr userDrawn="1"/>
        </p:nvPicPr>
        <p:blipFill>
          <a:blip r:embed="rId16">
            <a:extLst>
              <a:ext uri="{28A0092B-C50C-407E-A947-70E740481C1C}">
                <a14:useLocalDpi xmlns:a14="http://schemas.microsoft.com/office/drawing/2010/main" xmlns="" val="0"/>
              </a:ext>
            </a:extLst>
          </a:blip>
          <a:stretch>
            <a:fillRect/>
          </a:stretch>
        </p:blipFill>
        <p:spPr>
          <a:xfrm>
            <a:off x="5503073" y="285092"/>
            <a:ext cx="1141035" cy="597177"/>
          </a:xfrm>
          <a:prstGeom prst="rect">
            <a:avLst/>
          </a:prstGeom>
        </p:spPr>
      </p:pic>
      <p:pic>
        <p:nvPicPr>
          <p:cNvPr id="10" name="Immagine 9" descr="logo.png"/>
          <p:cNvPicPr>
            <a:picLocks noChangeAspect="1"/>
          </p:cNvPicPr>
          <p:nvPr userDrawn="1"/>
        </p:nvPicPr>
        <p:blipFill>
          <a:blip r:embed="rId17">
            <a:extLst>
              <a:ext uri="{28A0092B-C50C-407E-A947-70E740481C1C}">
                <a14:useLocalDpi xmlns:a14="http://schemas.microsoft.com/office/drawing/2010/main" xmlns="" val="0"/>
              </a:ext>
            </a:extLst>
          </a:blip>
          <a:stretch>
            <a:fillRect/>
          </a:stretch>
        </p:blipFill>
        <p:spPr>
          <a:xfrm>
            <a:off x="6668488" y="311382"/>
            <a:ext cx="2307872" cy="586127"/>
          </a:xfrm>
          <a:prstGeom prst="rect">
            <a:avLst/>
          </a:prstGeom>
        </p:spPr>
      </p:pic>
      <p:pic>
        <p:nvPicPr>
          <p:cNvPr id="11" name="Immagine 10" descr="Macintosh HD:Users:salvatoregiordano:Desktop:Nova via by Nomisma rosso-01.png"/>
          <p:cNvPicPr/>
          <p:nvPr userDrawn="1"/>
        </p:nvPicPr>
        <p:blipFill>
          <a:blip r:embed="rId18">
            <a:extLst>
              <a:ext uri="{28A0092B-C50C-407E-A947-70E740481C1C}">
                <a14:useLocalDpi xmlns:a14="http://schemas.microsoft.com/office/drawing/2010/main" xmlns="" val="0"/>
              </a:ext>
            </a:extLst>
          </a:blip>
          <a:srcRect/>
          <a:stretch>
            <a:fillRect/>
          </a:stretch>
        </p:blipFill>
        <p:spPr bwMode="auto">
          <a:xfrm>
            <a:off x="4401370" y="280902"/>
            <a:ext cx="963110" cy="597178"/>
          </a:xfrm>
          <a:prstGeom prst="rect">
            <a:avLst/>
          </a:prstGeom>
          <a:noFill/>
          <a:ln>
            <a:noFill/>
          </a:ln>
        </p:spPr>
      </p:pic>
      <p:sp>
        <p:nvSpPr>
          <p:cNvPr id="12" name="Line 27"/>
          <p:cNvSpPr>
            <a:spLocks noChangeShapeType="1"/>
          </p:cNvSpPr>
          <p:nvPr userDrawn="1"/>
        </p:nvSpPr>
        <p:spPr bwMode="auto">
          <a:xfrm flipV="1">
            <a:off x="0" y="1124744"/>
            <a:ext cx="9144000" cy="18239"/>
          </a:xfrm>
          <a:prstGeom prst="line">
            <a:avLst/>
          </a:prstGeom>
          <a:noFill/>
          <a:ln w="38100">
            <a:solidFill>
              <a:srgbClr val="5F5F5F"/>
            </a:solidFill>
            <a:round/>
            <a:headEnd/>
            <a:tailEnd/>
          </a:ln>
          <a:effectLst/>
        </p:spPr>
        <p:txBody>
          <a:bodyPr/>
          <a:lstStyle/>
          <a:p>
            <a:pPr>
              <a:defRPr/>
            </a:pPr>
            <a:endParaRPr lang="it-IT"/>
          </a:p>
        </p:txBody>
      </p:sp>
      <p:pic>
        <p:nvPicPr>
          <p:cNvPr id="13" name="Picture 2"/>
          <p:cNvPicPr>
            <a:picLocks noChangeAspect="1" noChangeArrowheads="1"/>
          </p:cNvPicPr>
          <p:nvPr userDrawn="1"/>
        </p:nvPicPr>
        <p:blipFill>
          <a:blip r:embed="rId19"/>
          <a:srcRect/>
          <a:stretch>
            <a:fillRect/>
          </a:stretch>
        </p:blipFill>
        <p:spPr bwMode="auto">
          <a:xfrm>
            <a:off x="893764" y="299186"/>
            <a:ext cx="3153304" cy="556465"/>
          </a:xfrm>
          <a:prstGeom prst="rect">
            <a:avLst/>
          </a:prstGeom>
          <a:noFill/>
          <a:ln w="9525">
            <a:noFill/>
            <a:miter lim="800000"/>
            <a:headEnd/>
            <a:tailEnd/>
          </a:ln>
          <a:effectLst/>
        </p:spPr>
      </p:pic>
      <p:cxnSp>
        <p:nvCxnSpPr>
          <p:cNvPr id="14" name="Connettore 1 7"/>
          <p:cNvCxnSpPr>
            <a:cxnSpLocks noChangeShapeType="1"/>
          </p:cNvCxnSpPr>
          <p:nvPr userDrawn="1"/>
        </p:nvCxnSpPr>
        <p:spPr bwMode="auto">
          <a:xfrm flipV="1">
            <a:off x="0" y="6561672"/>
            <a:ext cx="9144000" cy="3175"/>
          </a:xfrm>
          <a:prstGeom prst="line">
            <a:avLst/>
          </a:prstGeom>
          <a:noFill/>
          <a:ln w="15875" algn="ctr">
            <a:solidFill>
              <a:schemeClr val="tx1"/>
            </a:solidFill>
            <a:round/>
            <a:headEnd/>
            <a:tailEnd/>
          </a:ln>
        </p:spPr>
      </p:cxnSp>
      <p:sp>
        <p:nvSpPr>
          <p:cNvPr id="15" name="CasellaDiTesto 14"/>
          <p:cNvSpPr txBox="1"/>
          <p:nvPr userDrawn="1"/>
        </p:nvSpPr>
        <p:spPr>
          <a:xfrm>
            <a:off x="0" y="6566802"/>
            <a:ext cx="9144000" cy="252000"/>
          </a:xfrm>
          <a:prstGeom prst="rect">
            <a:avLst/>
          </a:prstGeom>
          <a:no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0" u="none" dirty="0" smtClean="0"/>
              <a:t>Presentazione disponibile </a:t>
            </a:r>
            <a:r>
              <a:rPr lang="it-IT" sz="1000" b="0" u="none" baseline="0" dirty="0" smtClean="0"/>
              <a:t>all’indirizzo</a:t>
            </a:r>
            <a:r>
              <a:rPr lang="it-IT" sz="1000" b="0" u="none" dirty="0" smtClean="0"/>
              <a:t> </a:t>
            </a:r>
            <a:r>
              <a:rPr lang="it-IT" sz="1000" b="0" u="none" dirty="0"/>
              <a:t>http://</a:t>
            </a:r>
            <a:r>
              <a:rPr lang="it-IT" sz="1000" b="0" u="none" dirty="0" smtClean="0"/>
              <a:t>www.albertomontanari.it – </a:t>
            </a:r>
            <a:r>
              <a:rPr lang="it-IT" sz="1000" b="0" u="none" kern="1200" dirty="0" smtClean="0">
                <a:solidFill>
                  <a:schemeClr val="tx1"/>
                </a:solidFill>
                <a:latin typeface="+mn-lt"/>
                <a:ea typeface="+mn-ea"/>
                <a:cs typeface="+mn-cs"/>
              </a:rPr>
              <a:t>Contatti: alberto.montanari@unibo.it</a:t>
            </a:r>
            <a:endParaRPr lang="it-IT" sz="1000" b="0" u="none" kern="1200" dirty="0">
              <a:solidFill>
                <a:schemeClr val="tx1"/>
              </a:solidFill>
              <a:latin typeface="+mn-lt"/>
              <a:ea typeface="+mn-ea"/>
              <a:cs typeface="+mn-cs"/>
            </a:endParaRPr>
          </a:p>
        </p:txBody>
      </p:sp>
    </p:spTree>
    <p:extLst>
      <p:ext uri="{BB962C8B-B14F-4D97-AF65-F5344CB8AC3E}">
        <p14:creationId xmlns:p14="http://schemas.microsoft.com/office/powerpoint/2010/main" xmlns="" val="3855386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www.minambiente.it/notizie/strategia-nazionale-di-adattamento-ai-cambiamenti-climatici-0"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hyperlink" Target="https://it.wikipedia.org/wiki/Lista_di_alluvioni_e_inondazioni_in_Italia"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966550" y="1279691"/>
            <a:ext cx="5410200" cy="1470025"/>
          </a:xfrm>
        </p:spPr>
        <p:txBody>
          <a:bodyPr>
            <a:normAutofit/>
          </a:bodyPr>
          <a:lstStyle/>
          <a:p>
            <a:r>
              <a:rPr lang="it-IT" sz="3600" dirty="0" smtClean="0"/>
              <a:t>Bologna città delle Acque</a:t>
            </a:r>
            <a:endParaRPr lang="it-IT" sz="3600" dirty="0"/>
          </a:p>
        </p:txBody>
      </p:sp>
      <p:sp>
        <p:nvSpPr>
          <p:cNvPr id="3" name="Sottotitolo 2"/>
          <p:cNvSpPr>
            <a:spLocks noGrp="1"/>
          </p:cNvSpPr>
          <p:nvPr>
            <p:ph type="subTitle" idx="1"/>
          </p:nvPr>
        </p:nvSpPr>
        <p:spPr>
          <a:xfrm>
            <a:off x="36636" y="4699181"/>
            <a:ext cx="4392924" cy="1117852"/>
          </a:xfrm>
        </p:spPr>
        <p:txBody>
          <a:bodyPr>
            <a:noAutofit/>
          </a:bodyPr>
          <a:lstStyle/>
          <a:p>
            <a:pPr algn="l">
              <a:spcBef>
                <a:spcPts val="0"/>
              </a:spcBef>
            </a:pPr>
            <a:r>
              <a:rPr lang="it-IT" sz="1600" dirty="0" smtClean="0"/>
              <a:t>Alberto Montanari</a:t>
            </a:r>
          </a:p>
          <a:p>
            <a:pPr algn="l">
              <a:spcBef>
                <a:spcPts val="0"/>
              </a:spcBef>
            </a:pPr>
            <a:r>
              <a:rPr lang="it-IT" sz="1400" dirty="0" smtClean="0"/>
              <a:t>Dipartimento DICAM - Università di Bologna</a:t>
            </a:r>
          </a:p>
          <a:p>
            <a:pPr algn="l"/>
            <a:r>
              <a:rPr lang="it-IT" sz="2800" b="1" i="1" dirty="0" smtClean="0"/>
              <a:t>La sicurezza idraulica</a:t>
            </a:r>
          </a:p>
        </p:txBody>
      </p:sp>
      <p:pic>
        <p:nvPicPr>
          <p:cNvPr id="5" name="Immagine 4" descr="2. chiusa panoramica 2013.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2749716"/>
            <a:ext cx="3048000" cy="1800325"/>
          </a:xfrm>
          <a:prstGeom prst="rect">
            <a:avLst/>
          </a:prstGeom>
        </p:spPr>
      </p:pic>
      <p:pic>
        <p:nvPicPr>
          <p:cNvPr id="7" name="Immagine 6" descr="8. ciclabile Canale Reno.JPG"/>
          <p:cNvPicPr>
            <a:picLocks noChangeAspect="1"/>
          </p:cNvPicPr>
          <p:nvPr/>
        </p:nvPicPr>
        <p:blipFill rotWithShape="1">
          <a:blip r:embed="rId4">
            <a:extLst>
              <a:ext uri="{28A0092B-C50C-407E-A947-70E740481C1C}">
                <a14:useLocalDpi xmlns:a14="http://schemas.microsoft.com/office/drawing/2010/main" xmlns="" val="0"/>
              </a:ext>
            </a:extLst>
          </a:blip>
          <a:srcRect l="7649"/>
          <a:stretch/>
        </p:blipFill>
        <p:spPr>
          <a:xfrm>
            <a:off x="3047997" y="2749716"/>
            <a:ext cx="2300250" cy="1800325"/>
          </a:xfrm>
          <a:prstGeom prst="rect">
            <a:avLst/>
          </a:prstGeom>
        </p:spPr>
      </p:pic>
      <p:pic>
        <p:nvPicPr>
          <p:cNvPr id="8" name="Immagine 7" descr="11. finestrella v. Piella 1.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043621" y="2749716"/>
            <a:ext cx="2100379" cy="1800325"/>
          </a:xfrm>
          <a:prstGeom prst="rect">
            <a:avLst/>
          </a:prstGeom>
        </p:spPr>
      </p:pic>
      <p:pic>
        <p:nvPicPr>
          <p:cNvPr id="10" name="Immagine 9" descr="12. Canale Moline.JPG"/>
          <p:cNvPicPr>
            <a:picLocks noChangeAspect="1"/>
          </p:cNvPicPr>
          <p:nvPr/>
        </p:nvPicPr>
        <p:blipFill rotWithShape="1">
          <a:blip r:embed="rId6">
            <a:extLst>
              <a:ext uri="{28A0092B-C50C-407E-A947-70E740481C1C}">
                <a14:useLocalDpi xmlns:a14="http://schemas.microsoft.com/office/drawing/2010/main" xmlns="" val="0"/>
              </a:ext>
            </a:extLst>
          </a:blip>
          <a:srcRect l="24364"/>
          <a:stretch/>
        </p:blipFill>
        <p:spPr>
          <a:xfrm>
            <a:off x="5333993" y="2749716"/>
            <a:ext cx="1861429" cy="1800325"/>
          </a:xfrm>
          <a:prstGeom prst="rect">
            <a:avLst/>
          </a:prstGeom>
        </p:spPr>
      </p:pic>
      <p:pic>
        <p:nvPicPr>
          <p:cNvPr id="11" name="Immagine 10" descr="Macintosh HD:Users:salvatoregiordano:Desktop:CdF Chiusa e Bologna:CdF attività 2016:160122 II Evento:2_Presentazioni giornata:_Basi:cartografia CdF:gior.pdf"/>
          <p:cNvPicPr/>
          <p:nvPr/>
        </p:nvPicPr>
        <p:blipFill rotWithShape="1">
          <a:blip r:embed="rId7">
            <a:extLst>
              <a:ext uri="{28A0092B-C50C-407E-A947-70E740481C1C}">
                <a14:useLocalDpi xmlns:a14="http://schemas.microsoft.com/office/drawing/2010/main" xmlns="" val="0"/>
              </a:ext>
            </a:extLst>
          </a:blip>
          <a:srcRect l="45108" t="15102" r="22554" b="18648"/>
          <a:stretch/>
        </p:blipFill>
        <p:spPr bwMode="auto">
          <a:xfrm rot="16200000">
            <a:off x="1174677" y="-432053"/>
            <a:ext cx="2689908" cy="3605609"/>
          </a:xfrm>
          <a:prstGeom prst="rect">
            <a:avLst/>
          </a:prstGeom>
          <a:noFill/>
          <a:ln>
            <a:noFill/>
          </a:ln>
          <a:extLst>
            <a:ext uri="{53640926-AAD7-44d8-BBD7-CCE9431645EC}">
              <a14:shadowObscured xmlns:a14="http://schemas.microsoft.com/office/drawing/2010/main" xmlns=""/>
            </a:ext>
          </a:extLst>
        </p:spPr>
      </p:pic>
      <p:sp>
        <p:nvSpPr>
          <p:cNvPr id="15" name="Rettangolo 14"/>
          <p:cNvSpPr/>
          <p:nvPr/>
        </p:nvSpPr>
        <p:spPr>
          <a:xfrm>
            <a:off x="5514575" y="2298725"/>
            <a:ext cx="3361693" cy="276999"/>
          </a:xfrm>
          <a:prstGeom prst="rect">
            <a:avLst/>
          </a:prstGeom>
        </p:spPr>
        <p:txBody>
          <a:bodyPr wrap="none">
            <a:spAutoFit/>
          </a:bodyPr>
          <a:lstStyle/>
          <a:p>
            <a:r>
              <a:rPr lang="it-IT" i="1" baseline="30000" dirty="0"/>
              <a:t>Dalla tutela alla ricerca di economie per lo sviluppo</a:t>
            </a:r>
            <a:endParaRPr lang="it-IT" dirty="0"/>
          </a:p>
        </p:txBody>
      </p:sp>
      <p:sp>
        <p:nvSpPr>
          <p:cNvPr id="16" name="Sottotitolo 2"/>
          <p:cNvSpPr txBox="1">
            <a:spLocks/>
          </p:cNvSpPr>
          <p:nvPr/>
        </p:nvSpPr>
        <p:spPr>
          <a:xfrm>
            <a:off x="57390" y="6125755"/>
            <a:ext cx="1948577" cy="56023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it-IT" sz="1500" dirty="0" smtClean="0"/>
              <a:t>Bologna 30.11.2016</a:t>
            </a:r>
          </a:p>
          <a:p>
            <a:pPr algn="l"/>
            <a:endParaRPr lang="it-IT" sz="2300" dirty="0"/>
          </a:p>
        </p:txBody>
      </p:sp>
      <p:sp>
        <p:nvSpPr>
          <p:cNvPr id="18" name="Sottotitolo 2"/>
          <p:cNvSpPr txBox="1">
            <a:spLocks/>
          </p:cNvSpPr>
          <p:nvPr/>
        </p:nvSpPr>
        <p:spPr>
          <a:xfrm>
            <a:off x="4046181" y="485824"/>
            <a:ext cx="2152324" cy="1220740"/>
          </a:xfrm>
          <a:prstGeom prst="rect">
            <a:avLst/>
          </a:prstGeom>
        </p:spPr>
        <p:txBody>
          <a:bodyPr vert="horz" lIns="91440" tIns="45720" rIns="91440" bIns="45720" rtlCol="0">
            <a:normAutofit fontScale="7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it-IT" sz="1900" b="1" dirty="0" smtClean="0"/>
              <a:t>Organizzato da:</a:t>
            </a:r>
          </a:p>
          <a:p>
            <a:endParaRPr lang="it-IT" sz="1900" b="1" dirty="0" smtClean="0"/>
          </a:p>
          <a:p>
            <a:pPr algn="r"/>
            <a:r>
              <a:rPr lang="it-IT" sz="1400" i="1" dirty="0" smtClean="0"/>
              <a:t>Accademia delle scienze</a:t>
            </a:r>
          </a:p>
          <a:p>
            <a:pPr algn="r"/>
            <a:endParaRPr lang="it-IT" sz="1400" i="1" dirty="0" smtClean="0"/>
          </a:p>
          <a:p>
            <a:pPr algn="r"/>
            <a:r>
              <a:rPr lang="it-IT" sz="1400" i="1" dirty="0" smtClean="0"/>
              <a:t>Nova via by Nomisma</a:t>
            </a:r>
          </a:p>
          <a:p>
            <a:pPr algn="r"/>
            <a:r>
              <a:rPr lang="it-IT" sz="1400" i="1" dirty="0" smtClean="0"/>
              <a:t>FAI delegazione Bologna</a:t>
            </a:r>
          </a:p>
          <a:p>
            <a:endParaRPr lang="it-IT" sz="2300" dirty="0"/>
          </a:p>
        </p:txBody>
      </p:sp>
      <p:sp>
        <p:nvSpPr>
          <p:cNvPr id="12" name="Sottotitolo 2"/>
          <p:cNvSpPr txBox="1">
            <a:spLocks/>
          </p:cNvSpPr>
          <p:nvPr/>
        </p:nvSpPr>
        <p:spPr>
          <a:xfrm>
            <a:off x="4718763" y="5641983"/>
            <a:ext cx="4392924" cy="903675"/>
          </a:xfrm>
          <a:prstGeom prst="rect">
            <a:avLst/>
          </a:prstGeom>
        </p:spPr>
        <p:txBody>
          <a:bodyPr vert="horz" lIns="91440" tIns="45720" rIns="91440" bIns="45720" rtlCol="0">
            <a:no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it-IT" sz="1800" b="1" i="1" u="none" strike="noStrike" kern="1200" cap="none" spc="0" normalizeH="0" baseline="0" noProof="0" dirty="0" smtClean="0">
                <a:ln>
                  <a:noFill/>
                </a:ln>
                <a:solidFill>
                  <a:schemeClr val="tx1">
                    <a:tint val="75000"/>
                  </a:schemeClr>
                </a:solidFill>
                <a:effectLst/>
                <a:uLnTx/>
                <a:uFillTx/>
                <a:latin typeface="+mn-lt"/>
                <a:ea typeface="+mn-ea"/>
                <a:cs typeface="+mn-cs"/>
              </a:rPr>
              <a:t>Le piogge torrenziali a Bologna: 200 anni di storia narrati dai dati dell'Osservatorio Astronomico</a:t>
            </a:r>
          </a:p>
        </p:txBody>
      </p:sp>
    </p:spTree>
    <p:extLst>
      <p:ext uri="{BB962C8B-B14F-4D97-AF65-F5344CB8AC3E}">
        <p14:creationId xmlns:p14="http://schemas.microsoft.com/office/powerpoint/2010/main" xmlns="" val="3710826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p>
        </p:txBody>
      </p:sp>
      <p:pic>
        <p:nvPicPr>
          <p:cNvPr id="1028" name="Picture 4"/>
          <p:cNvPicPr>
            <a:picLocks noChangeAspect="1" noChangeArrowheads="1"/>
          </p:cNvPicPr>
          <p:nvPr/>
        </p:nvPicPr>
        <p:blipFill>
          <a:blip r:embed="rId2" cstate="print"/>
          <a:srcRect/>
          <a:stretch>
            <a:fillRect/>
          </a:stretch>
        </p:blipFill>
        <p:spPr bwMode="auto">
          <a:xfrm>
            <a:off x="142845" y="1637832"/>
            <a:ext cx="4303395" cy="2443163"/>
          </a:xfrm>
          <a:prstGeom prst="rect">
            <a:avLst/>
          </a:prstGeom>
          <a:noFill/>
          <a:ln w="9525">
            <a:noFill/>
            <a:miter lim="800000"/>
            <a:headEnd/>
            <a:tailEnd/>
          </a:ln>
          <a:effectLst/>
        </p:spPr>
      </p:pic>
      <p:pic>
        <p:nvPicPr>
          <p:cNvPr id="1029" name="Picture 5"/>
          <p:cNvPicPr>
            <a:picLocks noChangeAspect="1" noChangeArrowheads="1"/>
          </p:cNvPicPr>
          <p:nvPr/>
        </p:nvPicPr>
        <p:blipFill>
          <a:blip r:embed="rId3" cstate="print"/>
          <a:srcRect/>
          <a:stretch>
            <a:fillRect/>
          </a:stretch>
        </p:blipFill>
        <p:spPr bwMode="auto">
          <a:xfrm>
            <a:off x="4629790" y="1628779"/>
            <a:ext cx="4303395" cy="2443163"/>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tretch>
            <a:fillRect/>
          </a:stretch>
        </p:blipFill>
        <p:spPr bwMode="auto">
          <a:xfrm>
            <a:off x="4629790" y="3972585"/>
            <a:ext cx="4303395" cy="2443163"/>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142876" y="3986856"/>
            <a:ext cx="4303395" cy="24431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0" y="1262706"/>
            <a:ext cx="9358346" cy="523220"/>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Alcune considerazioni</a:t>
            </a:r>
            <a:endParaRPr lang="it-IT" sz="2800" u="none" dirty="0">
              <a:latin typeface="+mj-lt"/>
            </a:endParaRPr>
          </a:p>
        </p:txBody>
      </p:sp>
      <p:sp>
        <p:nvSpPr>
          <p:cNvPr id="8" name="CasellaDiTesto 7"/>
          <p:cNvSpPr txBox="1"/>
          <p:nvPr/>
        </p:nvSpPr>
        <p:spPr>
          <a:xfrm>
            <a:off x="357158" y="1966460"/>
            <a:ext cx="8358246" cy="1615827"/>
          </a:xfrm>
          <a:prstGeom prst="rect">
            <a:avLst/>
          </a:prstGeom>
          <a:noFill/>
        </p:spPr>
        <p:txBody>
          <a:bodyPr wrap="square" rtlCol="0" anchor="ctr" anchorCtr="0">
            <a:spAutoFit/>
          </a:bodyPr>
          <a:lstStyle/>
          <a:p>
            <a:pPr marL="85725" indent="-85725">
              <a:spcBef>
                <a:spcPts val="600"/>
              </a:spcBef>
              <a:buFont typeface="Arial" pitchFamily="34" charset="0"/>
              <a:buChar char="•"/>
            </a:pPr>
            <a:r>
              <a:rPr lang="it-IT" sz="1400" u="none" dirty="0" smtClean="0"/>
              <a:t>Sulla serie di Bologna si nota un incremento della frequenza delle precipitazioni estreme, alla quale non corrisponde un incremento dell’intensità.</a:t>
            </a:r>
          </a:p>
          <a:p>
            <a:pPr marL="85725" indent="-85725">
              <a:spcBef>
                <a:spcPts val="600"/>
              </a:spcBef>
              <a:buFont typeface="Arial" pitchFamily="34" charset="0"/>
              <a:buChar char="•"/>
            </a:pPr>
            <a:r>
              <a:rPr lang="it-IT" sz="1400" dirty="0" smtClean="0"/>
              <a:t>Analoga tendenza si rinviene in media sul territorio italiano ed in generale su tutto l’emisfero nord.</a:t>
            </a:r>
            <a:endParaRPr lang="it-IT" sz="1400" u="none" dirty="0" smtClean="0"/>
          </a:p>
          <a:p>
            <a:pPr marL="85725" indent="-85725">
              <a:spcBef>
                <a:spcPts val="600"/>
              </a:spcBef>
              <a:buFont typeface="Arial" pitchFamily="34" charset="0"/>
              <a:buChar char="•"/>
            </a:pPr>
            <a:r>
              <a:rPr lang="it-IT" sz="1400" u="none" dirty="0" smtClean="0"/>
              <a:t>Tuttavia le variazioni riscontrate non giustificano l’incremento dei danni da alluvione osservato in Italia nel tempo recente.</a:t>
            </a:r>
          </a:p>
          <a:p>
            <a:pPr marL="85725" indent="-85725">
              <a:spcBef>
                <a:spcPts val="600"/>
              </a:spcBef>
              <a:buFont typeface="Arial" pitchFamily="34" charset="0"/>
              <a:buChar char="•"/>
            </a:pPr>
            <a:r>
              <a:rPr lang="it-IT" sz="1400" dirty="0" smtClean="0"/>
              <a:t>Appare invece rilevante il ruolo della gestione del territorio</a:t>
            </a:r>
            <a:r>
              <a:rPr lang="it-IT" sz="1400" u="none" dirty="0" smtClean="0"/>
              <a:t>.</a:t>
            </a:r>
          </a:p>
        </p:txBody>
      </p:sp>
      <p:sp>
        <p:nvSpPr>
          <p:cNvPr id="4" name="Rettangolo 3"/>
          <p:cNvSpPr/>
          <p:nvPr/>
        </p:nvSpPr>
        <p:spPr>
          <a:xfrm>
            <a:off x="5987800" y="5376462"/>
            <a:ext cx="3013356" cy="338554"/>
          </a:xfrm>
          <a:prstGeom prst="rect">
            <a:avLst/>
          </a:prstGeom>
        </p:spPr>
        <p:txBody>
          <a:bodyPr wrap="square">
            <a:spAutoFit/>
          </a:bodyPr>
          <a:lstStyle/>
          <a:p>
            <a:r>
              <a:rPr lang="en-US" sz="800" u="none" dirty="0" err="1" smtClean="0"/>
              <a:t>Fonte</a:t>
            </a:r>
            <a:r>
              <a:rPr lang="en-US" sz="800" u="none" dirty="0" smtClean="0"/>
              <a:t>: Brocken </a:t>
            </a:r>
            <a:r>
              <a:rPr lang="en-US" sz="800" u="none" dirty="0" err="1" smtClean="0"/>
              <a:t>Inaglory</a:t>
            </a:r>
            <a:r>
              <a:rPr lang="en-US" sz="800" u="none" dirty="0" smtClean="0"/>
              <a:t> - Own work, CC BY-SA 3.0, https://commons.wikimedia.org/w/index.php?curid=2133657</a:t>
            </a:r>
            <a:endParaRPr lang="it-IT" sz="800" u="none" dirty="0"/>
          </a:p>
        </p:txBody>
      </p:sp>
      <p:pic>
        <p:nvPicPr>
          <p:cNvPr id="5" name="Picture 1"/>
          <p:cNvPicPr>
            <a:picLocks noChangeAspect="1" noChangeArrowheads="1"/>
          </p:cNvPicPr>
          <p:nvPr/>
        </p:nvPicPr>
        <p:blipFill>
          <a:blip r:embed="rId2" cstate="print"/>
          <a:srcRect t="35455"/>
          <a:stretch>
            <a:fillRect/>
          </a:stretch>
        </p:blipFill>
        <p:spPr bwMode="auto">
          <a:xfrm>
            <a:off x="142844" y="4214818"/>
            <a:ext cx="5786478" cy="21800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283757" y="1071546"/>
            <a:ext cx="8633638" cy="830997"/>
          </a:xfrm>
          <a:prstGeom prst="rect">
            <a:avLst/>
          </a:prstGeom>
          <a:noFill/>
        </p:spPr>
        <p:txBody>
          <a:bodyPr wrap="square" rtlCol="0" anchor="ctr" anchorCtr="0">
            <a:spAutoFit/>
          </a:bodyPr>
          <a:lstStyle/>
          <a:p>
            <a:pPr algn="ctr">
              <a:spcAft>
                <a:spcPts val="600"/>
              </a:spcAft>
            </a:pPr>
            <a:r>
              <a:rPr lang="en-US" sz="2400" b="1" u="none" kern="900" dirty="0" err="1" smtClean="0">
                <a:ln w="12700">
                  <a:solidFill>
                    <a:schemeClr val="tx2">
                      <a:satMod val="155000"/>
                    </a:schemeClr>
                  </a:solidFill>
                  <a:prstDash val="solid"/>
                </a:ln>
                <a:latin typeface="Arial" pitchFamily="34" charset="0"/>
              </a:rPr>
              <a:t>Utilizzo</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di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sistemi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di</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informazione</a:t>
            </a:r>
            <a:r>
              <a:rPr lang="en-US" sz="2400" b="1" u="none" kern="900" dirty="0" smtClean="0">
                <a:ln w="12700">
                  <a:solidFill>
                    <a:schemeClr val="tx2">
                      <a:satMod val="155000"/>
                    </a:schemeClr>
                  </a:solidFill>
                  <a:prstDash val="solid"/>
                </a:ln>
                <a:latin typeface="Arial" pitchFamily="34" charset="0"/>
              </a:rPr>
              <a:t> a </a:t>
            </a:r>
            <a:r>
              <a:rPr lang="en-US" sz="2400" b="1" u="none" kern="900" dirty="0" err="1" smtClean="0">
                <a:ln w="12700">
                  <a:solidFill>
                    <a:schemeClr val="tx2">
                      <a:satMod val="155000"/>
                    </a:schemeClr>
                  </a:solidFill>
                  <a:prstDash val="solid"/>
                </a:ln>
                <a:latin typeface="Arial" pitchFamily="34" charset="0"/>
              </a:rPr>
              <a:t>scala</a:t>
            </a:r>
            <a:r>
              <a:rPr lang="en-US" sz="2400" b="1" u="none" kern="900" dirty="0" smtClean="0">
                <a:ln w="12700">
                  <a:solidFill>
                    <a:schemeClr val="tx2">
                      <a:satMod val="155000"/>
                    </a:schemeClr>
                  </a:solidFill>
                  <a:prstDash val="solid"/>
                </a:ln>
                <a:latin typeface="Arial" pitchFamily="34" charset="0"/>
              </a:rPr>
              <a:t> </a:t>
            </a:r>
            <a:r>
              <a:rPr lang="en-US" sz="2400" b="1" u="none" kern="900" dirty="0" err="1" smtClean="0">
                <a:ln w="12700">
                  <a:solidFill>
                    <a:schemeClr val="tx2">
                      <a:satMod val="155000"/>
                    </a:schemeClr>
                  </a:solidFill>
                  <a:prstDash val="solid"/>
                </a:ln>
                <a:latin typeface="Arial" pitchFamily="34" charset="0"/>
              </a:rPr>
              <a:t>globale</a:t>
            </a:r>
            <a:r>
              <a:rPr lang="en-US" sz="2400" b="1" u="none" kern="900" dirty="0" smtClean="0">
                <a:ln w="12700">
                  <a:solidFill>
                    <a:schemeClr val="tx2">
                      <a:satMod val="155000"/>
                    </a:schemeClr>
                  </a:solidFill>
                  <a:prstDash val="solid"/>
                </a:ln>
                <a:latin typeface="Arial" pitchFamily="34" charset="0"/>
              </a:rPr>
              <a:t> per la </a:t>
            </a:r>
            <a:r>
              <a:rPr lang="en-US" sz="2400" b="1" u="none" kern="900" dirty="0" err="1" smtClean="0">
                <a:ln w="12700">
                  <a:solidFill>
                    <a:schemeClr val="tx2">
                      <a:satMod val="155000"/>
                    </a:schemeClr>
                  </a:solidFill>
                  <a:prstDash val="solid"/>
                </a:ln>
                <a:latin typeface="Arial" pitchFamily="34" charset="0"/>
              </a:rPr>
              <a:t>stima</a:t>
            </a:r>
            <a:r>
              <a:rPr lang="en-US" sz="2400" b="1" u="none" kern="900" dirty="0" smtClean="0">
                <a:ln w="12700">
                  <a:solidFill>
                    <a:schemeClr val="tx2">
                      <a:satMod val="155000"/>
                    </a:schemeClr>
                  </a:solidFill>
                  <a:prstDash val="solid"/>
                </a:ln>
                <a:latin typeface="Arial" pitchFamily="34" charset="0"/>
              </a:rPr>
              <a:t> del </a:t>
            </a:r>
            <a:r>
              <a:rPr lang="en-US" sz="2400" b="1" u="none" kern="900" dirty="0" err="1" smtClean="0">
                <a:ln w="12700">
                  <a:solidFill>
                    <a:schemeClr val="tx2">
                      <a:satMod val="155000"/>
                    </a:schemeClr>
                  </a:solidFill>
                  <a:prstDash val="solid"/>
                </a:ln>
                <a:latin typeface="Arial" pitchFamily="34" charset="0"/>
              </a:rPr>
              <a:t>rischio</a:t>
            </a:r>
            <a:endParaRPr lang="en-US" sz="2400" b="1" u="none" kern="900" dirty="0" smtClean="0">
              <a:ln w="12700">
                <a:solidFill>
                  <a:schemeClr val="tx2">
                    <a:satMod val="155000"/>
                  </a:schemeClr>
                </a:solidFill>
                <a:prstDash val="solid"/>
              </a:ln>
              <a:latin typeface="Arial" pitchFamily="34" charset="0"/>
            </a:endParaRPr>
          </a:p>
        </p:txBody>
      </p:sp>
      <p:sp>
        <p:nvSpPr>
          <p:cNvPr id="15" name="Rettangolo 14"/>
          <p:cNvSpPr/>
          <p:nvPr/>
        </p:nvSpPr>
        <p:spPr>
          <a:xfrm>
            <a:off x="71406" y="5723769"/>
            <a:ext cx="4082903" cy="276999"/>
          </a:xfrm>
          <a:prstGeom prst="rect">
            <a:avLst/>
          </a:prstGeom>
        </p:spPr>
        <p:txBody>
          <a:bodyPr wrap="square">
            <a:spAutoFit/>
          </a:bodyPr>
          <a:lstStyle/>
          <a:p>
            <a:pPr algn="just"/>
            <a:r>
              <a:rPr lang="it-IT" sz="1200" u="none" smtClean="0"/>
              <a:t>Immagine di luminosità notturna sull’Italia per l’anno 2012</a:t>
            </a:r>
            <a:endParaRPr lang="it-IT" sz="1200" u="none">
              <a:ea typeface="Verdana" pitchFamily="34" charset="0"/>
              <a:cs typeface="Verdana" pitchFamily="34" charset="0"/>
            </a:endParaRPr>
          </a:p>
        </p:txBody>
      </p:sp>
      <p:sp>
        <p:nvSpPr>
          <p:cNvPr id="20" name="Rettangolo 19"/>
          <p:cNvSpPr/>
          <p:nvPr/>
        </p:nvSpPr>
        <p:spPr>
          <a:xfrm>
            <a:off x="2306850" y="5929330"/>
            <a:ext cx="1590675" cy="246221"/>
          </a:xfrm>
          <a:prstGeom prst="rect">
            <a:avLst/>
          </a:prstGeom>
        </p:spPr>
        <p:txBody>
          <a:bodyPr wrap="square">
            <a:spAutoFit/>
          </a:bodyPr>
          <a:lstStyle/>
          <a:p>
            <a:pPr algn="r"/>
            <a:r>
              <a:rPr lang="en-US" sz="1000" u="none" dirty="0" err="1" smtClean="0"/>
              <a:t>Ceola</a:t>
            </a:r>
            <a:r>
              <a:rPr lang="en-US" sz="1000" u="none" dirty="0" smtClean="0"/>
              <a:t> et al., 2015, WRR</a:t>
            </a:r>
            <a:endParaRPr lang="en-US" sz="1000" u="none" dirty="0">
              <a:ea typeface="Verdana" pitchFamily="34" charset="0"/>
              <a:cs typeface="Verdana" pitchFamily="34" charset="0"/>
            </a:endParaRPr>
          </a:p>
        </p:txBody>
      </p:sp>
      <p:grpSp>
        <p:nvGrpSpPr>
          <p:cNvPr id="2" name="Gruppo 16"/>
          <p:cNvGrpSpPr/>
          <p:nvPr/>
        </p:nvGrpSpPr>
        <p:grpSpPr>
          <a:xfrm>
            <a:off x="4444734" y="2000240"/>
            <a:ext cx="4311968" cy="1548765"/>
            <a:chOff x="4635803" y="4740841"/>
            <a:chExt cx="4311968" cy="1548765"/>
          </a:xfrm>
        </p:grpSpPr>
        <p:pic>
          <p:nvPicPr>
            <p:cNvPr id="16" name="Picture 2"/>
            <p:cNvPicPr>
              <a:picLocks noChangeAspect="1" noChangeArrowheads="1"/>
            </p:cNvPicPr>
            <p:nvPr/>
          </p:nvPicPr>
          <p:blipFill>
            <a:blip r:embed="rId2" cstate="print"/>
            <a:srcRect/>
            <a:stretch>
              <a:fillRect/>
            </a:stretch>
          </p:blipFill>
          <p:spPr bwMode="auto">
            <a:xfrm>
              <a:off x="4635803" y="4740841"/>
              <a:ext cx="4311968" cy="1548765"/>
            </a:xfrm>
            <a:prstGeom prst="rect">
              <a:avLst/>
            </a:prstGeom>
            <a:noFill/>
            <a:ln w="19050">
              <a:solidFill>
                <a:schemeClr val="accent1">
                  <a:lumMod val="75000"/>
                </a:schemeClr>
              </a:solidFill>
              <a:miter lim="800000"/>
              <a:headEnd/>
              <a:tailEnd/>
            </a:ln>
          </p:spPr>
        </p:pic>
        <p:sp>
          <p:nvSpPr>
            <p:cNvPr id="17" name="Rettangolo 16"/>
            <p:cNvSpPr/>
            <p:nvPr/>
          </p:nvSpPr>
          <p:spPr>
            <a:xfrm>
              <a:off x="5717969" y="6204856"/>
              <a:ext cx="3164774" cy="83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8" name="Text Box 66"/>
          <p:cNvSpPr txBox="1">
            <a:spLocks noChangeArrowheads="1"/>
          </p:cNvSpPr>
          <p:nvPr/>
        </p:nvSpPr>
        <p:spPr bwMode="auto">
          <a:xfrm>
            <a:off x="4385294" y="3972831"/>
            <a:ext cx="4187234" cy="1169551"/>
          </a:xfrm>
          <a:prstGeom prst="rect">
            <a:avLst/>
          </a:prstGeom>
          <a:noFill/>
          <a:ln w="9525">
            <a:noFill/>
            <a:miter lim="800000"/>
            <a:headEnd/>
            <a:tailEnd/>
          </a:ln>
        </p:spPr>
        <p:txBody>
          <a:bodyPr wrap="square">
            <a:spAutoFit/>
          </a:bodyPr>
          <a:lstStyle/>
          <a:p>
            <a:pPr algn="just">
              <a:spcAft>
                <a:spcPts val="600"/>
              </a:spcAft>
            </a:pPr>
            <a:r>
              <a:rPr lang="it-IT" sz="1400" u="none" dirty="0" smtClean="0"/>
              <a:t>I risultati dimostrano una correlazione significativa a livello globale fra luminosità notturna sulle aste fluviali e danni provocati da alluvioni. Si nota, inoltre, una costante crescita negli ultimi 20 anni della stessa luminosità in corrispondenza degli alvei.</a:t>
            </a:r>
            <a:endParaRPr lang="it-IT" sz="1400" u="none" dirty="0"/>
          </a:p>
        </p:txBody>
      </p:sp>
      <p:pic>
        <p:nvPicPr>
          <p:cNvPr id="3074" name="Picture 2"/>
          <p:cNvPicPr>
            <a:picLocks noChangeAspect="1" noChangeArrowheads="1"/>
          </p:cNvPicPr>
          <p:nvPr/>
        </p:nvPicPr>
        <p:blipFill>
          <a:blip r:embed="rId3" cstate="print"/>
          <a:srcRect/>
          <a:stretch>
            <a:fillRect/>
          </a:stretch>
        </p:blipFill>
        <p:spPr bwMode="auto">
          <a:xfrm>
            <a:off x="360845" y="1928802"/>
            <a:ext cx="3211023" cy="37284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Il Piano Nazionale di Adattamento ai Cambiamenti Climatici</a:t>
            </a:r>
          </a:p>
        </p:txBody>
      </p:sp>
      <p:sp>
        <p:nvSpPr>
          <p:cNvPr id="7" name="CasellaDiTesto 6"/>
          <p:cNvSpPr txBox="1"/>
          <p:nvPr/>
        </p:nvSpPr>
        <p:spPr>
          <a:xfrm>
            <a:off x="357158" y="2036523"/>
            <a:ext cx="8358246" cy="3862596"/>
          </a:xfrm>
          <a:prstGeom prst="rect">
            <a:avLst/>
          </a:prstGeom>
          <a:noFill/>
        </p:spPr>
        <p:txBody>
          <a:bodyPr wrap="square" rtlCol="0" anchor="ctr" anchorCtr="0">
            <a:spAutoFit/>
          </a:bodyPr>
          <a:lstStyle/>
          <a:p>
            <a:pPr marL="85725" indent="-85725">
              <a:spcBef>
                <a:spcPts val="600"/>
              </a:spcBef>
              <a:buFont typeface="Arial" pitchFamily="34" charset="0"/>
              <a:buChar char="•"/>
            </a:pPr>
            <a:r>
              <a:rPr lang="it-IT" sz="1400" u="none" dirty="0" smtClean="0"/>
              <a:t>Il Ministero dell‘Ambiente e della Tutela del Territorio e del Mare ha approvato il 16 giugno 2015 la “Strategia Nazionale di Adattamento ai cambiamenti climatici” (</a:t>
            </a:r>
            <a:r>
              <a:rPr lang="it-IT" sz="1400" u="none" dirty="0" smtClean="0">
                <a:hlinkClick r:id="rId2"/>
              </a:rPr>
              <a:t>http://www.minambiente.it/notizie/strategia-nazionale-di-adattamento-ai-cambiamenti-climatici-0</a:t>
            </a:r>
            <a:r>
              <a:rPr lang="it-IT" sz="1400" u="none" dirty="0" smtClean="0"/>
              <a:t>).</a:t>
            </a:r>
          </a:p>
          <a:p>
            <a:pPr marL="85725" indent="-85725">
              <a:spcBef>
                <a:spcPts val="600"/>
              </a:spcBef>
            </a:pPr>
            <a:r>
              <a:rPr lang="it-IT" sz="1400" u="none" dirty="0" smtClean="0"/>
              <a:t>	La strategia prende in considerazione 21 aree tematiche. Una di queste è il dissesto idrologico e geologico.</a:t>
            </a:r>
          </a:p>
          <a:p>
            <a:pPr marL="85725" indent="-85725">
              <a:spcBef>
                <a:spcPts val="600"/>
              </a:spcBef>
              <a:buFont typeface="Arial" pitchFamily="34" charset="0"/>
              <a:buChar char="•"/>
            </a:pPr>
            <a:r>
              <a:rPr lang="it-IT" sz="1400" u="none" dirty="0" smtClean="0"/>
              <a:t>Il Ministero dell‘Ambiente e della Tutela del Territorio e del Mare sta ora predisponendo il Piano Nazionale di Adattamento ai Cambiamenti Climatici. Per quanto attiene al dissesto idrologico e geologico, il piano prevede le azioni che seguono:</a:t>
            </a:r>
          </a:p>
          <a:p>
            <a:pPr marL="531813" indent="-450850">
              <a:spcBef>
                <a:spcPts val="600"/>
              </a:spcBef>
              <a:tabLst>
                <a:tab pos="804863" algn="l"/>
              </a:tabLst>
            </a:pPr>
            <a:r>
              <a:rPr lang="it-IT" sz="1400" u="none" dirty="0" smtClean="0"/>
              <a:t>	(1)	Misure finalizzate al miglioramento delle conoscenze scientifiche e del trasferimento  tecnologico in tutti i settori coinvolti nella difesa dai rischi naturali;</a:t>
            </a:r>
          </a:p>
          <a:p>
            <a:pPr marL="531813" indent="-450850">
              <a:spcBef>
                <a:spcPts val="600"/>
              </a:spcBef>
              <a:tabLst>
                <a:tab pos="804863" algn="l"/>
              </a:tabLst>
            </a:pPr>
            <a:r>
              <a:rPr lang="it-IT" sz="1400" u="none" dirty="0" smtClean="0"/>
              <a:t>	(2) Misure finalizzate al miglioramento del monitoraggio territoriale;</a:t>
            </a:r>
          </a:p>
          <a:p>
            <a:pPr marL="531813" indent="-450850">
              <a:spcBef>
                <a:spcPts val="600"/>
              </a:spcBef>
              <a:tabLst>
                <a:tab pos="804863" algn="l"/>
              </a:tabLst>
            </a:pPr>
            <a:r>
              <a:rPr lang="it-IT" sz="1400" u="none" dirty="0" smtClean="0"/>
              <a:t>	(3) Misure finalizzate al miglioramento dei sistemi di previsione;</a:t>
            </a:r>
          </a:p>
          <a:p>
            <a:pPr marL="531813" indent="-450850">
              <a:spcBef>
                <a:spcPts val="600"/>
              </a:spcBef>
              <a:tabLst>
                <a:tab pos="804863" algn="l"/>
              </a:tabLst>
            </a:pPr>
            <a:r>
              <a:rPr lang="it-IT" sz="1400" u="none" dirty="0" smtClean="0"/>
              <a:t>	(4) Misure finalizzate al miglioramento del supporto tecnico, della gestione delle emergenze e della preparazione e addestramento (“</a:t>
            </a:r>
            <a:r>
              <a:rPr lang="it-IT" sz="1400" u="none" dirty="0" err="1" smtClean="0"/>
              <a:t>preparedness</a:t>
            </a:r>
            <a:r>
              <a:rPr lang="it-IT" sz="1400" u="none" dirty="0" smtClean="0"/>
              <a:t>”) della popolazione;</a:t>
            </a:r>
          </a:p>
          <a:p>
            <a:pPr marL="531813" indent="-450850">
              <a:spcBef>
                <a:spcPts val="600"/>
              </a:spcBef>
              <a:tabLst>
                <a:tab pos="804863" algn="l"/>
              </a:tabLst>
            </a:pPr>
            <a:r>
              <a:rPr lang="it-IT" sz="1400" u="none" dirty="0" smtClean="0"/>
              <a:t>	(5)	Misure finalizzate all’implementazione, il miglioramento ed il recupero di misure di difesa 	strutturali attraverso il disegno e la realizzazione di opere specifiche.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0" y="1262706"/>
            <a:ext cx="9358346" cy="523220"/>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Conclusioni</a:t>
            </a:r>
            <a:endParaRPr lang="it-IT" sz="2800" u="none" dirty="0">
              <a:latin typeface="+mj-lt"/>
            </a:endParaRPr>
          </a:p>
        </p:txBody>
      </p:sp>
      <p:sp>
        <p:nvSpPr>
          <p:cNvPr id="8" name="CasellaDiTesto 7"/>
          <p:cNvSpPr txBox="1"/>
          <p:nvPr/>
        </p:nvSpPr>
        <p:spPr>
          <a:xfrm>
            <a:off x="293787" y="2036600"/>
            <a:ext cx="8358246" cy="4047316"/>
          </a:xfrm>
          <a:prstGeom prst="rect">
            <a:avLst/>
          </a:prstGeom>
          <a:noFill/>
        </p:spPr>
        <p:txBody>
          <a:bodyPr wrap="square" rtlCol="0" anchor="t" anchorCtr="0">
            <a:noAutofit/>
          </a:bodyPr>
          <a:lstStyle/>
          <a:p>
            <a:pPr marL="85725" indent="-85725">
              <a:spcBef>
                <a:spcPts val="600"/>
              </a:spcBef>
              <a:buFont typeface="Arial" pitchFamily="34" charset="0"/>
              <a:buChar char="•"/>
            </a:pPr>
            <a:r>
              <a:rPr lang="it-IT" sz="1600" u="none" dirty="0" smtClean="0"/>
              <a:t>Il Fiume Reno determina a tutt’oggi condizioni di criticità dal punto di vista del rischio idraulico. La probabilità che si verifichino alluvioni non appare significativamente variata sul territorio bolognese rispetto al passato. Tuttavia, l’aumentato valore delle zone esposte al rischio ha accresciuto l’esposizione e dunque il rischio idraulico. </a:t>
            </a:r>
          </a:p>
          <a:p>
            <a:pPr marL="85725" indent="-85725">
              <a:spcBef>
                <a:spcPts val="600"/>
              </a:spcBef>
              <a:buFont typeface="Arial" pitchFamily="34" charset="0"/>
              <a:buChar char="•"/>
            </a:pPr>
            <a:r>
              <a:rPr lang="it-IT" sz="1600" dirty="0" smtClean="0"/>
              <a:t>Il rischio può e deve essere ridotto decrementando l’esposizione e la vulnerabilità del territorio, ed assicurando la corretta gestione delle aste fluviali che permette di controllare la probabilità delle piene.</a:t>
            </a:r>
          </a:p>
          <a:p>
            <a:pPr marL="85725" indent="-85725">
              <a:spcBef>
                <a:spcPts val="600"/>
              </a:spcBef>
              <a:buFont typeface="Arial" pitchFamily="34" charset="0"/>
              <a:buChar char="•"/>
            </a:pPr>
            <a:r>
              <a:rPr lang="it-IT" sz="1600" u="none" dirty="0" smtClean="0"/>
              <a:t>Oggi più che mai il rapporto fra uomo e territorio appare delicato e difficilmente sostenibile. I dati sul territorio italiano mostrano una continua appropriazione degli spazi che dovrebbero essere riservati agli alvei fluviali.</a:t>
            </a:r>
          </a:p>
          <a:p>
            <a:pPr marL="85725" indent="-85725">
              <a:spcBef>
                <a:spcPts val="600"/>
              </a:spcBef>
              <a:buFont typeface="Arial" pitchFamily="34" charset="0"/>
              <a:buChar char="•"/>
            </a:pPr>
            <a:r>
              <a:rPr lang="it-IT" sz="1600" dirty="0" smtClean="0"/>
              <a:t>La tecnologia moderna offre innumerevoli opportunità, che devono essere tuttavia colte promuovendo una cultura innovativa dell’amministrazione del territorio.</a:t>
            </a:r>
            <a:endParaRPr lang="it-IT" sz="1600" u="none"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1142984"/>
            <a:ext cx="9144000" cy="5286412"/>
          </a:xfrm>
          <a:prstGeom prst="rect">
            <a:avLst/>
          </a:prstGeom>
          <a:noFill/>
          <a:ln w="9525">
            <a:noFill/>
            <a:miter lim="800000"/>
            <a:headEnd/>
            <a:tailEnd/>
          </a:ln>
          <a:effectLst/>
        </p:spPr>
      </p:pic>
      <p:sp>
        <p:nvSpPr>
          <p:cNvPr id="7" name="Text Box 7"/>
          <p:cNvSpPr txBox="1">
            <a:spLocks noChangeArrowheads="1"/>
          </p:cNvSpPr>
          <p:nvPr/>
        </p:nvSpPr>
        <p:spPr bwMode="auto">
          <a:xfrm>
            <a:off x="0" y="3425611"/>
            <a:ext cx="9358346" cy="769441"/>
          </a:xfrm>
          <a:prstGeom prst="rect">
            <a:avLst/>
          </a:prstGeom>
          <a:noFill/>
          <a:ln w="9525">
            <a:noFill/>
            <a:miter lim="800000"/>
            <a:headEnd/>
            <a:tailEnd/>
          </a:ln>
        </p:spPr>
        <p:txBody>
          <a:bodyPr wrap="square">
            <a:spAutoFit/>
          </a:bodyPr>
          <a:lstStyle/>
          <a:p>
            <a:pPr algn="ctr">
              <a:spcBef>
                <a:spcPct val="50000"/>
              </a:spcBef>
            </a:pPr>
            <a:r>
              <a:rPr lang="it-IT" sz="4400" u="none" kern="90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Arial" pitchFamily="34" charset="0"/>
              </a:rPr>
              <a:t>Grazie!</a:t>
            </a:r>
            <a:endParaRPr lang="it-IT" sz="4400" u="none"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200458"/>
            <a:ext cx="8229600" cy="424732"/>
          </a:xfrm>
          <a:noFill/>
          <a:ln w="9525">
            <a:noFill/>
            <a:miter lim="800000"/>
            <a:headEnd/>
            <a:tailEnd/>
          </a:ln>
        </p:spPr>
        <p:txBody>
          <a:bodyPr wrap="square">
            <a:spAutoFit/>
          </a:bodyPr>
          <a:lstStyle/>
          <a:p>
            <a:pPr eaLnBrk="0" hangingPunct="0">
              <a:lnSpc>
                <a:spcPct val="90000"/>
              </a:lnSpc>
              <a:spcBef>
                <a:spcPct val="50000"/>
              </a:spcBef>
              <a:defRPr/>
            </a:pPr>
            <a:r>
              <a:rPr lang="it-IT" sz="2400" b="1" kern="900" dirty="0" smtClean="0">
                <a:ln w="12700">
                  <a:solidFill>
                    <a:schemeClr val="tx2">
                      <a:satMod val="155000"/>
                    </a:schemeClr>
                  </a:solidFill>
                  <a:prstDash val="solid"/>
                </a:ln>
                <a:latin typeface="Arial" pitchFamily="34" charset="0"/>
                <a:ea typeface="+mn-ea"/>
                <a:cs typeface="+mn-cs"/>
              </a:rPr>
              <a:t>La sicurezza idraulica nel territorio bolognese</a:t>
            </a:r>
            <a:endParaRPr lang="it-IT" sz="2400" b="1" kern="900" dirty="0">
              <a:ln w="12700">
                <a:solidFill>
                  <a:schemeClr val="tx2">
                    <a:satMod val="155000"/>
                  </a:schemeClr>
                </a:solidFill>
                <a:prstDash val="solid"/>
              </a:ln>
              <a:latin typeface="Arial" pitchFamily="34" charset="0"/>
              <a:ea typeface="+mn-ea"/>
              <a:cs typeface="+mn-cs"/>
            </a:endParaRPr>
          </a:p>
        </p:txBody>
      </p:sp>
      <p:pic>
        <p:nvPicPr>
          <p:cNvPr id="1028" name="Picture 4"/>
          <p:cNvPicPr>
            <a:picLocks noChangeAspect="1" noChangeArrowheads="1"/>
          </p:cNvPicPr>
          <p:nvPr/>
        </p:nvPicPr>
        <p:blipFill>
          <a:blip r:embed="rId2"/>
          <a:srcRect l="3539" b="20019"/>
          <a:stretch>
            <a:fillRect/>
          </a:stretch>
        </p:blipFill>
        <p:spPr bwMode="auto">
          <a:xfrm>
            <a:off x="44116" y="1728426"/>
            <a:ext cx="2810421" cy="4778181"/>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802190" y="2102401"/>
            <a:ext cx="6263640" cy="4423410"/>
          </a:xfrm>
          <a:prstGeom prst="rect">
            <a:avLst/>
          </a:prstGeom>
          <a:noFill/>
          <a:ln w="9525">
            <a:noFill/>
            <a:miter lim="800000"/>
            <a:headEnd/>
            <a:tailEnd/>
          </a:ln>
          <a:effectLst/>
        </p:spPr>
      </p:pic>
      <p:sp>
        <p:nvSpPr>
          <p:cNvPr id="4" name="Segnaposto contenuto 2"/>
          <p:cNvSpPr>
            <a:spLocks noGrp="1"/>
          </p:cNvSpPr>
          <p:nvPr>
            <p:ph idx="1"/>
          </p:nvPr>
        </p:nvSpPr>
        <p:spPr>
          <a:xfrm>
            <a:off x="2197588" y="1568855"/>
            <a:ext cx="6946412" cy="542600"/>
          </a:xfrm>
        </p:spPr>
        <p:txBody>
          <a:bodyPr>
            <a:noAutofit/>
          </a:bodyPr>
          <a:lstStyle/>
          <a:p>
            <a:pPr marL="0" indent="0">
              <a:buNone/>
            </a:pPr>
            <a:r>
              <a:rPr lang="it-IT" sz="1400" dirty="0" smtClean="0"/>
              <a:t>Cartografia delle Mappe della pericolosità, degli elementi esposti e del rischio di alluvioni del Piano di Gestione del Rischio di Alluvioni relative al territorio della Regione Emilia-Romagna </a:t>
            </a:r>
          </a:p>
        </p:txBody>
      </p:sp>
      <p:sp>
        <p:nvSpPr>
          <p:cNvPr id="9217" name="Rectangle 1"/>
          <p:cNvSpPr>
            <a:spLocks noChangeArrowheads="1"/>
          </p:cNvSpPr>
          <p:nvPr/>
        </p:nvSpPr>
        <p:spPr bwMode="auto">
          <a:xfrm>
            <a:off x="7324251" y="2061958"/>
            <a:ext cx="1665838" cy="3308598"/>
          </a:xfrm>
          <a:prstGeom prst="rect">
            <a:avLst/>
          </a:prstGeom>
          <a:solidFill>
            <a:schemeClr val="bg1">
              <a:lumMod val="75000"/>
            </a:schemeClr>
          </a:solidFill>
          <a:ln w="28575">
            <a:solidFill>
              <a:schemeClr val="tx1"/>
            </a:solid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Piene principali del Fiume Reno nel XX Secolo</a:t>
            </a:r>
          </a:p>
          <a:p>
            <a:pPr marL="0" marR="0" lvl="0" indent="0" algn="ctr" defTabSz="914400" rtl="0" eaLnBrk="1" fontAlgn="base" latinLnBrk="0" hangingPunct="1">
              <a:lnSpc>
                <a:spcPct val="100000"/>
              </a:lnSpc>
              <a:spcBef>
                <a:spcPct val="0"/>
              </a:spcBef>
              <a:spcAft>
                <a:spcPct val="0"/>
              </a:spcAft>
              <a:buClrTx/>
              <a:buSzTx/>
              <a:buFontTx/>
              <a:buNone/>
              <a:tabLst/>
            </a:pPr>
            <a:r>
              <a:rPr lang="it-IT" sz="1200" b="1" dirty="0" smtClean="0">
                <a:latin typeface="Arial" pitchFamily="34" charset="0"/>
                <a:ea typeface="Times New Roman" pitchFamily="18" charset="0"/>
                <a:cs typeface="Arial" pitchFamily="34" charset="0"/>
              </a:rPr>
              <a:t>(</a:t>
            </a:r>
            <a:r>
              <a:rPr lang="it-IT" sz="900" b="1" dirty="0" smtClean="0">
                <a:latin typeface="Arial" pitchFamily="34" charset="0"/>
                <a:ea typeface="Times New Roman" pitchFamily="18" charset="0"/>
                <a:cs typeface="Arial" pitchFamily="34" charset="0"/>
              </a:rPr>
              <a:t>Da </a:t>
            </a:r>
            <a:r>
              <a:rPr lang="it-IT" sz="900" b="1" dirty="0" err="1" smtClean="0">
                <a:latin typeface="Arial" pitchFamily="34" charset="0"/>
                <a:ea typeface="Times New Roman" pitchFamily="18" charset="0"/>
                <a:cs typeface="Arial" pitchFamily="34" charset="0"/>
              </a:rPr>
              <a:t>Cerioni</a:t>
            </a:r>
            <a:r>
              <a:rPr lang="it-IT" sz="900" b="1" dirty="0" smtClean="0">
                <a:latin typeface="Arial" pitchFamily="34" charset="0"/>
                <a:ea typeface="Times New Roman" pitchFamily="18" charset="0"/>
                <a:cs typeface="Arial" pitchFamily="34" charset="0"/>
              </a:rPr>
              <a:t>, 2001)</a:t>
            </a:r>
            <a:endParaRPr kumimoji="0" lang="it-IT" sz="9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ts val="60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Marzo	1934</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Ottobre	1937</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Maggio	1939</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Novembre	1940</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Novembre	1949</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Gennaio	1951</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Febbraio	1951</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Dicembre	1959</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Novembre	1966</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Dicembre	1966</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Novembre	1990</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Settembre	1994</a:t>
            </a:r>
          </a:p>
          <a:p>
            <a:pPr marL="0" marR="0" lvl="0" indent="0" algn="l" defTabSz="914400" rtl="0" eaLnBrk="1" fontAlgn="base" latinLnBrk="0" hangingPunct="1">
              <a:lnSpc>
                <a:spcPct val="100000"/>
              </a:lnSpc>
              <a:spcBef>
                <a:spcPct val="0"/>
              </a:spcBef>
              <a:spcAft>
                <a:spcPct val="0"/>
              </a:spcAft>
              <a:buClrTx/>
              <a:buSzTx/>
              <a:buFontTx/>
              <a:buNone/>
              <a:tabLst>
                <a:tab pos="90488" algn="l"/>
              </a:tabLst>
            </a:pPr>
            <a:r>
              <a:rPr kumimoji="0" lang="it-IT"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Novembre	2000</a:t>
            </a:r>
            <a:endParaRPr kumimoji="0" lang="it-IT" sz="1800" b="1" i="0" u="none" strike="noStrike" cap="none" normalizeH="0" baseline="0" dirty="0" smtClean="0">
              <a:ln>
                <a:noFill/>
              </a:ln>
              <a:solidFill>
                <a:schemeClr val="tx1"/>
              </a:solidFill>
              <a:effectLst/>
              <a:latin typeface="Arial" pitchFamily="34" charset="0"/>
              <a:cs typeface="Arial" pitchFamily="34" charset="0"/>
            </a:endParaRPr>
          </a:p>
        </p:txBody>
      </p:sp>
      <p:pic>
        <p:nvPicPr>
          <p:cNvPr id="9220" name="Picture 4"/>
          <p:cNvPicPr>
            <a:picLocks noChangeAspect="1" noChangeArrowheads="1"/>
          </p:cNvPicPr>
          <p:nvPr/>
        </p:nvPicPr>
        <p:blipFill>
          <a:blip r:embed="rId4"/>
          <a:srcRect/>
          <a:stretch>
            <a:fillRect/>
          </a:stretch>
        </p:blipFill>
        <p:spPr bwMode="auto">
          <a:xfrm>
            <a:off x="2360405" y="5341137"/>
            <a:ext cx="6647790" cy="1193664"/>
          </a:xfrm>
          <a:prstGeom prst="rect">
            <a:avLst/>
          </a:prstGeom>
          <a:noFill/>
          <a:ln w="9525">
            <a:noFill/>
            <a:miter lim="800000"/>
            <a:headEnd/>
            <a:tailEnd/>
          </a:ln>
          <a:effectLst/>
        </p:spPr>
      </p:pic>
    </p:spTree>
    <p:extLst>
      <p:ext uri="{BB962C8B-B14F-4D97-AF65-F5344CB8AC3E}">
        <p14:creationId xmlns:p14="http://schemas.microsoft.com/office/powerpoint/2010/main" xmlns="" val="389113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fade">
                                      <p:cBhvr>
                                        <p:cTn id="7" dur="2000"/>
                                        <p:tgtEl>
                                          <p:spTgt spid="92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20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303694"/>
            <a:ext cx="8229600" cy="424732"/>
          </a:xfrm>
          <a:noFill/>
          <a:ln w="9525">
            <a:noFill/>
            <a:miter lim="800000"/>
            <a:headEnd/>
            <a:tailEnd/>
          </a:ln>
        </p:spPr>
        <p:txBody>
          <a:bodyPr wrap="square">
            <a:spAutoFit/>
          </a:bodyPr>
          <a:lstStyle/>
          <a:p>
            <a:pPr eaLnBrk="0" hangingPunct="0">
              <a:lnSpc>
                <a:spcPct val="90000"/>
              </a:lnSpc>
              <a:spcBef>
                <a:spcPct val="50000"/>
              </a:spcBef>
              <a:defRPr/>
            </a:pPr>
            <a:r>
              <a:rPr lang="it-IT" sz="2400" b="1" kern="900" dirty="0" smtClean="0">
                <a:ln w="12700">
                  <a:solidFill>
                    <a:schemeClr val="tx2">
                      <a:satMod val="155000"/>
                    </a:schemeClr>
                  </a:solidFill>
                  <a:prstDash val="solid"/>
                </a:ln>
                <a:latin typeface="Arial" pitchFamily="34" charset="0"/>
                <a:ea typeface="+mn-ea"/>
                <a:cs typeface="+mn-cs"/>
              </a:rPr>
              <a:t>Le alluvioni: una causa di rischio rilevante per il paese</a:t>
            </a:r>
            <a:endParaRPr lang="it-IT" sz="2400" b="1" kern="900" dirty="0">
              <a:ln w="12700">
                <a:solidFill>
                  <a:schemeClr val="tx2">
                    <a:satMod val="155000"/>
                  </a:schemeClr>
                </a:solidFill>
                <a:prstDash val="solid"/>
              </a:ln>
              <a:latin typeface="Arial" pitchFamily="34" charset="0"/>
              <a:ea typeface="+mn-ea"/>
              <a:cs typeface="+mn-cs"/>
            </a:endParaRPr>
          </a:p>
        </p:txBody>
      </p:sp>
      <p:sp>
        <p:nvSpPr>
          <p:cNvPr id="4" name="Segnaposto contenuto 2"/>
          <p:cNvSpPr>
            <a:spLocks noGrp="1"/>
          </p:cNvSpPr>
          <p:nvPr>
            <p:ph idx="1"/>
          </p:nvPr>
        </p:nvSpPr>
        <p:spPr>
          <a:xfrm>
            <a:off x="457200" y="1777607"/>
            <a:ext cx="8229600" cy="4525963"/>
          </a:xfrm>
        </p:spPr>
        <p:txBody>
          <a:bodyPr>
            <a:normAutofit/>
          </a:bodyPr>
          <a:lstStyle/>
          <a:p>
            <a:pPr marL="180975" indent="-180975"/>
            <a:r>
              <a:rPr lang="it-IT" sz="1600" dirty="0" smtClean="0"/>
              <a:t>La lista delle alluvioni italiane (</a:t>
            </a:r>
            <a:r>
              <a:rPr lang="it-IT" sz="1600" dirty="0" smtClean="0">
                <a:hlinkClick r:id="rId2"/>
              </a:rPr>
              <a:t>https://it.wikipedia.org/wiki/Lista_di_alluvioni_e_inondazioni_in_Italia</a:t>
            </a:r>
            <a:r>
              <a:rPr lang="it-IT" sz="1600" dirty="0" smtClean="0"/>
              <a:t>) è impressionante e mostra una frequenza crescente degli eventi. Le alluvioni sono oggi una causa rilevante di preoccupazione per il paese.</a:t>
            </a:r>
          </a:p>
          <a:p>
            <a:pPr marL="180975" indent="-180975"/>
            <a:r>
              <a:rPr lang="it-IT" sz="1600" dirty="0" smtClean="0"/>
              <a:t>In tempi recenti è aumentata la frequenza di eventi alluvionali in bacini di ridotta estensione.</a:t>
            </a:r>
          </a:p>
          <a:p>
            <a:pPr marL="180975" indent="-180975"/>
            <a:r>
              <a:rPr lang="it-IT" sz="1600" dirty="0" smtClean="0"/>
              <a:t>Da più parti si sostiene che la causa della maggior frequenza delle piene sia l’incremento dell’intensità delle piogge estreme.</a:t>
            </a:r>
          </a:p>
          <a:p>
            <a:pPr marL="180975" indent="-180975"/>
            <a:r>
              <a:rPr lang="it-IT" sz="1600" dirty="0" smtClean="0"/>
              <a:t>Le evidenze mostrano che in molti casi la causa dell’alluvione è da ricercarsi nella gestione non oculata del territorio.</a:t>
            </a:r>
          </a:p>
        </p:txBody>
      </p:sp>
    </p:spTree>
    <p:extLst>
      <p:ext uri="{BB962C8B-B14F-4D97-AF65-F5344CB8AC3E}">
        <p14:creationId xmlns:p14="http://schemas.microsoft.com/office/powerpoint/2010/main" xmlns="" val="38911395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303694"/>
            <a:ext cx="8229600" cy="424732"/>
          </a:xfrm>
          <a:noFill/>
          <a:ln w="9525">
            <a:noFill/>
            <a:miter lim="800000"/>
            <a:headEnd/>
            <a:tailEnd/>
          </a:ln>
        </p:spPr>
        <p:txBody>
          <a:bodyPr wrap="square">
            <a:spAutoFit/>
          </a:bodyPr>
          <a:lstStyle/>
          <a:p>
            <a:pPr eaLnBrk="0" hangingPunct="0">
              <a:lnSpc>
                <a:spcPct val="90000"/>
              </a:lnSpc>
              <a:spcBef>
                <a:spcPct val="50000"/>
              </a:spcBef>
              <a:defRPr/>
            </a:pPr>
            <a:r>
              <a:rPr lang="it-IT" sz="2400" b="1" kern="900" dirty="0" smtClean="0">
                <a:ln w="12700">
                  <a:solidFill>
                    <a:schemeClr val="tx2">
                      <a:satMod val="155000"/>
                    </a:schemeClr>
                  </a:solidFill>
                  <a:prstDash val="solid"/>
                </a:ln>
                <a:latin typeface="Arial" pitchFamily="34" charset="0"/>
                <a:ea typeface="+mn-ea"/>
                <a:cs typeface="+mn-cs"/>
              </a:rPr>
              <a:t>La pioggia narra la storia del clima</a:t>
            </a:r>
            <a:endParaRPr lang="it-IT" sz="2400" b="1" kern="900" dirty="0">
              <a:ln w="12700">
                <a:solidFill>
                  <a:schemeClr val="tx2">
                    <a:satMod val="155000"/>
                  </a:schemeClr>
                </a:solidFill>
                <a:prstDash val="solid"/>
              </a:ln>
              <a:latin typeface="Arial" pitchFamily="34" charset="0"/>
              <a:ea typeface="+mn-ea"/>
              <a:cs typeface="+mn-cs"/>
            </a:endParaRPr>
          </a:p>
        </p:txBody>
      </p:sp>
      <p:sp>
        <p:nvSpPr>
          <p:cNvPr id="4" name="Segnaposto contenuto 2"/>
          <p:cNvSpPr>
            <a:spLocks noGrp="1"/>
          </p:cNvSpPr>
          <p:nvPr>
            <p:ph idx="1"/>
          </p:nvPr>
        </p:nvSpPr>
        <p:spPr>
          <a:xfrm>
            <a:off x="430042" y="1971373"/>
            <a:ext cx="6649770" cy="4525963"/>
          </a:xfrm>
        </p:spPr>
        <p:txBody>
          <a:bodyPr>
            <a:normAutofit lnSpcReduction="10000"/>
          </a:bodyPr>
          <a:lstStyle/>
          <a:p>
            <a:pPr marL="180975" indent="-180975"/>
            <a:r>
              <a:rPr lang="it-IT" sz="1600" dirty="0" smtClean="0"/>
              <a:t>La sicurezza idraulica del territorio dipende strettamente dalle sollecitazioni climatiche ed in particolare dagli eventi intensi di precipitazione, che innescano le piene fluviali.</a:t>
            </a:r>
          </a:p>
          <a:p>
            <a:pPr marL="180975" indent="-180975"/>
            <a:r>
              <a:rPr lang="it-IT" sz="1600" dirty="0" smtClean="0"/>
              <a:t>Nei bacini idrografici di ridotta estensione le piene e le alluvioni sono provocate da piogge di ridotta durata, che hanno spesso estensione spaziale pure ridotta. Al contrario, nei bacini idrografici di grande estensione le piene sono provocate da eventi di lunga durata e spazialmente estesi.</a:t>
            </a:r>
          </a:p>
          <a:p>
            <a:pPr marL="180975" indent="-180975"/>
            <a:r>
              <a:rPr lang="it-IT" sz="1600" dirty="0" smtClean="0"/>
              <a:t>Il bacino del Fiume Reno ha estensione media e pertanto gli eventi di piena che interessano Bologna sono tipicamente originati da piogge di durata variabile da 15 a 40 ore.</a:t>
            </a:r>
          </a:p>
          <a:p>
            <a:pPr marL="180975" indent="-180975"/>
            <a:r>
              <a:rPr lang="it-IT" sz="1600" dirty="0" smtClean="0"/>
              <a:t>Un’interessante quesito scientifico riguarda la possibilità che detti eventi di pioggia siano divenuti più frequenti e più intensi, in conseguenza di cambiamenti climatici.</a:t>
            </a:r>
          </a:p>
          <a:p>
            <a:pPr marL="180975" indent="-180975"/>
            <a:r>
              <a:rPr lang="it-IT" sz="1600" dirty="0" smtClean="0"/>
              <a:t>La storia del clima, e delle sue oscillazioni recenti, può essere desunta dall’analisi delle osservazioni storiche di variabili caratteristiche del regime climatico. Queste consentono di meglio capire la variabilità naturale e, quindi, di meglio comprendere quali azioni possono essere intraprese per mitigare il rischio di piena.</a:t>
            </a:r>
            <a:endParaRPr lang="it-IT" sz="1600" dirty="0"/>
          </a:p>
        </p:txBody>
      </p:sp>
      <p:pic>
        <p:nvPicPr>
          <p:cNvPr id="5" name="Picture 2"/>
          <p:cNvPicPr>
            <a:picLocks noChangeAspect="1" noChangeArrowheads="1"/>
          </p:cNvPicPr>
          <p:nvPr/>
        </p:nvPicPr>
        <p:blipFill>
          <a:blip r:embed="rId2" cstate="print"/>
          <a:srcRect/>
          <a:stretch>
            <a:fillRect/>
          </a:stretch>
        </p:blipFill>
        <p:spPr bwMode="auto">
          <a:xfrm>
            <a:off x="7277100" y="1714488"/>
            <a:ext cx="1739491" cy="4416526"/>
          </a:xfrm>
          <a:prstGeom prst="rect">
            <a:avLst/>
          </a:prstGeom>
          <a:noFill/>
          <a:ln w="9525">
            <a:noFill/>
            <a:miter lim="800000"/>
            <a:headEnd/>
            <a:tailEnd/>
          </a:ln>
          <a:effectLst/>
        </p:spPr>
      </p:pic>
      <p:sp>
        <p:nvSpPr>
          <p:cNvPr id="6" name="Rettangolo 5"/>
          <p:cNvSpPr/>
          <p:nvPr/>
        </p:nvSpPr>
        <p:spPr>
          <a:xfrm>
            <a:off x="7286625" y="6142514"/>
            <a:ext cx="1857375" cy="215444"/>
          </a:xfrm>
          <a:prstGeom prst="rect">
            <a:avLst/>
          </a:prstGeom>
        </p:spPr>
        <p:txBody>
          <a:bodyPr wrap="square">
            <a:spAutoFit/>
          </a:bodyPr>
          <a:lstStyle/>
          <a:p>
            <a:r>
              <a:rPr lang="it-IT" sz="800" u="none" dirty="0" smtClean="0"/>
              <a:t>Source: http://www.srh.noaa.gov/</a:t>
            </a:r>
            <a:endParaRPr lang="it-IT" sz="800" u="none" dirty="0"/>
          </a:p>
        </p:txBody>
      </p:sp>
    </p:spTree>
    <p:extLst>
      <p:ext uri="{BB962C8B-B14F-4D97-AF65-F5344CB8AC3E}">
        <p14:creationId xmlns:p14="http://schemas.microsoft.com/office/powerpoint/2010/main" xmlns="" val="3891139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240323"/>
            <a:ext cx="8229600" cy="424732"/>
          </a:xfrm>
          <a:noFill/>
          <a:ln w="9525">
            <a:noFill/>
            <a:miter lim="800000"/>
            <a:headEnd/>
            <a:tailEnd/>
          </a:ln>
        </p:spPr>
        <p:txBody>
          <a:bodyPr wrap="square">
            <a:spAutoFit/>
          </a:bodyPr>
          <a:lstStyle/>
          <a:p>
            <a:pPr eaLnBrk="0" hangingPunct="0">
              <a:lnSpc>
                <a:spcPct val="90000"/>
              </a:lnSpc>
              <a:spcBef>
                <a:spcPct val="50000"/>
              </a:spcBef>
              <a:defRPr/>
            </a:pPr>
            <a:r>
              <a:rPr lang="it-IT" sz="2400" b="1" kern="900" dirty="0" smtClean="0">
                <a:ln w="12700">
                  <a:solidFill>
                    <a:schemeClr val="tx2">
                      <a:satMod val="155000"/>
                    </a:schemeClr>
                  </a:solidFill>
                  <a:prstDash val="solid"/>
                </a:ln>
                <a:latin typeface="Arial" pitchFamily="34" charset="0"/>
                <a:ea typeface="+mn-ea"/>
                <a:cs typeface="+mn-cs"/>
              </a:rPr>
              <a:t>L’Osservatorio della Specola a Bologna</a:t>
            </a:r>
            <a:endParaRPr lang="it-IT" sz="2400" b="1" kern="900" dirty="0">
              <a:ln w="12700">
                <a:solidFill>
                  <a:schemeClr val="tx2">
                    <a:satMod val="155000"/>
                  </a:schemeClr>
                </a:solidFill>
                <a:prstDash val="solid"/>
              </a:ln>
              <a:latin typeface="Arial" pitchFamily="34" charset="0"/>
              <a:ea typeface="+mn-ea"/>
              <a:cs typeface="+mn-cs"/>
            </a:endParaRPr>
          </a:p>
        </p:txBody>
      </p:sp>
      <p:sp>
        <p:nvSpPr>
          <p:cNvPr id="4" name="Segnaposto contenuto 2"/>
          <p:cNvSpPr>
            <a:spLocks noGrp="1"/>
          </p:cNvSpPr>
          <p:nvPr>
            <p:ph idx="1"/>
          </p:nvPr>
        </p:nvSpPr>
        <p:spPr>
          <a:xfrm>
            <a:off x="221823" y="1726942"/>
            <a:ext cx="5448510" cy="4525963"/>
          </a:xfrm>
        </p:spPr>
        <p:txBody>
          <a:bodyPr>
            <a:noAutofit/>
          </a:bodyPr>
          <a:lstStyle/>
          <a:p>
            <a:pPr marL="0" indent="0">
              <a:buNone/>
            </a:pPr>
            <a:r>
              <a:rPr lang="it-IT" sz="1600" dirty="0" smtClean="0"/>
              <a:t>L’Osservatorio astronomico e meteorologico della Regia Università di Bologna è la più antica stazione meteorologica italiana, essendo le prime osservazioni iniziate nel 1714 ad opera del fisico e chimico bolognese Jacopo Bartolomeo </a:t>
            </a:r>
            <a:r>
              <a:rPr lang="it-IT" sz="1600" dirty="0" err="1" smtClean="0"/>
              <a:t>Beccari</a:t>
            </a:r>
            <a:r>
              <a:rPr lang="it-IT" sz="1600" dirty="0" smtClean="0"/>
              <a:t> (1682-1766). Dal 1782 i rilevamenti vennero diretti dall’abate Petronio </a:t>
            </a:r>
            <a:r>
              <a:rPr lang="it-IT" sz="1600" dirty="0" err="1" smtClean="0"/>
              <a:t>Matteucci</a:t>
            </a:r>
            <a:r>
              <a:rPr lang="it-IT" sz="1600" dirty="0" smtClean="0"/>
              <a:t>, il quale dispose che quotidianamente venissero annotate temperatura, pressione, venti e meteore. Purtroppo le registrazioni vennero interrotte nel 1792.</a:t>
            </a:r>
          </a:p>
          <a:p>
            <a:pPr marL="0" indent="0">
              <a:buNone/>
            </a:pPr>
            <a:r>
              <a:rPr lang="it-IT" sz="1600" dirty="0" smtClean="0"/>
              <a:t>Dal 1813 i rilevamenti meteorologici vennero ripresi dai successori di </a:t>
            </a:r>
            <a:r>
              <a:rPr lang="it-IT" sz="1600" dirty="0" err="1" smtClean="0"/>
              <a:t>Matteucci</a:t>
            </a:r>
            <a:r>
              <a:rPr lang="it-IT" sz="1600" dirty="0" smtClean="0"/>
              <a:t> e sono proseguiti senza interruzione fino ai giorni nostri.</a:t>
            </a:r>
          </a:p>
          <a:p>
            <a:pPr marL="0" indent="0">
              <a:buNone/>
            </a:pPr>
            <a:r>
              <a:rPr lang="it-IT" sz="1600" dirty="0" smtClean="0"/>
              <a:t>Di particolare interesse è la</a:t>
            </a:r>
          </a:p>
          <a:p>
            <a:pPr marL="0" indent="0">
              <a:buNone/>
            </a:pPr>
            <a:r>
              <a:rPr lang="it-IT" sz="1600" dirty="0" smtClean="0"/>
              <a:t>serie temporale delle piogge</a:t>
            </a:r>
          </a:p>
          <a:p>
            <a:pPr marL="0" indent="0">
              <a:buNone/>
            </a:pPr>
            <a:r>
              <a:rPr lang="it-IT" sz="1600" dirty="0" smtClean="0"/>
              <a:t>giornaliere, una delle più </a:t>
            </a:r>
          </a:p>
          <a:p>
            <a:pPr marL="0" indent="0">
              <a:buNone/>
            </a:pPr>
            <a:r>
              <a:rPr lang="it-IT" sz="1600" dirty="0" smtClean="0"/>
              <a:t>lunghe al mondo.</a:t>
            </a:r>
          </a:p>
        </p:txBody>
      </p:sp>
      <p:sp>
        <p:nvSpPr>
          <p:cNvPr id="6" name="Rettangolo 5"/>
          <p:cNvSpPr/>
          <p:nvPr/>
        </p:nvSpPr>
        <p:spPr>
          <a:xfrm>
            <a:off x="6453425" y="6205885"/>
            <a:ext cx="2654363" cy="338554"/>
          </a:xfrm>
          <a:prstGeom prst="rect">
            <a:avLst/>
          </a:prstGeom>
        </p:spPr>
        <p:txBody>
          <a:bodyPr wrap="square">
            <a:spAutoFit/>
          </a:bodyPr>
          <a:lstStyle/>
          <a:p>
            <a:r>
              <a:rPr lang="it-IT" sz="800" dirty="0" smtClean="0"/>
              <a:t>Testi e </a:t>
            </a:r>
            <a:r>
              <a:rPr lang="it-IT" sz="800" dirty="0" err="1" smtClean="0"/>
              <a:t>fgoto</a:t>
            </a:r>
            <a:r>
              <a:rPr lang="it-IT" sz="800" dirty="0" smtClean="0"/>
              <a:t> tratte da http://recordmeteo.altervista.org/bologna/</a:t>
            </a:r>
            <a:endParaRPr lang="it-IT" sz="800" u="none" dirty="0"/>
          </a:p>
        </p:txBody>
      </p:sp>
      <p:pic>
        <p:nvPicPr>
          <p:cNvPr id="25602" name="Picture 2"/>
          <p:cNvPicPr>
            <a:picLocks noChangeAspect="1" noChangeArrowheads="1"/>
          </p:cNvPicPr>
          <p:nvPr/>
        </p:nvPicPr>
        <p:blipFill>
          <a:blip r:embed="rId2"/>
          <a:srcRect/>
          <a:stretch>
            <a:fillRect/>
          </a:stretch>
        </p:blipFill>
        <p:spPr bwMode="auto">
          <a:xfrm>
            <a:off x="5760863" y="1755929"/>
            <a:ext cx="3265448" cy="4386585"/>
          </a:xfrm>
          <a:prstGeom prst="rect">
            <a:avLst/>
          </a:prstGeom>
          <a:noFill/>
          <a:ln w="9525">
            <a:noFill/>
            <a:miter lim="800000"/>
            <a:headEnd/>
            <a:tailEnd/>
          </a:ln>
          <a:effectLst/>
        </p:spPr>
      </p:pic>
      <p:pic>
        <p:nvPicPr>
          <p:cNvPr id="25603" name="Picture 3"/>
          <p:cNvPicPr>
            <a:picLocks noChangeAspect="1" noChangeArrowheads="1"/>
          </p:cNvPicPr>
          <p:nvPr/>
        </p:nvPicPr>
        <p:blipFill>
          <a:blip r:embed="rId3"/>
          <a:srcRect/>
          <a:stretch>
            <a:fillRect/>
          </a:stretch>
        </p:blipFill>
        <p:spPr bwMode="auto">
          <a:xfrm>
            <a:off x="2871659" y="4427157"/>
            <a:ext cx="2857500" cy="1962150"/>
          </a:xfrm>
          <a:prstGeom prst="rect">
            <a:avLst/>
          </a:prstGeom>
          <a:noFill/>
          <a:ln w="9525">
            <a:noFill/>
            <a:miter lim="800000"/>
            <a:headEnd/>
            <a:tailEnd/>
          </a:ln>
          <a:effectLst/>
        </p:spPr>
      </p:pic>
    </p:spTree>
    <p:extLst>
      <p:ext uri="{BB962C8B-B14F-4D97-AF65-F5344CB8AC3E}">
        <p14:creationId xmlns:p14="http://schemas.microsoft.com/office/powerpoint/2010/main" xmlns="" val="38911395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414268" y="1897713"/>
            <a:ext cx="8420650" cy="674031"/>
          </a:xfrm>
          <a:prstGeom prst="rect">
            <a:avLst/>
          </a:prstGeom>
          <a:noFill/>
        </p:spPr>
        <p:txBody>
          <a:bodyPr wrap="square" rtlCol="0" anchor="ctr" anchorCtr="0">
            <a:spAutoFit/>
          </a:bodyPr>
          <a:lstStyle/>
          <a:p>
            <a:pPr>
              <a:lnSpc>
                <a:spcPct val="90000"/>
              </a:lnSpc>
              <a:buClr>
                <a:srgbClr val="DA304A"/>
              </a:buClr>
              <a:buSzPct val="160000"/>
            </a:pPr>
            <a:r>
              <a:rPr lang="it-IT" sz="1400" u="none" dirty="0" smtClean="0"/>
              <a:t>La serie temporale di altezze di precipitazione giornaliera più estesa al mondo è quella di Padova: le osservazioni sono disponibili dal 1725 (Camuffo, 1984). I dati del periodo 1725-2006 sono stati recentemente analizzati da </a:t>
            </a:r>
            <a:r>
              <a:rPr lang="it-IT" sz="1400" u="none" dirty="0" err="1" smtClean="0"/>
              <a:t>Marani</a:t>
            </a:r>
            <a:r>
              <a:rPr lang="it-IT" sz="1400" u="none" dirty="0" smtClean="0"/>
              <a:t> e </a:t>
            </a:r>
            <a:r>
              <a:rPr lang="it-IT" sz="1400" u="none" dirty="0" err="1" smtClean="0"/>
              <a:t>Zanetti</a:t>
            </a:r>
            <a:r>
              <a:rPr lang="it-IT" sz="1400" u="none" dirty="0" smtClean="0"/>
              <a:t> (2015), i quali hanno rivenuto ciclicità di periodo variabile.</a:t>
            </a:r>
            <a:endParaRPr lang="it-IT" sz="1400" u="none" dirty="0"/>
          </a:p>
        </p:txBody>
      </p:sp>
      <p:sp>
        <p:nvSpPr>
          <p:cNvPr id="6" name="CasellaDiTesto 5"/>
          <p:cNvSpPr txBox="1"/>
          <p:nvPr/>
        </p:nvSpPr>
        <p:spPr>
          <a:xfrm>
            <a:off x="365911" y="1225726"/>
            <a:ext cx="8639175"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Ciclicità nelle serie </a:t>
            </a:r>
            <a:r>
              <a:rPr lang="it-IT" sz="2400" b="1" u="none" kern="900" dirty="0" err="1" smtClean="0">
                <a:ln w="12700">
                  <a:solidFill>
                    <a:schemeClr val="tx2">
                      <a:satMod val="155000"/>
                    </a:schemeClr>
                  </a:solidFill>
                  <a:prstDash val="solid"/>
                </a:ln>
                <a:latin typeface="Arial" pitchFamily="34" charset="0"/>
              </a:rPr>
              <a:t>meteoclimatiche</a:t>
            </a:r>
            <a:r>
              <a:rPr lang="it-IT" sz="2400" b="1" u="none" kern="900" dirty="0" smtClean="0">
                <a:ln w="12700">
                  <a:solidFill>
                    <a:schemeClr val="tx2">
                      <a:satMod val="155000"/>
                    </a:schemeClr>
                  </a:solidFill>
                  <a:prstDash val="solid"/>
                </a:ln>
                <a:latin typeface="Arial" pitchFamily="34" charset="0"/>
              </a:rPr>
              <a:t/>
            </a:r>
            <a:br>
              <a:rPr lang="it-IT" sz="2400" b="1" u="none" kern="900" dirty="0" smtClean="0">
                <a:ln w="12700">
                  <a:solidFill>
                    <a:schemeClr val="tx2">
                      <a:satMod val="155000"/>
                    </a:schemeClr>
                  </a:solidFill>
                  <a:prstDash val="solid"/>
                </a:ln>
                <a:latin typeface="Arial" pitchFamily="34" charset="0"/>
              </a:rPr>
            </a:br>
            <a:r>
              <a:rPr lang="it-IT" sz="2400" b="1" u="none" kern="900" dirty="0" smtClean="0">
                <a:ln w="12700">
                  <a:solidFill>
                    <a:schemeClr val="tx2">
                      <a:satMod val="155000"/>
                    </a:schemeClr>
                  </a:solidFill>
                  <a:prstDash val="solid"/>
                </a:ln>
                <a:latin typeface="Arial" pitchFamily="34" charset="0"/>
              </a:rPr>
              <a:t>Il caso della serie di Padova</a:t>
            </a:r>
          </a:p>
        </p:txBody>
      </p:sp>
      <p:sp>
        <p:nvSpPr>
          <p:cNvPr id="7" name="CasellaDiTesto 6"/>
          <p:cNvSpPr txBox="1"/>
          <p:nvPr/>
        </p:nvSpPr>
        <p:spPr>
          <a:xfrm>
            <a:off x="414268" y="5533766"/>
            <a:ext cx="8420650" cy="895630"/>
          </a:xfrm>
          <a:prstGeom prst="rect">
            <a:avLst/>
          </a:prstGeom>
          <a:noFill/>
        </p:spPr>
        <p:txBody>
          <a:bodyPr wrap="square" rtlCol="0" anchor="ctr" anchorCtr="0">
            <a:spAutoFit/>
          </a:bodyPr>
          <a:lstStyle/>
          <a:p>
            <a:pPr>
              <a:lnSpc>
                <a:spcPct val="90000"/>
              </a:lnSpc>
              <a:buClr>
                <a:srgbClr val="DA304A"/>
              </a:buClr>
              <a:buSzPct val="160000"/>
            </a:pPr>
            <a:r>
              <a:rPr lang="en-US" sz="1400" b="1" u="none" dirty="0" err="1" smtClean="0"/>
              <a:t>Referenze</a:t>
            </a:r>
            <a:endParaRPr lang="en-US" sz="1400" b="1" u="none" dirty="0" smtClean="0"/>
          </a:p>
          <a:p>
            <a:pPr>
              <a:lnSpc>
                <a:spcPct val="90000"/>
              </a:lnSpc>
              <a:buClr>
                <a:srgbClr val="DA304A"/>
              </a:buClr>
              <a:buSzPct val="160000"/>
            </a:pPr>
            <a:r>
              <a:rPr lang="en-US" sz="1400" u="none" dirty="0" err="1" smtClean="0"/>
              <a:t>Marani</a:t>
            </a:r>
            <a:r>
              <a:rPr lang="en-US" sz="1400" u="none" dirty="0" smtClean="0"/>
              <a:t>, M., and S. </a:t>
            </a:r>
            <a:r>
              <a:rPr lang="en-US" sz="1400" u="none" dirty="0" err="1" smtClean="0"/>
              <a:t>Zanetti</a:t>
            </a:r>
            <a:r>
              <a:rPr lang="en-US" sz="1400" u="none" dirty="0" smtClean="0"/>
              <a:t> (2015), Long-term oscillations in rainfall extremes in a 268 year daily time series, Water </a:t>
            </a:r>
            <a:r>
              <a:rPr lang="en-US" sz="1400" u="none" dirty="0" err="1" smtClean="0"/>
              <a:t>Resour</a:t>
            </a:r>
            <a:r>
              <a:rPr lang="en-US" sz="1400" u="none" dirty="0" smtClean="0"/>
              <a:t>. Res., 51, 639–647, doi:10.1002/2014WR015885.</a:t>
            </a:r>
          </a:p>
          <a:p>
            <a:pPr>
              <a:lnSpc>
                <a:spcPct val="90000"/>
              </a:lnSpc>
              <a:buClr>
                <a:srgbClr val="DA304A"/>
              </a:buClr>
              <a:buSzPct val="160000"/>
            </a:pPr>
            <a:r>
              <a:rPr lang="en-US" sz="1400" u="none" dirty="0" err="1" smtClean="0"/>
              <a:t>Camuffo</a:t>
            </a:r>
            <a:r>
              <a:rPr lang="en-US" sz="1400" u="none" dirty="0" smtClean="0"/>
              <a:t>, D. (1984), Analysis of the series of precipitation at </a:t>
            </a:r>
            <a:r>
              <a:rPr lang="en-US" sz="1400" u="none" dirty="0" err="1" smtClean="0"/>
              <a:t>Padova</a:t>
            </a:r>
            <a:r>
              <a:rPr lang="en-US" sz="1400" u="none" dirty="0" smtClean="0"/>
              <a:t>, Italy, </a:t>
            </a:r>
            <a:r>
              <a:rPr lang="en-US" sz="1400" u="none" dirty="0" err="1" smtClean="0"/>
              <a:t>Clim</a:t>
            </a:r>
            <a:r>
              <a:rPr lang="en-US" sz="1400" u="none" dirty="0" smtClean="0"/>
              <a:t>. Change, 6, 57–77. </a:t>
            </a:r>
            <a:endParaRPr lang="it-IT" sz="1400" u="none" dirty="0"/>
          </a:p>
        </p:txBody>
      </p:sp>
      <p:pic>
        <p:nvPicPr>
          <p:cNvPr id="1025" name="Picture 1"/>
          <p:cNvPicPr>
            <a:picLocks noChangeAspect="1" noChangeArrowheads="1"/>
          </p:cNvPicPr>
          <p:nvPr/>
        </p:nvPicPr>
        <p:blipFill>
          <a:blip r:embed="rId2" cstate="print"/>
          <a:srcRect/>
          <a:stretch>
            <a:fillRect/>
          </a:stretch>
        </p:blipFill>
        <p:spPr bwMode="auto">
          <a:xfrm>
            <a:off x="414268" y="2688268"/>
            <a:ext cx="3764925" cy="2909887"/>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4617244" y="2571744"/>
            <a:ext cx="3791189" cy="32042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357158" y="1945515"/>
            <a:ext cx="8420650" cy="757130"/>
          </a:xfrm>
          <a:prstGeom prst="rect">
            <a:avLst/>
          </a:prstGeom>
          <a:noFill/>
        </p:spPr>
        <p:txBody>
          <a:bodyPr wrap="square" rtlCol="0" anchor="ctr" anchorCtr="0">
            <a:spAutoFit/>
          </a:bodyPr>
          <a:lstStyle/>
          <a:p>
            <a:pPr>
              <a:lnSpc>
                <a:spcPct val="90000"/>
              </a:lnSpc>
              <a:buClr>
                <a:srgbClr val="DA304A"/>
              </a:buClr>
              <a:buSzPct val="160000"/>
            </a:pPr>
            <a:r>
              <a:rPr lang="it-IT" sz="1600" u="none" dirty="0" smtClean="0"/>
              <a:t>In Italia sono disponibili al pubblico 12 serie di precipitazione di qualità e di lunghezza almeno cinquantennale. La serie di Padova non è compresa nell’elenco di cui sotto, essendo stata resa disponibile solo recentemente.</a:t>
            </a:r>
            <a:endParaRPr lang="it-IT" sz="1600" u="none" dirty="0"/>
          </a:p>
        </p:txBody>
      </p:sp>
      <p:sp>
        <p:nvSpPr>
          <p:cNvPr id="6" name="CasellaDiTesto 5"/>
          <p:cNvSpPr txBox="1"/>
          <p:nvPr/>
        </p:nvSpPr>
        <p:spPr>
          <a:xfrm>
            <a:off x="142845" y="1225726"/>
            <a:ext cx="8862242" cy="757130"/>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Lunghe serie di precipitazione giornaliera italiane: un patrimonio unico </a:t>
            </a:r>
            <a:r>
              <a:rPr lang="it-IT" sz="2400" b="1" u="none" kern="900" smtClean="0">
                <a:ln w="12700">
                  <a:solidFill>
                    <a:schemeClr val="tx2">
                      <a:satMod val="155000"/>
                    </a:schemeClr>
                  </a:solidFill>
                  <a:prstDash val="solid"/>
                </a:ln>
                <a:latin typeface="Arial" pitchFamily="34" charset="0"/>
              </a:rPr>
              <a:t>al mondo</a:t>
            </a:r>
            <a:endParaRPr lang="it-IT" sz="2400" b="1" u="none" kern="900" dirty="0" smtClean="0">
              <a:ln w="12700">
                <a:solidFill>
                  <a:schemeClr val="tx2">
                    <a:satMod val="155000"/>
                  </a:schemeClr>
                </a:solidFill>
                <a:prstDash val="solid"/>
              </a:ln>
              <a:latin typeface="Arial" pitchFamily="34" charset="0"/>
            </a:endParaRPr>
          </a:p>
        </p:txBody>
      </p:sp>
      <p:graphicFrame>
        <p:nvGraphicFramePr>
          <p:cNvPr id="8" name="Tabella 7"/>
          <p:cNvGraphicFramePr>
            <a:graphicFrameLocks noGrp="1"/>
          </p:cNvGraphicFramePr>
          <p:nvPr/>
        </p:nvGraphicFramePr>
        <p:xfrm>
          <a:off x="428596" y="2887613"/>
          <a:ext cx="4638694" cy="2897505"/>
        </p:xfrm>
        <a:graphic>
          <a:graphicData uri="http://schemas.openxmlformats.org/drawingml/2006/table">
            <a:tbl>
              <a:tblPr/>
              <a:tblGrid>
                <a:gridCol w="1177839"/>
                <a:gridCol w="994279"/>
                <a:gridCol w="998104"/>
                <a:gridCol w="734236"/>
                <a:gridCol w="734236"/>
              </a:tblGrid>
              <a:tr h="190500">
                <a:tc>
                  <a:txBody>
                    <a:bodyPr/>
                    <a:lstStyle/>
                    <a:p>
                      <a:pPr algn="l" fontAlgn="b"/>
                      <a:r>
                        <a:rPr lang="it-IT" sz="1400" b="1" i="0" u="none" strike="noStrike" dirty="0">
                          <a:solidFill>
                            <a:srgbClr val="000000"/>
                          </a:solidFill>
                          <a:latin typeface="Calibri"/>
                        </a:rPr>
                        <a:t>Località</a:t>
                      </a:r>
                    </a:p>
                  </a:txBody>
                  <a:tcPr marL="9525" marR="9525" marT="9525" marB="0" anchor="b">
                    <a:lnL>
                      <a:noFill/>
                    </a:lnL>
                    <a:lnR>
                      <a:noFill/>
                    </a:lnR>
                    <a:lnT>
                      <a:noFill/>
                    </a:lnT>
                    <a:lnB>
                      <a:noFill/>
                    </a:lnB>
                  </a:tcPr>
                </a:tc>
                <a:tc>
                  <a:txBody>
                    <a:bodyPr/>
                    <a:lstStyle/>
                    <a:p>
                      <a:pPr algn="ctr" fontAlgn="b"/>
                      <a:r>
                        <a:rPr lang="it-IT" sz="1400" b="1" i="0" u="none" strike="noStrike">
                          <a:solidFill>
                            <a:srgbClr val="000000"/>
                          </a:solidFill>
                          <a:latin typeface="Calibri"/>
                        </a:rPr>
                        <a:t>Latitudine</a:t>
                      </a:r>
                    </a:p>
                  </a:txBody>
                  <a:tcPr marL="9525" marR="9525" marT="9525" marB="0" anchor="b">
                    <a:lnL>
                      <a:noFill/>
                    </a:lnL>
                    <a:lnR>
                      <a:noFill/>
                    </a:lnR>
                    <a:lnT>
                      <a:noFill/>
                    </a:lnT>
                    <a:lnB>
                      <a:noFill/>
                    </a:lnB>
                  </a:tcPr>
                </a:tc>
                <a:tc>
                  <a:txBody>
                    <a:bodyPr/>
                    <a:lstStyle/>
                    <a:p>
                      <a:pPr algn="ctr" fontAlgn="b"/>
                      <a:r>
                        <a:rPr lang="it-IT" sz="1400" b="1" i="0" u="none" strike="noStrike">
                          <a:solidFill>
                            <a:srgbClr val="000000"/>
                          </a:solidFill>
                          <a:latin typeface="Calibri"/>
                        </a:rPr>
                        <a:t>Longitudine</a:t>
                      </a:r>
                    </a:p>
                  </a:txBody>
                  <a:tcPr marL="9525" marR="9525" marT="9525" marB="0" anchor="b">
                    <a:lnL>
                      <a:noFill/>
                    </a:lnL>
                    <a:lnR>
                      <a:noFill/>
                    </a:lnR>
                    <a:lnT>
                      <a:noFill/>
                    </a:lnT>
                    <a:lnB>
                      <a:noFill/>
                    </a:lnB>
                  </a:tcPr>
                </a:tc>
                <a:tc gridSpan="2">
                  <a:txBody>
                    <a:bodyPr/>
                    <a:lstStyle/>
                    <a:p>
                      <a:pPr algn="ctr" fontAlgn="b"/>
                      <a:r>
                        <a:rPr lang="it-IT" sz="1400" b="1" i="0" u="none" strike="noStrike">
                          <a:solidFill>
                            <a:srgbClr val="000000"/>
                          </a:solidFill>
                          <a:latin typeface="Calibri"/>
                        </a:rPr>
                        <a:t>Periodo</a:t>
                      </a:r>
                    </a:p>
                  </a:txBody>
                  <a:tcPr marL="9525" marR="9525" marT="9525" marB="0" anchor="b">
                    <a:lnL>
                      <a:noFill/>
                    </a:lnL>
                    <a:lnR>
                      <a:noFill/>
                    </a:lnR>
                    <a:lnT>
                      <a:noFill/>
                    </a:lnT>
                    <a:lnB>
                      <a:noFill/>
                    </a:lnB>
                  </a:tcPr>
                </a:tc>
                <a:tc hMerge="1">
                  <a:txBody>
                    <a:bodyPr/>
                    <a:lstStyle/>
                    <a:p>
                      <a:endParaRPr lang="it-IT"/>
                    </a:p>
                  </a:txBody>
                  <a:tcPr/>
                </a:tc>
              </a:tr>
              <a:tr h="190500">
                <a:tc>
                  <a:txBody>
                    <a:bodyPr/>
                    <a:lstStyle/>
                    <a:p>
                      <a:pPr algn="l" fontAlgn="b"/>
                      <a:r>
                        <a:rPr lang="it-IT" sz="1400" b="0" i="0" u="none" strike="noStrike">
                          <a:solidFill>
                            <a:srgbClr val="000000"/>
                          </a:solidFill>
                          <a:latin typeface="Calibri"/>
                        </a:rPr>
                        <a:t>Verona</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45.3831</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10.8667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2015</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Roma</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41.7831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12.5831</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2015</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Brindisi</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40.6331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17.9331</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2016</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Cagliari</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39.2331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9.0500</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1951 -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2013</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Bologna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44.5000</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11.3458</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1813 -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2007</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Ferrara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44.8325</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11.6208</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1879 -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2007</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Genova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44.4144</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8.9264</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1833 -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Mantova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45.1581</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10.7967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1840 -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Milano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45.4717</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9.1892</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1858 -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Palermo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38.1103</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13.3514</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1797 -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Pesaro</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43.9108</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12.9042</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1871 -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a:solidFill>
                            <a:srgbClr val="000000"/>
                          </a:solidFill>
                          <a:latin typeface="Calibri"/>
                        </a:rPr>
                        <a:t>2008</a:t>
                      </a:r>
                    </a:p>
                  </a:txBody>
                  <a:tcPr marL="9525" marR="9525" marT="9525" marB="0" anchor="b">
                    <a:lnL>
                      <a:noFill/>
                    </a:lnL>
                    <a:lnR>
                      <a:noFill/>
                    </a:lnR>
                    <a:lnT>
                      <a:noFill/>
                    </a:lnT>
                    <a:lnB>
                      <a:noFill/>
                    </a:lnB>
                  </a:tcPr>
                </a:tc>
              </a:tr>
              <a:tr h="190500">
                <a:tc>
                  <a:txBody>
                    <a:bodyPr/>
                    <a:lstStyle/>
                    <a:p>
                      <a:pPr algn="l" fontAlgn="b"/>
                      <a:r>
                        <a:rPr lang="it-IT" sz="1400" b="0" i="0" u="none" strike="noStrike">
                          <a:solidFill>
                            <a:srgbClr val="000000"/>
                          </a:solidFill>
                          <a:latin typeface="Calibri"/>
                        </a:rPr>
                        <a:t>Catania</a:t>
                      </a:r>
                    </a:p>
                  </a:txBody>
                  <a:tcPr marL="9525" marR="9525" marT="9525" marB="0" anchor="b">
                    <a:lnL>
                      <a:noFill/>
                    </a:lnL>
                    <a:lnR>
                      <a:noFill/>
                    </a:lnR>
                    <a:lnT>
                      <a:noFill/>
                    </a:lnT>
                    <a:lnB>
                      <a:noFill/>
                    </a:lnB>
                  </a:tcPr>
                </a:tc>
                <a:tc>
                  <a:txBody>
                    <a:bodyPr/>
                    <a:lstStyle/>
                    <a:p>
                      <a:pPr algn="ctr" fontAlgn="b"/>
                      <a:r>
                        <a:rPr lang="it-IT" sz="1400" b="0" i="0" u="none" strike="noStrike">
                          <a:solidFill>
                            <a:srgbClr val="000000"/>
                          </a:solidFill>
                          <a:latin typeface="Calibri"/>
                        </a:rPr>
                        <a:t>37.4000</a:t>
                      </a:r>
                    </a:p>
                  </a:txBody>
                  <a:tcPr marL="9525" marR="9525" marT="9525" marB="0" anchor="b">
                    <a:lnL>
                      <a:noFill/>
                    </a:lnL>
                    <a:lnR>
                      <a:noFill/>
                    </a:lnR>
                    <a:lnT>
                      <a:noFill/>
                    </a:lnT>
                    <a:lnB>
                      <a:noFill/>
                    </a:lnB>
                  </a:tcPr>
                </a:tc>
                <a:tc>
                  <a:txBody>
                    <a:bodyPr/>
                    <a:lstStyle/>
                    <a:p>
                      <a:pPr algn="ctr" fontAlgn="b"/>
                      <a:r>
                        <a:rPr lang="it-IT" sz="1400" b="0" i="0" u="none" strike="noStrike" dirty="0">
                          <a:solidFill>
                            <a:srgbClr val="000000"/>
                          </a:solidFill>
                          <a:latin typeface="Calibri"/>
                        </a:rPr>
                        <a:t>14.9167</a:t>
                      </a:r>
                    </a:p>
                  </a:txBody>
                  <a:tcPr marL="9525" marR="9525" marT="9525" marB="0" anchor="b">
                    <a:lnL>
                      <a:noFill/>
                    </a:lnL>
                    <a:lnR>
                      <a:noFill/>
                    </a:lnR>
                    <a:lnT>
                      <a:noFill/>
                    </a:lnT>
                    <a:lnB>
                      <a:noFill/>
                    </a:lnB>
                  </a:tcPr>
                </a:tc>
                <a:tc>
                  <a:txBody>
                    <a:bodyPr/>
                    <a:lstStyle/>
                    <a:p>
                      <a:pPr algn="r" fontAlgn="b"/>
                      <a:r>
                        <a:rPr lang="it-IT" sz="1400" b="0" i="0" u="none" strike="noStrike" dirty="0" smtClean="0">
                          <a:solidFill>
                            <a:srgbClr val="000000"/>
                          </a:solidFill>
                          <a:latin typeface="Calibri"/>
                        </a:rPr>
                        <a:t>1960 -</a:t>
                      </a:r>
                      <a:endParaRPr lang="it-IT" sz="14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it-IT" sz="1400" b="0" i="0" u="none" strike="noStrike" dirty="0">
                          <a:solidFill>
                            <a:srgbClr val="000000"/>
                          </a:solidFill>
                          <a:latin typeface="Calibri"/>
                        </a:rPr>
                        <a:t>2016</a:t>
                      </a:r>
                    </a:p>
                  </a:txBody>
                  <a:tcPr marL="9525" marR="9525" marT="9525" marB="0" anchor="b">
                    <a:lnL>
                      <a:noFill/>
                    </a:lnL>
                    <a:lnR>
                      <a:noFill/>
                    </a:lnR>
                    <a:lnT>
                      <a:noFill/>
                    </a:lnT>
                    <a:lnB>
                      <a:noFill/>
                    </a:lnB>
                  </a:tcPr>
                </a:tc>
              </a:tr>
            </a:tbl>
          </a:graphicData>
        </a:graphic>
      </p:graphicFrame>
      <p:pic>
        <p:nvPicPr>
          <p:cNvPr id="2" name="Picture 1"/>
          <p:cNvPicPr>
            <a:picLocks noChangeAspect="1" noChangeArrowheads="1"/>
          </p:cNvPicPr>
          <p:nvPr/>
        </p:nvPicPr>
        <p:blipFill>
          <a:blip r:embed="rId2" cstate="print"/>
          <a:srcRect/>
          <a:stretch>
            <a:fillRect/>
          </a:stretch>
        </p:blipFill>
        <p:spPr bwMode="auto">
          <a:xfrm>
            <a:off x="5214942" y="2476105"/>
            <a:ext cx="3426356" cy="39751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2845" y="1225726"/>
            <a:ext cx="8862242"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Analisi di lunghe serie di precipitazione giornaliera italiane</a:t>
            </a:r>
          </a:p>
        </p:txBody>
      </p:sp>
      <p:pic>
        <p:nvPicPr>
          <p:cNvPr id="72707" name="Picture 3"/>
          <p:cNvPicPr>
            <a:picLocks noChangeAspect="1" noChangeArrowheads="1"/>
          </p:cNvPicPr>
          <p:nvPr/>
        </p:nvPicPr>
        <p:blipFill>
          <a:blip r:embed="rId2" cstate="print"/>
          <a:srcRect/>
          <a:stretch>
            <a:fillRect/>
          </a:stretch>
        </p:blipFill>
        <p:spPr bwMode="auto">
          <a:xfrm>
            <a:off x="4483447" y="1628779"/>
            <a:ext cx="4303395" cy="2443163"/>
          </a:xfrm>
          <a:prstGeom prst="rect">
            <a:avLst/>
          </a:prstGeom>
          <a:noFill/>
          <a:ln w="9525">
            <a:noFill/>
            <a:miter lim="800000"/>
            <a:headEnd/>
            <a:tailEnd/>
          </a:ln>
          <a:effectLst/>
        </p:spPr>
      </p:pic>
      <p:pic>
        <p:nvPicPr>
          <p:cNvPr id="72708" name="Picture 4"/>
          <p:cNvPicPr>
            <a:picLocks noChangeAspect="1" noChangeArrowheads="1"/>
          </p:cNvPicPr>
          <p:nvPr/>
        </p:nvPicPr>
        <p:blipFill>
          <a:blip r:embed="rId3" cstate="print"/>
          <a:srcRect/>
          <a:stretch>
            <a:fillRect/>
          </a:stretch>
        </p:blipFill>
        <p:spPr bwMode="auto">
          <a:xfrm>
            <a:off x="71407" y="1628779"/>
            <a:ext cx="4303395" cy="2443163"/>
          </a:xfrm>
          <a:prstGeom prst="rect">
            <a:avLst/>
          </a:prstGeom>
          <a:noFill/>
          <a:ln w="9525">
            <a:noFill/>
            <a:miter lim="800000"/>
            <a:headEnd/>
            <a:tailEnd/>
          </a:ln>
          <a:effectLst/>
        </p:spPr>
      </p:pic>
      <p:pic>
        <p:nvPicPr>
          <p:cNvPr id="72710" name="Picture 6"/>
          <p:cNvPicPr>
            <a:picLocks noChangeAspect="1" noChangeArrowheads="1"/>
          </p:cNvPicPr>
          <p:nvPr/>
        </p:nvPicPr>
        <p:blipFill>
          <a:blip r:embed="rId4" cstate="print"/>
          <a:srcRect/>
          <a:stretch>
            <a:fillRect/>
          </a:stretch>
        </p:blipFill>
        <p:spPr bwMode="auto">
          <a:xfrm>
            <a:off x="54291" y="3986233"/>
            <a:ext cx="4303395" cy="2443163"/>
          </a:xfrm>
          <a:prstGeom prst="rect">
            <a:avLst/>
          </a:prstGeom>
          <a:noFill/>
          <a:ln w="9525">
            <a:noFill/>
            <a:miter lim="800000"/>
            <a:headEnd/>
            <a:tailEnd/>
          </a:ln>
          <a:effectLst/>
        </p:spPr>
      </p:pic>
      <p:pic>
        <p:nvPicPr>
          <p:cNvPr id="72711" name="Picture 7"/>
          <p:cNvPicPr>
            <a:picLocks noChangeAspect="1" noChangeArrowheads="1"/>
          </p:cNvPicPr>
          <p:nvPr/>
        </p:nvPicPr>
        <p:blipFill>
          <a:blip r:embed="rId5" cstate="print"/>
          <a:srcRect/>
          <a:stretch>
            <a:fillRect/>
          </a:stretch>
        </p:blipFill>
        <p:spPr bwMode="auto">
          <a:xfrm>
            <a:off x="4486914" y="3986233"/>
            <a:ext cx="4303395" cy="24431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fade">
                                      <p:cBhvr>
                                        <p:cTn id="7" dur="2000"/>
                                        <p:tgtEl>
                                          <p:spTgt spid="727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710"/>
                                        </p:tgtEl>
                                        <p:attrNameLst>
                                          <p:attrName>style.visibility</p:attrName>
                                        </p:attrNameLst>
                                      </p:cBhvr>
                                      <p:to>
                                        <p:strVal val="visible"/>
                                      </p:to>
                                    </p:set>
                                    <p:animEffect transition="in" filter="fade">
                                      <p:cBhvr>
                                        <p:cTn id="12" dur="2000"/>
                                        <p:tgtEl>
                                          <p:spTgt spid="727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2711"/>
                                        </p:tgtEl>
                                        <p:attrNameLst>
                                          <p:attrName>style.visibility</p:attrName>
                                        </p:attrNameLst>
                                      </p:cBhvr>
                                      <p:to>
                                        <p:strVal val="visible"/>
                                      </p:to>
                                    </p:set>
                                    <p:animEffect transition="in" filter="fade">
                                      <p:cBhvr>
                                        <p:cTn id="17" dur="2000"/>
                                        <p:tgtEl>
                                          <p:spTgt spid="72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214283" y="1286846"/>
            <a:ext cx="8790804" cy="424732"/>
          </a:xfrm>
          <a:prstGeom prst="rect">
            <a:avLst/>
          </a:prstGeom>
          <a:noFill/>
          <a:ln w="9525">
            <a:noFill/>
            <a:miter lim="800000"/>
            <a:headEnd/>
            <a:tailEnd/>
          </a:ln>
        </p:spPr>
        <p:txBody>
          <a:bodyPr wrap="square">
            <a:spAutoFit/>
          </a:bodyPr>
          <a:lstStyle/>
          <a:p>
            <a:pPr algn="ctr" eaLnBrk="0" hangingPunct="0">
              <a:lnSpc>
                <a:spcPct val="90000"/>
              </a:lnSpc>
              <a:spcBef>
                <a:spcPct val="50000"/>
              </a:spcBef>
              <a:defRPr/>
            </a:pPr>
            <a:r>
              <a:rPr lang="it-IT" sz="2400" b="1" u="none" kern="900" dirty="0" smtClean="0">
                <a:ln w="12700">
                  <a:solidFill>
                    <a:schemeClr val="tx2">
                      <a:satMod val="155000"/>
                    </a:schemeClr>
                  </a:solidFill>
                  <a:prstDash val="solid"/>
                </a:ln>
                <a:latin typeface="Arial" pitchFamily="34" charset="0"/>
              </a:rPr>
              <a:t>Progressione nel tempo del numero annuale di massimi</a:t>
            </a:r>
          </a:p>
        </p:txBody>
      </p:sp>
      <p:sp>
        <p:nvSpPr>
          <p:cNvPr id="41" name="CasellaDiTesto 40"/>
          <p:cNvSpPr txBox="1"/>
          <p:nvPr/>
        </p:nvSpPr>
        <p:spPr>
          <a:xfrm>
            <a:off x="404743" y="2134580"/>
            <a:ext cx="8358257" cy="1421928"/>
          </a:xfrm>
          <a:prstGeom prst="rect">
            <a:avLst/>
          </a:prstGeom>
          <a:noFill/>
        </p:spPr>
        <p:txBody>
          <a:bodyPr wrap="square" rtlCol="0" anchor="ctr" anchorCtr="0">
            <a:spAutoFit/>
          </a:bodyPr>
          <a:lstStyle/>
          <a:p>
            <a:pPr marL="285750" indent="-285750">
              <a:lnSpc>
                <a:spcPct val="90000"/>
              </a:lnSpc>
              <a:buClr>
                <a:srgbClr val="DA304A"/>
              </a:buClr>
              <a:buSzPct val="160000"/>
              <a:buFont typeface="Arial" pitchFamily="34" charset="0"/>
              <a:buChar char="•"/>
            </a:pPr>
            <a:r>
              <a:rPr lang="it-IT" sz="1600" u="none" dirty="0" smtClean="0"/>
              <a:t>In un campione di dati giornalieri di lunghezza pari a </a:t>
            </a:r>
            <a:r>
              <a:rPr lang="it-IT" sz="1600" i="1" u="none" dirty="0" smtClean="0"/>
              <a:t>N</a:t>
            </a:r>
            <a:r>
              <a:rPr lang="it-IT" sz="1600" u="none" dirty="0" smtClean="0"/>
              <a:t> anni sono individuati gli </a:t>
            </a:r>
            <a:r>
              <a:rPr lang="it-IT" sz="1600" i="1" u="none" dirty="0" smtClean="0"/>
              <a:t>N</a:t>
            </a:r>
            <a:r>
              <a:rPr lang="it-IT" sz="1600" u="none" dirty="0" smtClean="0"/>
              <a:t> valori massimi e si conteggia il numero di volte che si verificano in ogni anno. Se la distribuzione degli eventi fosse invariante si dovrebbe contare un evento per anno.</a:t>
            </a:r>
          </a:p>
          <a:p>
            <a:pPr marL="285750" indent="-285750">
              <a:lnSpc>
                <a:spcPct val="90000"/>
              </a:lnSpc>
              <a:buClr>
                <a:srgbClr val="DA304A"/>
              </a:buClr>
              <a:buSzPct val="160000"/>
              <a:buFont typeface="Arial" pitchFamily="34" charset="0"/>
              <a:buChar char="•"/>
            </a:pPr>
            <a:endParaRPr lang="it-IT" sz="1600" u="none" dirty="0" smtClean="0"/>
          </a:p>
          <a:p>
            <a:pPr marL="285750" indent="-285750">
              <a:lnSpc>
                <a:spcPct val="90000"/>
              </a:lnSpc>
              <a:buClr>
                <a:srgbClr val="DA304A"/>
              </a:buClr>
              <a:buSzPct val="160000"/>
              <a:buFont typeface="Arial" pitchFamily="34" charset="0"/>
              <a:buChar char="•"/>
            </a:pPr>
            <a:r>
              <a:rPr lang="it-IT" sz="1600" u="none" dirty="0" smtClean="0"/>
              <a:t>Il numero osservato di massimi è raffigurato in un grafico, la cui retta di regressione, nell’ipotesi di distribuzione invariante degli eventi, dovrebbe essere pressoché orizzontale.</a:t>
            </a:r>
          </a:p>
        </p:txBody>
      </p:sp>
      <p:sp>
        <p:nvSpPr>
          <p:cNvPr id="4" name="Rettangolo 3"/>
          <p:cNvSpPr/>
          <p:nvPr/>
        </p:nvSpPr>
        <p:spPr>
          <a:xfrm>
            <a:off x="5987800" y="5376462"/>
            <a:ext cx="3013356" cy="338554"/>
          </a:xfrm>
          <a:prstGeom prst="rect">
            <a:avLst/>
          </a:prstGeom>
        </p:spPr>
        <p:txBody>
          <a:bodyPr wrap="square">
            <a:spAutoFit/>
          </a:bodyPr>
          <a:lstStyle/>
          <a:p>
            <a:r>
              <a:rPr lang="en-US" sz="800" u="none" dirty="0" err="1" smtClean="0"/>
              <a:t>Fonte</a:t>
            </a:r>
            <a:r>
              <a:rPr lang="en-US" sz="800" u="none" dirty="0" smtClean="0"/>
              <a:t>: Brocken </a:t>
            </a:r>
            <a:r>
              <a:rPr lang="en-US" sz="800" u="none" dirty="0" err="1" smtClean="0"/>
              <a:t>Inaglory</a:t>
            </a:r>
            <a:r>
              <a:rPr lang="en-US" sz="800" u="none" dirty="0" smtClean="0"/>
              <a:t> - Own work, CC BY-SA 3.0, https://commons.wikimedia.org/w/index.php?curid=2133657</a:t>
            </a:r>
            <a:endParaRPr lang="it-IT" sz="800" u="none" dirty="0"/>
          </a:p>
        </p:txBody>
      </p:sp>
      <p:pic>
        <p:nvPicPr>
          <p:cNvPr id="6" name="Picture 1"/>
          <p:cNvPicPr>
            <a:picLocks noChangeAspect="1" noChangeArrowheads="1"/>
          </p:cNvPicPr>
          <p:nvPr/>
        </p:nvPicPr>
        <p:blipFill>
          <a:blip r:embed="rId2" cstate="print"/>
          <a:srcRect t="35455"/>
          <a:stretch>
            <a:fillRect/>
          </a:stretch>
        </p:blipFill>
        <p:spPr bwMode="auto">
          <a:xfrm>
            <a:off x="142844" y="4214818"/>
            <a:ext cx="5786478" cy="21800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658</TotalTime>
  <Words>1215</Words>
  <Application>Microsoft Office PowerPoint</Application>
  <PresentationFormat>Presentazione su schermo (4:3)</PresentationFormat>
  <Paragraphs>154</Paragraphs>
  <Slides>15</Slides>
  <Notes>1</Notes>
  <HiddenSlides>0</HiddenSlides>
  <MMClips>0</MMClips>
  <ScaleCrop>false</ScaleCrop>
  <HeadingPairs>
    <vt:vector size="4" baseType="variant">
      <vt:variant>
        <vt:lpstr>Tema</vt:lpstr>
      </vt:variant>
      <vt:variant>
        <vt:i4>1</vt:i4>
      </vt:variant>
      <vt:variant>
        <vt:lpstr>Titoli diapositive</vt:lpstr>
      </vt:variant>
      <vt:variant>
        <vt:i4>15</vt:i4>
      </vt:variant>
    </vt:vector>
  </HeadingPairs>
  <TitlesOfParts>
    <vt:vector size="16" baseType="lpstr">
      <vt:lpstr>Tema di Office</vt:lpstr>
      <vt:lpstr>Bologna città delle Acque</vt:lpstr>
      <vt:lpstr>La sicurezza idraulica nel territorio bolognese</vt:lpstr>
      <vt:lpstr>Le alluvioni: una causa di rischio rilevante per il paese</vt:lpstr>
      <vt:lpstr>La pioggia narra la storia del clima</vt:lpstr>
      <vt:lpstr>L’Osservatorio della Specola a Bologna</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Salva Giordano</dc:creator>
  <cp:lastModifiedBy>sturno</cp:lastModifiedBy>
  <cp:revision>50</cp:revision>
  <dcterms:created xsi:type="dcterms:W3CDTF">2016-11-04T14:05:03Z</dcterms:created>
  <dcterms:modified xsi:type="dcterms:W3CDTF">2016-11-30T10:21:56Z</dcterms:modified>
</cp:coreProperties>
</file>