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4"/>
    <p:sldMasterId id="2147483814" r:id="rId5"/>
  </p:sldMasterIdLst>
  <p:notesMasterIdLst>
    <p:notesMasterId r:id="rId29"/>
  </p:notesMasterIdLst>
  <p:sldIdLst>
    <p:sldId id="813" r:id="rId6"/>
    <p:sldId id="816" r:id="rId7"/>
    <p:sldId id="817" r:id="rId8"/>
    <p:sldId id="822" r:id="rId9"/>
    <p:sldId id="824" r:id="rId10"/>
    <p:sldId id="807" r:id="rId11"/>
    <p:sldId id="805" r:id="rId12"/>
    <p:sldId id="818" r:id="rId13"/>
    <p:sldId id="823" r:id="rId14"/>
    <p:sldId id="812" r:id="rId15"/>
    <p:sldId id="825" r:id="rId16"/>
    <p:sldId id="806" r:id="rId17"/>
    <p:sldId id="826" r:id="rId18"/>
    <p:sldId id="827" r:id="rId19"/>
    <p:sldId id="808" r:id="rId20"/>
    <p:sldId id="809" r:id="rId21"/>
    <p:sldId id="828" r:id="rId22"/>
    <p:sldId id="810" r:id="rId23"/>
    <p:sldId id="829" r:id="rId24"/>
    <p:sldId id="815" r:id="rId25"/>
    <p:sldId id="811" r:id="rId26"/>
    <p:sldId id="814" r:id="rId27"/>
    <p:sldId id="802" r:id="rId2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2E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-774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berto Montanari" userId="75776b12-3ea5-418d-a1d8-21035f981742" providerId="ADAL" clId="{9A1C04EC-7507-47C0-9CF1-C05FD16059D3}"/>
    <pc:docChg chg="modSld">
      <pc:chgData name="Alberto Montanari" userId="75776b12-3ea5-418d-a1d8-21035f981742" providerId="ADAL" clId="{9A1C04EC-7507-47C0-9CF1-C05FD16059D3}" dt="2021-06-17T07:47:38.709" v="311" actId="207"/>
      <pc:docMkLst>
        <pc:docMk/>
      </pc:docMkLst>
      <pc:sldChg chg="modSp mod">
        <pc:chgData name="Alberto Montanari" userId="75776b12-3ea5-418d-a1d8-21035f981742" providerId="ADAL" clId="{9A1C04EC-7507-47C0-9CF1-C05FD16059D3}" dt="2021-06-17T07:39:17.536" v="94" actId="20577"/>
        <pc:sldMkLst>
          <pc:docMk/>
          <pc:sldMk cId="476311293" sldId="806"/>
        </pc:sldMkLst>
        <pc:spChg chg="mod">
          <ac:chgData name="Alberto Montanari" userId="75776b12-3ea5-418d-a1d8-21035f981742" providerId="ADAL" clId="{9A1C04EC-7507-47C0-9CF1-C05FD16059D3}" dt="2021-06-17T07:39:17.536" v="94" actId="20577"/>
          <ac:spMkLst>
            <pc:docMk/>
            <pc:sldMk cId="476311293" sldId="806"/>
            <ac:spMk id="12" creationId="{00000000-0000-0000-0000-000000000000}"/>
          </ac:spMkLst>
        </pc:spChg>
      </pc:sldChg>
      <pc:sldChg chg="modSp mod">
        <pc:chgData name="Alberto Montanari" userId="75776b12-3ea5-418d-a1d8-21035f981742" providerId="ADAL" clId="{9A1C04EC-7507-47C0-9CF1-C05FD16059D3}" dt="2021-06-17T07:37:59.809" v="89" actId="14100"/>
        <pc:sldMkLst>
          <pc:docMk/>
          <pc:sldMk cId="476311293" sldId="807"/>
        </pc:sldMkLst>
        <pc:spChg chg="mod">
          <ac:chgData name="Alberto Montanari" userId="75776b12-3ea5-418d-a1d8-21035f981742" providerId="ADAL" clId="{9A1C04EC-7507-47C0-9CF1-C05FD16059D3}" dt="2021-06-17T07:37:59.809" v="89" actId="14100"/>
          <ac:spMkLst>
            <pc:docMk/>
            <pc:sldMk cId="476311293" sldId="807"/>
            <ac:spMk id="4" creationId="{A5CA2371-4C5A-4180-9AEF-218284879652}"/>
          </ac:spMkLst>
        </pc:spChg>
      </pc:sldChg>
      <pc:sldChg chg="addSp modSp mod">
        <pc:chgData name="Alberto Montanari" userId="75776b12-3ea5-418d-a1d8-21035f981742" providerId="ADAL" clId="{9A1C04EC-7507-47C0-9CF1-C05FD16059D3}" dt="2021-06-17T07:46:43.095" v="306" actId="207"/>
        <pc:sldMkLst>
          <pc:docMk/>
          <pc:sldMk cId="476311293" sldId="812"/>
        </pc:sldMkLst>
        <pc:spChg chg="mod">
          <ac:chgData name="Alberto Montanari" userId="75776b12-3ea5-418d-a1d8-21035f981742" providerId="ADAL" clId="{9A1C04EC-7507-47C0-9CF1-C05FD16059D3}" dt="2021-06-17T07:46:22.043" v="242" actId="1035"/>
          <ac:spMkLst>
            <pc:docMk/>
            <pc:sldMk cId="476311293" sldId="812"/>
            <ac:spMk id="3" creationId="{567320F8-BCC0-4E91-A04F-269C6EF34FE9}"/>
          </ac:spMkLst>
        </pc:spChg>
        <pc:spChg chg="add mod">
          <ac:chgData name="Alberto Montanari" userId="75776b12-3ea5-418d-a1d8-21035f981742" providerId="ADAL" clId="{9A1C04EC-7507-47C0-9CF1-C05FD16059D3}" dt="2021-06-17T07:46:43.095" v="306" actId="207"/>
          <ac:spMkLst>
            <pc:docMk/>
            <pc:sldMk cId="476311293" sldId="812"/>
            <ac:spMk id="12" creationId="{96B71C75-00C2-4045-AE88-F725110A13CC}"/>
          </ac:spMkLst>
        </pc:spChg>
      </pc:sldChg>
      <pc:sldChg chg="modSp mod">
        <pc:chgData name="Alberto Montanari" userId="75776b12-3ea5-418d-a1d8-21035f981742" providerId="ADAL" clId="{9A1C04EC-7507-47C0-9CF1-C05FD16059D3}" dt="2021-06-17T07:38:45.836" v="93" actId="20577"/>
        <pc:sldMkLst>
          <pc:docMk/>
          <pc:sldMk cId="0" sldId="823"/>
        </pc:sldMkLst>
        <pc:spChg chg="mod">
          <ac:chgData name="Alberto Montanari" userId="75776b12-3ea5-418d-a1d8-21035f981742" providerId="ADAL" clId="{9A1C04EC-7507-47C0-9CF1-C05FD16059D3}" dt="2021-06-17T07:38:45.836" v="93" actId="20577"/>
          <ac:spMkLst>
            <pc:docMk/>
            <pc:sldMk cId="0" sldId="823"/>
            <ac:spMk id="9" creationId="{00000000-0000-0000-0000-000000000000}"/>
          </ac:spMkLst>
        </pc:spChg>
      </pc:sldChg>
      <pc:sldChg chg="modSp mod">
        <pc:chgData name="Alberto Montanari" userId="75776b12-3ea5-418d-a1d8-21035f981742" providerId="ADAL" clId="{9A1C04EC-7507-47C0-9CF1-C05FD16059D3}" dt="2021-06-17T07:39:26.397" v="97" actId="20577"/>
        <pc:sldMkLst>
          <pc:docMk/>
          <pc:sldMk cId="476311293" sldId="826"/>
        </pc:sldMkLst>
        <pc:spChg chg="mod">
          <ac:chgData name="Alberto Montanari" userId="75776b12-3ea5-418d-a1d8-21035f981742" providerId="ADAL" clId="{9A1C04EC-7507-47C0-9CF1-C05FD16059D3}" dt="2021-06-17T07:39:26.397" v="97" actId="20577"/>
          <ac:spMkLst>
            <pc:docMk/>
            <pc:sldMk cId="476311293" sldId="826"/>
            <ac:spMk id="12" creationId="{00000000-0000-0000-0000-000000000000}"/>
          </ac:spMkLst>
        </pc:spChg>
      </pc:sldChg>
      <pc:sldChg chg="addSp modSp mod modAnim">
        <pc:chgData name="Alberto Montanari" userId="75776b12-3ea5-418d-a1d8-21035f981742" providerId="ADAL" clId="{9A1C04EC-7507-47C0-9CF1-C05FD16059D3}" dt="2021-06-17T07:45:08.350" v="208"/>
        <pc:sldMkLst>
          <pc:docMk/>
          <pc:sldMk cId="476311293" sldId="827"/>
        </pc:sldMkLst>
        <pc:spChg chg="mod">
          <ac:chgData name="Alberto Montanari" userId="75776b12-3ea5-418d-a1d8-21035f981742" providerId="ADAL" clId="{9A1C04EC-7507-47C0-9CF1-C05FD16059D3}" dt="2021-06-17T07:40:39.784" v="119" actId="255"/>
          <ac:spMkLst>
            <pc:docMk/>
            <pc:sldMk cId="476311293" sldId="827"/>
            <ac:spMk id="16" creationId="{00000000-0000-0000-0000-000000000000}"/>
          </ac:spMkLst>
        </pc:spChg>
        <pc:spChg chg="mod">
          <ac:chgData name="Alberto Montanari" userId="75776b12-3ea5-418d-a1d8-21035f981742" providerId="ADAL" clId="{9A1C04EC-7507-47C0-9CF1-C05FD16059D3}" dt="2021-06-17T07:40:33.870" v="118" actId="255"/>
          <ac:spMkLst>
            <pc:docMk/>
            <pc:sldMk cId="476311293" sldId="827"/>
            <ac:spMk id="17" creationId="{00000000-0000-0000-0000-000000000000}"/>
          </ac:spMkLst>
        </pc:spChg>
        <pc:spChg chg="add mod">
          <ac:chgData name="Alberto Montanari" userId="75776b12-3ea5-418d-a1d8-21035f981742" providerId="ADAL" clId="{9A1C04EC-7507-47C0-9CF1-C05FD16059D3}" dt="2021-06-17T07:41:08.651" v="124" actId="164"/>
          <ac:spMkLst>
            <pc:docMk/>
            <pc:sldMk cId="476311293" sldId="827"/>
            <ac:spMk id="18" creationId="{B7788F2D-A0A7-4790-8323-977F2352690F}"/>
          </ac:spMkLst>
        </pc:spChg>
        <pc:spChg chg="add mod">
          <ac:chgData name="Alberto Montanari" userId="75776b12-3ea5-418d-a1d8-21035f981742" providerId="ADAL" clId="{9A1C04EC-7507-47C0-9CF1-C05FD16059D3}" dt="2021-06-17T07:41:15.971" v="125" actId="164"/>
          <ac:spMkLst>
            <pc:docMk/>
            <pc:sldMk cId="476311293" sldId="827"/>
            <ac:spMk id="19" creationId="{B534CB15-36C0-4B25-A483-18A9E4F854C6}"/>
          </ac:spMkLst>
        </pc:spChg>
        <pc:spChg chg="add mod">
          <ac:chgData name="Alberto Montanari" userId="75776b12-3ea5-418d-a1d8-21035f981742" providerId="ADAL" clId="{9A1C04EC-7507-47C0-9CF1-C05FD16059D3}" dt="2021-06-17T07:45:00.765" v="207" actId="164"/>
          <ac:spMkLst>
            <pc:docMk/>
            <pc:sldMk cId="476311293" sldId="827"/>
            <ac:spMk id="21" creationId="{75348E9A-D8F8-4353-AEEA-E51F9045D75A}"/>
          </ac:spMkLst>
        </pc:spChg>
        <pc:spChg chg="add mod">
          <ac:chgData name="Alberto Montanari" userId="75776b12-3ea5-418d-a1d8-21035f981742" providerId="ADAL" clId="{9A1C04EC-7507-47C0-9CF1-C05FD16059D3}" dt="2021-06-17T07:45:00.765" v="207" actId="164"/>
          <ac:spMkLst>
            <pc:docMk/>
            <pc:sldMk cId="476311293" sldId="827"/>
            <ac:spMk id="23" creationId="{8DCEA07A-1F0A-431F-8208-049461437033}"/>
          </ac:spMkLst>
        </pc:spChg>
        <pc:grpChg chg="add mod">
          <ac:chgData name="Alberto Montanari" userId="75776b12-3ea5-418d-a1d8-21035f981742" providerId="ADAL" clId="{9A1C04EC-7507-47C0-9CF1-C05FD16059D3}" dt="2021-06-17T07:41:08.651" v="124" actId="164"/>
          <ac:grpSpMkLst>
            <pc:docMk/>
            <pc:sldMk cId="476311293" sldId="827"/>
            <ac:grpSpMk id="5" creationId="{D8CE5B00-A8AF-4978-9669-E29459F0EF61}"/>
          </ac:grpSpMkLst>
        </pc:grpChg>
        <pc:grpChg chg="add mod">
          <ac:chgData name="Alberto Montanari" userId="75776b12-3ea5-418d-a1d8-21035f981742" providerId="ADAL" clId="{9A1C04EC-7507-47C0-9CF1-C05FD16059D3}" dt="2021-06-17T07:45:00.765" v="207" actId="164"/>
          <ac:grpSpMkLst>
            <pc:docMk/>
            <pc:sldMk cId="476311293" sldId="827"/>
            <ac:grpSpMk id="6" creationId="{AE4962DB-F5B3-4029-9D08-5E40C56DF8AD}"/>
          </ac:grpSpMkLst>
        </pc:grpChg>
        <pc:grpChg chg="add mod">
          <ac:chgData name="Alberto Montanari" userId="75776b12-3ea5-418d-a1d8-21035f981742" providerId="ADAL" clId="{9A1C04EC-7507-47C0-9CF1-C05FD16059D3}" dt="2021-06-17T07:45:00.765" v="207" actId="164"/>
          <ac:grpSpMkLst>
            <pc:docMk/>
            <pc:sldMk cId="476311293" sldId="827"/>
            <ac:grpSpMk id="9" creationId="{64A082B9-9992-48A2-8ED7-E12E7AA5E3EC}"/>
          </ac:grpSpMkLst>
        </pc:grpChg>
        <pc:picChg chg="mod">
          <ac:chgData name="Alberto Montanari" userId="75776b12-3ea5-418d-a1d8-21035f981742" providerId="ADAL" clId="{9A1C04EC-7507-47C0-9CF1-C05FD16059D3}" dt="2021-06-17T07:41:08.651" v="124" actId="164"/>
          <ac:picMkLst>
            <pc:docMk/>
            <pc:sldMk cId="476311293" sldId="827"/>
            <ac:picMk id="3074" creationId="{00000000-0000-0000-0000-000000000000}"/>
          </ac:picMkLst>
        </pc:picChg>
        <pc:picChg chg="mod">
          <ac:chgData name="Alberto Montanari" userId="75776b12-3ea5-418d-a1d8-21035f981742" providerId="ADAL" clId="{9A1C04EC-7507-47C0-9CF1-C05FD16059D3}" dt="2021-06-17T07:41:15.971" v="125" actId="164"/>
          <ac:picMkLst>
            <pc:docMk/>
            <pc:sldMk cId="476311293" sldId="827"/>
            <ac:picMk id="3075" creationId="{00000000-0000-0000-0000-000000000000}"/>
          </ac:picMkLst>
        </pc:picChg>
        <pc:cxnChg chg="add mod">
          <ac:chgData name="Alberto Montanari" userId="75776b12-3ea5-418d-a1d8-21035f981742" providerId="ADAL" clId="{9A1C04EC-7507-47C0-9CF1-C05FD16059D3}" dt="2021-06-17T07:45:00.765" v="207" actId="164"/>
          <ac:cxnSpMkLst>
            <pc:docMk/>
            <pc:sldMk cId="476311293" sldId="827"/>
            <ac:cxnSpMk id="8" creationId="{7DB9793A-BFE7-4B5F-A08E-10702B9C28CD}"/>
          </ac:cxnSpMkLst>
        </pc:cxnChg>
        <pc:cxnChg chg="add mod">
          <ac:chgData name="Alberto Montanari" userId="75776b12-3ea5-418d-a1d8-21035f981742" providerId="ADAL" clId="{9A1C04EC-7507-47C0-9CF1-C05FD16059D3}" dt="2021-06-17T07:45:00.765" v="207" actId="164"/>
          <ac:cxnSpMkLst>
            <pc:docMk/>
            <pc:sldMk cId="476311293" sldId="827"/>
            <ac:cxnSpMk id="22" creationId="{B41A3426-204E-474C-A223-8840CAFA5F62}"/>
          </ac:cxnSpMkLst>
        </pc:cxnChg>
      </pc:sldChg>
      <pc:sldChg chg="modSp mod">
        <pc:chgData name="Alberto Montanari" userId="75776b12-3ea5-418d-a1d8-21035f981742" providerId="ADAL" clId="{9A1C04EC-7507-47C0-9CF1-C05FD16059D3}" dt="2021-06-17T07:47:38.709" v="311" actId="207"/>
        <pc:sldMkLst>
          <pc:docMk/>
          <pc:sldMk cId="476311293" sldId="828"/>
        </pc:sldMkLst>
        <pc:spChg chg="mod">
          <ac:chgData name="Alberto Montanari" userId="75776b12-3ea5-418d-a1d8-21035f981742" providerId="ADAL" clId="{9A1C04EC-7507-47C0-9CF1-C05FD16059D3}" dt="2021-06-17T07:47:06.288" v="307" actId="790"/>
          <ac:spMkLst>
            <pc:docMk/>
            <pc:sldMk cId="476311293" sldId="828"/>
            <ac:spMk id="3" creationId="{567320F8-BCC0-4E91-A04F-269C6EF34FE9}"/>
          </ac:spMkLst>
        </pc:spChg>
        <pc:spChg chg="mod">
          <ac:chgData name="Alberto Montanari" userId="75776b12-3ea5-418d-a1d8-21035f981742" providerId="ADAL" clId="{9A1C04EC-7507-47C0-9CF1-C05FD16059D3}" dt="2021-06-17T07:47:38.709" v="311" actId="207"/>
          <ac:spMkLst>
            <pc:docMk/>
            <pc:sldMk cId="476311293" sldId="828"/>
            <ac:spMk id="8" creationId="{567320F8-BCC0-4E91-A04F-269C6EF34FE9}"/>
          </ac:spMkLst>
        </pc:spChg>
      </pc:sldChg>
      <pc:sldChg chg="modSp mod">
        <pc:chgData name="Alberto Montanari" userId="75776b12-3ea5-418d-a1d8-21035f981742" providerId="ADAL" clId="{9A1C04EC-7507-47C0-9CF1-C05FD16059D3}" dt="2021-06-17T07:47:19.108" v="309" actId="790"/>
        <pc:sldMkLst>
          <pc:docMk/>
          <pc:sldMk cId="476311293" sldId="829"/>
        </pc:sldMkLst>
        <pc:spChg chg="mod">
          <ac:chgData name="Alberto Montanari" userId="75776b12-3ea5-418d-a1d8-21035f981742" providerId="ADAL" clId="{9A1C04EC-7507-47C0-9CF1-C05FD16059D3}" dt="2021-06-17T07:47:19.108" v="309" actId="790"/>
          <ac:spMkLst>
            <pc:docMk/>
            <pc:sldMk cId="476311293" sldId="829"/>
            <ac:spMk id="14" creationId="{567320F8-BCC0-4E91-A04F-269C6EF34FE9}"/>
          </ac:spMkLst>
        </pc:spChg>
      </pc:sldChg>
    </pc:docChg>
  </pc:docChgLst>
  <pc:docChgLst>
    <pc:chgData name="Alberto Montanari" userId="75776b12-3ea5-418d-a1d8-21035f981742" providerId="ADAL" clId="{0950C041-F5B7-459F-947D-961EEBF6EB8B}"/>
    <pc:docChg chg="custSel modSld">
      <pc:chgData name="Alberto Montanari" userId="75776b12-3ea5-418d-a1d8-21035f981742" providerId="ADAL" clId="{0950C041-F5B7-459F-947D-961EEBF6EB8B}" dt="2021-04-20T06:51:26.068" v="456" actId="1035"/>
      <pc:docMkLst>
        <pc:docMk/>
      </pc:docMkLst>
      <pc:sldChg chg="modSp">
        <pc:chgData name="Alberto Montanari" userId="75776b12-3ea5-418d-a1d8-21035f981742" providerId="ADAL" clId="{0950C041-F5B7-459F-947D-961EEBF6EB8B}" dt="2021-04-20T05:28:29.814" v="394" actId="20577"/>
        <pc:sldMkLst>
          <pc:docMk/>
          <pc:sldMk cId="476311293" sldId="805"/>
        </pc:sldMkLst>
        <pc:spChg chg="mod">
          <ac:chgData name="Alberto Montanari" userId="75776b12-3ea5-418d-a1d8-21035f981742" providerId="ADAL" clId="{0950C041-F5B7-459F-947D-961EEBF6EB8B}" dt="2021-04-20T05:27:30.628" v="326" actId="20577"/>
          <ac:spMkLst>
            <pc:docMk/>
            <pc:sldMk cId="476311293" sldId="805"/>
            <ac:spMk id="2" creationId="{B36DBFF9-9592-4AB9-9E1B-C70D3A0DA526}"/>
          </ac:spMkLst>
        </pc:spChg>
        <pc:spChg chg="mod">
          <ac:chgData name="Alberto Montanari" userId="75776b12-3ea5-418d-a1d8-21035f981742" providerId="ADAL" clId="{0950C041-F5B7-459F-947D-961EEBF6EB8B}" dt="2021-04-20T05:27:59.214" v="351" actId="1035"/>
          <ac:spMkLst>
            <pc:docMk/>
            <pc:sldMk cId="476311293" sldId="805"/>
            <ac:spMk id="3" creationId="{567320F8-BCC0-4E91-A04F-269C6EF34FE9}"/>
          </ac:spMkLst>
        </pc:spChg>
        <pc:spChg chg="mod">
          <ac:chgData name="Alberto Montanari" userId="75776b12-3ea5-418d-a1d8-21035f981742" providerId="ADAL" clId="{0950C041-F5B7-459F-947D-961EEBF6EB8B}" dt="2021-04-20T05:28:29.814" v="394" actId="20577"/>
          <ac:spMkLst>
            <pc:docMk/>
            <pc:sldMk cId="476311293" sldId="805"/>
            <ac:spMk id="5" creationId="{567320F8-BCC0-4E91-A04F-269C6EF34FE9}"/>
          </ac:spMkLst>
        </pc:spChg>
        <pc:picChg chg="mod">
          <ac:chgData name="Alberto Montanari" userId="75776b12-3ea5-418d-a1d8-21035f981742" providerId="ADAL" clId="{0950C041-F5B7-459F-947D-961EEBF6EB8B}" dt="2021-04-19T20:29:58.459" v="60" actId="1036"/>
          <ac:picMkLst>
            <pc:docMk/>
            <pc:sldMk cId="476311293" sldId="805"/>
            <ac:picMk id="1028" creationId="{00000000-0000-0000-0000-000000000000}"/>
          </ac:picMkLst>
        </pc:picChg>
      </pc:sldChg>
      <pc:sldChg chg="modSp">
        <pc:chgData name="Alberto Montanari" userId="75776b12-3ea5-418d-a1d8-21035f981742" providerId="ADAL" clId="{0950C041-F5B7-459F-947D-961EEBF6EB8B}" dt="2021-04-20T05:29:23.423" v="411" actId="20577"/>
        <pc:sldMkLst>
          <pc:docMk/>
          <pc:sldMk cId="476311293" sldId="808"/>
        </pc:sldMkLst>
        <pc:spChg chg="mod">
          <ac:chgData name="Alberto Montanari" userId="75776b12-3ea5-418d-a1d8-21035f981742" providerId="ADAL" clId="{0950C041-F5B7-459F-947D-961EEBF6EB8B}" dt="2021-04-20T05:29:23.423" v="411" actId="20577"/>
          <ac:spMkLst>
            <pc:docMk/>
            <pc:sldMk cId="476311293" sldId="808"/>
            <ac:spMk id="2" creationId="{B36DBFF9-9592-4AB9-9E1B-C70D3A0DA526}"/>
          </ac:spMkLst>
        </pc:spChg>
      </pc:sldChg>
      <pc:sldChg chg="modSp">
        <pc:chgData name="Alberto Montanari" userId="75776b12-3ea5-418d-a1d8-21035f981742" providerId="ADAL" clId="{0950C041-F5B7-459F-947D-961EEBF6EB8B}" dt="2021-04-19T20:49:17.065" v="284" actId="20577"/>
        <pc:sldMkLst>
          <pc:docMk/>
          <pc:sldMk cId="476311293" sldId="811"/>
        </pc:sldMkLst>
        <pc:spChg chg="mod">
          <ac:chgData name="Alberto Montanari" userId="75776b12-3ea5-418d-a1d8-21035f981742" providerId="ADAL" clId="{0950C041-F5B7-459F-947D-961EEBF6EB8B}" dt="2021-04-19T20:49:17.065" v="284" actId="20577"/>
          <ac:spMkLst>
            <pc:docMk/>
            <pc:sldMk cId="476311293" sldId="811"/>
            <ac:spMk id="3" creationId="{567320F8-BCC0-4E91-A04F-269C6EF34FE9}"/>
          </ac:spMkLst>
        </pc:spChg>
      </pc:sldChg>
      <pc:sldChg chg="modSp">
        <pc:chgData name="Alberto Montanari" userId="75776b12-3ea5-418d-a1d8-21035f981742" providerId="ADAL" clId="{0950C041-F5B7-459F-947D-961EEBF6EB8B}" dt="2021-04-20T06:51:26.068" v="456" actId="1035"/>
        <pc:sldMkLst>
          <pc:docMk/>
          <pc:sldMk cId="476311293" sldId="812"/>
        </pc:sldMkLst>
        <pc:spChg chg="mod">
          <ac:chgData name="Alberto Montanari" userId="75776b12-3ea5-418d-a1d8-21035f981742" providerId="ADAL" clId="{0950C041-F5B7-459F-947D-961EEBF6EB8B}" dt="2021-04-20T06:51:26.068" v="456" actId="1035"/>
          <ac:spMkLst>
            <pc:docMk/>
            <pc:sldMk cId="476311293" sldId="812"/>
            <ac:spMk id="2" creationId="{B36DBFF9-9592-4AB9-9E1B-C70D3A0DA526}"/>
          </ac:spMkLst>
        </pc:spChg>
        <pc:spChg chg="mod">
          <ac:chgData name="Alberto Montanari" userId="75776b12-3ea5-418d-a1d8-21035f981742" providerId="ADAL" clId="{0950C041-F5B7-459F-947D-961EEBF6EB8B}" dt="2021-04-20T05:28:50.474" v="395" actId="20577"/>
          <ac:spMkLst>
            <pc:docMk/>
            <pc:sldMk cId="476311293" sldId="812"/>
            <ac:spMk id="10" creationId="{567320F8-BCC0-4E91-A04F-269C6EF34FE9}"/>
          </ac:spMkLst>
        </pc:spChg>
      </pc:sldChg>
      <pc:sldChg chg="modSp">
        <pc:chgData name="Alberto Montanari" userId="75776b12-3ea5-418d-a1d8-21035f981742" providerId="ADAL" clId="{0950C041-F5B7-459F-947D-961EEBF6EB8B}" dt="2021-04-19T20:33:45.037" v="277" actId="108"/>
        <pc:sldMkLst>
          <pc:docMk/>
          <pc:sldMk cId="476311293" sldId="814"/>
        </pc:sldMkLst>
        <pc:spChg chg="mod">
          <ac:chgData name="Alberto Montanari" userId="75776b12-3ea5-418d-a1d8-21035f981742" providerId="ADAL" clId="{0950C041-F5B7-459F-947D-961EEBF6EB8B}" dt="2021-04-19T20:33:45.037" v="277" actId="108"/>
          <ac:spMkLst>
            <pc:docMk/>
            <pc:sldMk cId="476311293" sldId="814"/>
            <ac:spMk id="3" creationId="{567320F8-BCC0-4E91-A04F-269C6EF34FE9}"/>
          </ac:spMkLst>
        </pc:spChg>
      </pc:sldChg>
      <pc:sldChg chg="addSp delSp modSp">
        <pc:chgData name="Alberto Montanari" userId="75776b12-3ea5-418d-a1d8-21035f981742" providerId="ADAL" clId="{0950C041-F5B7-459F-947D-961EEBF6EB8B}" dt="2021-04-20T06:09:56.794" v="422" actId="1076"/>
        <pc:sldMkLst>
          <pc:docMk/>
          <pc:sldMk cId="3173982131" sldId="815"/>
        </pc:sldMkLst>
        <pc:spChg chg="mod">
          <ac:chgData name="Alberto Montanari" userId="75776b12-3ea5-418d-a1d8-21035f981742" providerId="ADAL" clId="{0950C041-F5B7-459F-947D-961EEBF6EB8B}" dt="2021-04-20T06:09:52.436" v="421" actId="14100"/>
          <ac:spMkLst>
            <pc:docMk/>
            <pc:sldMk cId="3173982131" sldId="815"/>
            <ac:spMk id="3" creationId="{567320F8-BCC0-4E91-A04F-269C6EF34FE9}"/>
          </ac:spMkLst>
        </pc:spChg>
        <pc:picChg chg="add mod">
          <ac:chgData name="Alberto Montanari" userId="75776b12-3ea5-418d-a1d8-21035f981742" providerId="ADAL" clId="{0950C041-F5B7-459F-947D-961EEBF6EB8B}" dt="2021-04-20T06:09:56.794" v="422" actId="1076"/>
          <ac:picMkLst>
            <pc:docMk/>
            <pc:sldMk cId="3173982131" sldId="815"/>
            <ac:picMk id="5" creationId="{02268E64-5D69-4D5A-980D-1519247AEE36}"/>
          </ac:picMkLst>
        </pc:picChg>
        <pc:picChg chg="del mod">
          <ac:chgData name="Alberto Montanari" userId="75776b12-3ea5-418d-a1d8-21035f981742" providerId="ADAL" clId="{0950C041-F5B7-459F-947D-961EEBF6EB8B}" dt="2021-04-20T06:09:30.981" v="417" actId="478"/>
          <ac:picMkLst>
            <pc:docMk/>
            <pc:sldMk cId="3173982131" sldId="815"/>
            <ac:picMk id="102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6E1AC-5D7F-4715-9975-FAE74E25364E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469C5-F4B6-404D-B534-FE71DCE3FFAC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2481-9FB8-4CF8-91D2-85982E8F1314}" type="slidenum">
              <a:rPr lang="es-ES" altLang="it-IT" smtClean="0"/>
              <a:pPr/>
              <a:t>‹N›</a:t>
            </a:fld>
            <a:endParaRPr lang="es-ES" altLang="it-IT"/>
          </a:p>
        </p:txBody>
      </p:sp>
    </p:spTree>
    <p:extLst>
      <p:ext uri="{BB962C8B-B14F-4D97-AF65-F5344CB8AC3E}">
        <p14:creationId xmlns:p14="http://schemas.microsoft.com/office/powerpoint/2010/main" xmlns="" val="2151155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8FD80-6DE7-4D33-A577-CD5E6B7F1CB8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3C43B-B458-48E1-9068-B5273D0DBCA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77354430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8FD80-6DE7-4D33-A577-CD5E6B7F1CB8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3C43B-B458-48E1-9068-B5273D0DBCA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57B652FD-2706-46D6-B4AD-229B5F640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068693"/>
            <a:ext cx="6158418" cy="4087558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7887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8FD80-6DE7-4D33-A577-CD5E6B7F1CB8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3C43B-B458-48E1-9068-B5273D0DBCA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77DDEAB-EE5E-4D7E-A16E-2B6FF5C3D0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068693"/>
            <a:ext cx="6158418" cy="4087558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065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16200000">
            <a:off x="1251678" y="2286001"/>
            <a:ext cx="10178322" cy="3593591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8FD80-6DE7-4D33-A577-CD5E6B7F1CB8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3C43B-B458-48E1-9068-B5273D0DBCA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61846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8FD80-6DE7-4D33-A577-CD5E6B7F1CB8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3C43B-B458-48E1-9068-B5273D0DBCA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2129767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2481-9FB8-4CF8-91D2-85982E8F1314}" type="slidenum">
              <a:rPr lang="es-ES" altLang="it-IT" smtClean="0"/>
              <a:pPr/>
              <a:t>‹N›</a:t>
            </a:fld>
            <a:endParaRPr lang="es-ES" altLang="it-IT"/>
          </a:p>
        </p:txBody>
      </p:sp>
    </p:spTree>
    <p:extLst>
      <p:ext uri="{BB962C8B-B14F-4D97-AF65-F5344CB8AC3E}">
        <p14:creationId xmlns:p14="http://schemas.microsoft.com/office/powerpoint/2010/main" xmlns="" val="36913593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C95150C-C8CD-48FF-BC21-64CD3C8B8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BF278B0C-DD95-4E80-BB5A-FA7842FDC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BC560-1700-47CD-8A9F-203C36A5E2D0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F42825CB-A062-4B2D-A6E7-F37632AF9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619F78E9-DA7B-48AB-936B-82FA2360C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60CB-7198-4610-A091-B415C75FA69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85033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350" y="981693"/>
            <a:ext cx="8264938" cy="1492132"/>
          </a:xfrm>
        </p:spPr>
        <p:txBody>
          <a:bodyPr/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8FD80-6DE7-4D33-A577-CD5E6B7F1CB8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3C43B-B458-48E1-9068-B5273D0DBCA0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53A92A68-63EE-4593-91AD-C2F08A41A3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777" y="-212343"/>
            <a:ext cx="7987736" cy="676092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xmlns="" id="{4AB49A95-97F2-4DE3-9EB2-BEF1158E3C4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31347" y="4122143"/>
            <a:ext cx="3086531" cy="2753109"/>
          </a:xfrm>
          <a:prstGeom prst="rect">
            <a:avLst/>
          </a:prstGeom>
        </p:spPr>
      </p:pic>
      <p:pic>
        <p:nvPicPr>
          <p:cNvPr id="15" name="Immagine 14" descr="Immagine che contiene mappa&#10;&#10;Descrizione generata automaticamente">
            <a:extLst>
              <a:ext uri="{FF2B5EF4-FFF2-40B4-BE49-F238E27FC236}">
                <a16:creationId xmlns:a16="http://schemas.microsoft.com/office/drawing/2014/main" xmlns="" id="{09EFBCF5-70D8-42A7-92C9-B81A3CC39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961" b="99013" l="3161" r="98276">
                        <a14:foregroundMark x1="21552" y1="18092" x2="25575" y2="43092"/>
                        <a14:foregroundMark x1="16092" y1="15789" x2="14655" y2="36184"/>
                        <a14:foregroundMark x1="14655" y1="36184" x2="19540" y2="53618"/>
                        <a14:foregroundMark x1="19540" y1="53618" x2="20115" y2="54605"/>
                        <a14:foregroundMark x1="11782" y1="14474" x2="8333" y2="30921"/>
                        <a14:foregroundMark x1="8333" y1="30921" x2="9195" y2="49013"/>
                        <a14:foregroundMark x1="9195" y1="49013" x2="10920" y2="52632"/>
                        <a14:foregroundMark x1="38506" y1="22368" x2="52586" y2="50658"/>
                        <a14:foregroundMark x1="59483" y1="20724" x2="92816" y2="53289"/>
                        <a14:foregroundMark x1="33908" y1="77632" x2="59770" y2="91118"/>
                        <a14:foregroundMark x1="52011" y1="87829" x2="72989" y2="89803"/>
                        <a14:foregroundMark x1="72989" y1="89803" x2="81322" y2="86513"/>
                        <a14:foregroundMark x1="56609" y1="91776" x2="60057" y2="95066"/>
                        <a14:foregroundMark x1="96552" y1="57566" x2="98276" y2="69737"/>
                        <a14:foregroundMark x1="71552" y1="23026" x2="76149" y2="20066"/>
                        <a14:foregroundMark x1="60632" y1="13487" x2="87931" y2="9539"/>
                        <a14:foregroundMark x1="36782" y1="8224" x2="74138" y2="3618"/>
                        <a14:foregroundMark x1="6034" y1="28618" x2="6034" y2="28618"/>
                        <a14:foregroundMark x1="3448" y1="30592" x2="3448" y2="30592"/>
                        <a14:foregroundMark x1="63793" y1="99013" x2="63793" y2="990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59"/>
          <a:stretch/>
        </p:blipFill>
        <p:spPr>
          <a:xfrm>
            <a:off x="8958816" y="-21266"/>
            <a:ext cx="3233184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126424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8FD80-6DE7-4D33-A577-CD5E6B7F1CB8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3C43B-B458-48E1-9068-B5273D0DBCA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57B652FD-2706-46D6-B4AD-229B5F640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068693"/>
            <a:ext cx="6158418" cy="4087558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23205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2481-9FB8-4CF8-91D2-85982E8F1314}" type="slidenum">
              <a:rPr lang="es-ES" altLang="it-IT" smtClean="0"/>
              <a:pPr/>
              <a:t>‹N›</a:t>
            </a:fld>
            <a:endParaRPr lang="es-ES" altLang="it-IT"/>
          </a:p>
        </p:txBody>
      </p:sp>
    </p:spTree>
    <p:extLst>
      <p:ext uri="{BB962C8B-B14F-4D97-AF65-F5344CB8AC3E}">
        <p14:creationId xmlns:p14="http://schemas.microsoft.com/office/powerpoint/2010/main" xmlns="" val="11321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BC560-1700-47CD-8A9F-203C36A5E2D0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60CB-7198-4610-A091-B415C75FA69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18563902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C95150C-C8CD-48FF-BC21-64CD3C8B8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BF278B0C-DD95-4E80-BB5A-FA7842FDC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BC560-1700-47CD-8A9F-203C36A5E2D0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F42825CB-A062-4B2D-A6E7-F37632AF9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619F78E9-DA7B-48AB-936B-82FA2360C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60CB-7198-4610-A091-B415C75FA69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645945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xmlns="" val="26852186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 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BC560-1700-47CD-8A9F-203C36A5E2D0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60CB-7198-4610-A091-B415C75FA69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77653882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BC560-1700-47CD-8A9F-203C36A5E2D0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60CB-7198-4610-A091-B415C75FA69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007543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BC560-1700-47CD-8A9F-203C36A5E2D0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60CB-7198-4610-A091-B415C75FA69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274787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BC560-1700-47CD-8A9F-203C36A5E2D0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60CB-7198-4610-A091-B415C75FA69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401918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BC560-1700-47CD-8A9F-203C36A5E2D0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60CB-7198-4610-A091-B415C75FA69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29945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C95150C-C8CD-48FF-BC21-64CD3C8B8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BF278B0C-DD95-4E80-BB5A-FA7842FDC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BC560-1700-47CD-8A9F-203C36A5E2D0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F42825CB-A062-4B2D-A6E7-F37632AF9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619F78E9-DA7B-48AB-936B-82FA2360C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60CB-7198-4610-A091-B415C75FA69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765977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8FD80-6DE7-4D33-A577-CD5E6B7F1CB8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3C43B-B458-48E1-9068-B5273D0DBCA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950097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0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878FD80-6DE7-4D33-A577-CD5E6B7F1CB8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693C43B-B458-48E1-9068-B5273D0DBCA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1FC19369-B3FA-4E82-977B-28585DB8C04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7" b="1029"/>
          <a:stretch/>
        </p:blipFill>
        <p:spPr>
          <a:xfrm>
            <a:off x="0" y="0"/>
            <a:ext cx="996202" cy="68580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xmlns="" id="{0595CC4F-79DB-40AD-8F3F-40D5F7673B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5" b="936"/>
          <a:stretch/>
        </p:blipFill>
        <p:spPr>
          <a:xfrm>
            <a:off x="0" y="0"/>
            <a:ext cx="996202" cy="685800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xmlns="" id="{94CEB2FC-3749-4FD5-99F6-FDC3D2ECF3D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2886" y="4188627"/>
            <a:ext cx="3086531" cy="2753109"/>
          </a:xfrm>
          <a:prstGeom prst="rect">
            <a:avLst/>
          </a:prstGeom>
        </p:spPr>
      </p:pic>
      <p:pic>
        <p:nvPicPr>
          <p:cNvPr id="15" name="Immagine 14" descr="Immagine che contiene mappa&#10;&#10;Descrizione generata automaticamente">
            <a:extLst>
              <a:ext uri="{FF2B5EF4-FFF2-40B4-BE49-F238E27FC236}">
                <a16:creationId xmlns:a16="http://schemas.microsoft.com/office/drawing/2014/main" xmlns="" id="{D5A4DF62-753B-47CD-B53F-7D6CBAB2C4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97039" l="1437" r="99713">
                        <a14:foregroundMark x1="15805" y1="10526" x2="4387" y2="41118"/>
                        <a14:foregroundMark x1="19253" y1="5263" x2="87644" y2="3618"/>
                        <a14:foregroundMark x1="87644" y1="3618" x2="90230" y2="3618"/>
                        <a14:foregroundMark x1="89080" y1="14145" x2="89655" y2="71053"/>
                        <a14:foregroundMark x1="93103" y1="51645" x2="92816" y2="69408"/>
                        <a14:foregroundMark x1="92816" y1="69408" x2="92816" y2="69408"/>
                        <a14:foregroundMark x1="89655" y1="79605" x2="53736" y2="79934"/>
                        <a14:foregroundMark x1="53736" y1="79934" x2="53736" y2="79934"/>
                        <a14:foregroundMark x1="77586" y1="87171" x2="58621" y2="86184"/>
                        <a14:foregroundMark x1="68391" y1="89145" x2="59483" y2="89803"/>
                        <a14:foregroundMark x1="82184" y1="91118" x2="63793" y2="91776"/>
                        <a14:foregroundMark x1="65805" y1="94408" x2="54023" y2="95395"/>
                        <a14:foregroundMark x1="58333" y1="98355" x2="63793" y2="95724"/>
                        <a14:foregroundMark x1="91954" y1="13816" x2="97989" y2="32237"/>
                        <a14:foregroundMark x1="97989" y1="32237" x2="99425" y2="57566"/>
                        <a14:foregroundMark x1="99425" y1="57566" x2="98563" y2="62171"/>
                        <a14:foregroundMark x1="94253" y1="26316" x2="95115" y2="53947"/>
                        <a14:foregroundMark x1="1437" y1="28618" x2="1437" y2="28618"/>
                        <a14:foregroundMark x1="10632" y1="1316" x2="25000" y2="987"/>
                        <a14:foregroundMark x1="25000" y1="987" x2="41954" y2="987"/>
                        <a14:foregroundMark x1="41954" y1="987" x2="72989" y2="0"/>
                        <a14:foregroundMark x1="72989" y1="0" x2="94540" y2="0"/>
                        <a14:foregroundMark x1="27299" y1="658" x2="48851" y2="987"/>
                        <a14:foregroundMark x1="48851" y1="987" x2="53736" y2="329"/>
                        <a14:foregroundMark x1="97701" y1="31579" x2="99713" y2="60197"/>
                        <a14:foregroundMark x1="99425" y1="48684" x2="99713" y2="56908"/>
                        <a14:backgroundMark x1="3161" y1="45724" x2="3161" y2="45724"/>
                        <a14:backgroundMark x1="2874" y1="43421" x2="2874" y2="43421"/>
                        <a14:backgroundMark x1="3448" y1="43092" x2="4023" y2="46382"/>
                        <a14:backgroundMark x1="3448" y1="41776" x2="3736" y2="43421"/>
                        <a14:backgroundMark x1="4023" y1="41118" x2="4023" y2="41118"/>
                        <a14:backgroundMark x1="4023" y1="41118" x2="4310" y2="43092"/>
                        <a14:backgroundMark x1="2586" y1="46711" x2="2586" y2="503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55" r="2365"/>
          <a:stretch/>
        </p:blipFill>
        <p:spPr>
          <a:xfrm>
            <a:off x="8973094" y="-6534"/>
            <a:ext cx="3236323" cy="283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96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9" r:id="rId6"/>
    <p:sldLayoutId id="2147483810" r:id="rId7"/>
    <p:sldLayoutId id="214748381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878FD80-6DE7-4D33-A577-CD5E6B7F1CB8}" type="datetimeFigureOut">
              <a:rPr lang="it-IT" smtClean="0"/>
              <a:pPr/>
              <a:t>17/06/2021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693C43B-B458-48E1-9068-B5273D0DBCA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1FC19369-B3FA-4E82-977B-28585DB8C048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7" b="1029"/>
          <a:stretch/>
        </p:blipFill>
        <p:spPr>
          <a:xfrm>
            <a:off x="0" y="0"/>
            <a:ext cx="9962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1331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7" r:id="rId2"/>
    <p:sldLayoutId id="2147483818" r:id="rId3"/>
    <p:sldLayoutId id="2147483819" r:id="rId4"/>
    <p:sldLayoutId id="2147483822" r:id="rId5"/>
    <p:sldLayoutId id="2147483823" r:id="rId6"/>
    <p:sldLayoutId id="2147483824" r:id="rId7"/>
    <p:sldLayoutId id="2147483825" r:id="rId8"/>
    <p:sldLayoutId id="2147483790" r:id="rId9"/>
    <p:sldLayoutId id="2147483792" r:id="rId10"/>
    <p:sldLayoutId id="2147483661" r:id="rId11"/>
    <p:sldLayoutId id="2147483670" r:id="rId12"/>
    <p:sldLayoutId id="2147483826" r:id="rId13"/>
    <p:sldLayoutId id="2147483827" r:id="rId14"/>
    <p:sldLayoutId id="214748382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0.png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.png"/><Relationship Id="rId4" Type="http://schemas.openxmlformats.org/officeDocument/2006/relationships/hyperlink" Target="https://en.wikipedia.org/wiki/Special_Report_on_Emissions_Scenarios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E88CC33E-F381-41C2-A49F-C11E8EDFA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674" y="991218"/>
            <a:ext cx="8598161" cy="1492132"/>
          </a:xfrm>
        </p:spPr>
        <p:txBody>
          <a:bodyPr>
            <a:noAutofit/>
          </a:bodyPr>
          <a:lstStyle/>
          <a:p>
            <a: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  <a:t>Generazione di Scenari tecnici di clima futuro</a:t>
            </a:r>
            <a:b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per lo</a:t>
            </a:r>
            <a: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  <a:t>studio di eventi estremi </a:t>
            </a:r>
            <a:b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  <a:t>in presenza di </a:t>
            </a:r>
            <a:b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  <a:t>cambiamento climatico</a:t>
            </a:r>
            <a:b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it-IT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it-IT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ottotitolo 2">
            <a:extLst>
              <a:ext uri="{FF2B5EF4-FFF2-40B4-BE49-F238E27FC236}">
                <a16:creationId xmlns:a16="http://schemas.microsoft.com/office/drawing/2014/main" xmlns="" id="{9BDF2F73-598D-44BF-B060-F325DDDE23FA}"/>
              </a:ext>
            </a:extLst>
          </p:cNvPr>
          <p:cNvSpPr txBox="1">
            <a:spLocks/>
          </p:cNvSpPr>
          <p:nvPr/>
        </p:nvSpPr>
        <p:spPr>
          <a:xfrm>
            <a:off x="1461832" y="1966823"/>
            <a:ext cx="5843751" cy="3909484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54">
              <a:defRPr/>
            </a:pPr>
            <a:r>
              <a:rPr lang="it-IT" sz="2000" i="1" dirty="0">
                <a:solidFill>
                  <a:srgbClr val="002060"/>
                </a:solidFill>
                <a:latin typeface="Calibri" panose="020F0502020204030204"/>
              </a:rPr>
              <a:t>Alberto Montanari (alberto.montanari@unibo.it)</a:t>
            </a:r>
            <a:br>
              <a:rPr lang="it-IT" sz="2000" i="1" dirty="0">
                <a:solidFill>
                  <a:srgbClr val="002060"/>
                </a:solidFill>
                <a:latin typeface="Calibri" panose="020F0502020204030204"/>
              </a:rPr>
            </a:br>
            <a:r>
              <a:rPr lang="it-IT" sz="2000" i="1" dirty="0">
                <a:solidFill>
                  <a:srgbClr val="002060"/>
                </a:solidFill>
                <a:latin typeface="Calibri" panose="020F0502020204030204"/>
              </a:rPr>
              <a:t>Dipartimento  DICAM – Università di Bologna</a:t>
            </a:r>
          </a:p>
          <a:p>
            <a:pPr algn="l" defTabSz="914354">
              <a:defRPr/>
            </a:pPr>
            <a:r>
              <a:rPr lang="it-IT" sz="1400" i="1" dirty="0">
                <a:solidFill>
                  <a:srgbClr val="002060"/>
                </a:solidFill>
                <a:latin typeface="Calibri" panose="020F0502020204030204"/>
              </a:rPr>
              <a:t>La presentazione è disponibile per il download su www.albertomontanari.it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"/>
            <a:ext cx="1409700" cy="1409700"/>
          </a:xfrm>
          <a:prstGeom prst="rect">
            <a:avLst/>
          </a:prstGeom>
          <a:solidFill>
            <a:srgbClr val="A52E0D"/>
          </a:solidFill>
        </p:spPr>
      </p:pic>
    </p:spTree>
    <p:extLst>
      <p:ext uri="{BB962C8B-B14F-4D97-AF65-F5344CB8AC3E}">
        <p14:creationId xmlns:p14="http://schemas.microsoft.com/office/powerpoint/2010/main" xmlns="" val="3071205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albertomontanari.it/sites/default/files/didattica/sustainabledesign/AtmosphericModelSchemati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7606" y="1303708"/>
            <a:ext cx="4759964" cy="4513152"/>
          </a:xfrm>
          <a:prstGeom prst="rect">
            <a:avLst/>
          </a:prstGeom>
          <a:noFill/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144260"/>
            <a:ext cx="10178322" cy="1492132"/>
          </a:xfrm>
        </p:spPr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Modelli climatici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7" y="989714"/>
            <a:ext cx="9783267" cy="40875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Scale spaziali, temporali, effetti ed impatti caratterizzate/i da ampia diversità.</a:t>
            </a:r>
          </a:p>
        </p:txBody>
      </p:sp>
      <p:pic>
        <p:nvPicPr>
          <p:cNvPr id="31748" name="Picture 4" descr="http://albertomontanari.it/sites/default/files/didattica/sustainabledesign/GCM_temp_anomalies_3_2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8259" y="2259584"/>
            <a:ext cx="4923915" cy="3167987"/>
          </a:xfrm>
          <a:prstGeom prst="rect">
            <a:avLst/>
          </a:prstGeom>
          <a:noFill/>
        </p:spPr>
      </p:pic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 txBox="1">
            <a:spLocks/>
          </p:cNvSpPr>
          <p:nvPr/>
        </p:nvSpPr>
        <p:spPr>
          <a:xfrm>
            <a:off x="6925847" y="5877381"/>
            <a:ext cx="4970353" cy="92346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ts val="3400"/>
              </a:lnSpc>
              <a:spcAft>
                <a:spcPts val="0"/>
              </a:spcAft>
              <a:buClr>
                <a:schemeClr val="tx2"/>
              </a:buClr>
              <a:buSzTx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N</a:t>
            </a: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on è possibile utilizzare un modello universale</a:t>
            </a:r>
            <a:endParaRPr lang="it-IT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0" y="6446490"/>
            <a:ext cx="1678984" cy="411510"/>
            <a:chOff x="6931029" y="6173407"/>
            <a:chExt cx="2060993" cy="548680"/>
          </a:xfrm>
        </p:grpSpPr>
        <p:sp>
          <p:nvSpPr>
            <p:cNvPr id="9" name="Rettangolo 8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1" name="Immagine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sp>
        <p:nvSpPr>
          <p:cNvPr id="12" name="CasellaDiTesto 11">
            <a:extLst>
              <a:ext uri="{FF2B5EF4-FFF2-40B4-BE49-F238E27FC236}">
                <a16:creationId xmlns:a16="http://schemas.microsoft.com/office/drawing/2014/main" xmlns="" id="{96B71C75-00C2-4045-AE88-F725110A13CC}"/>
              </a:ext>
            </a:extLst>
          </p:cNvPr>
          <p:cNvSpPr txBox="1"/>
          <p:nvPr/>
        </p:nvSpPr>
        <p:spPr>
          <a:xfrm>
            <a:off x="1275202" y="515796"/>
            <a:ext cx="60978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http://albertomontanari.it/?q=node/275</a:t>
            </a:r>
          </a:p>
        </p:txBody>
      </p: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 txBox="1">
            <a:spLocks/>
          </p:cNvSpPr>
          <p:nvPr/>
        </p:nvSpPr>
        <p:spPr>
          <a:xfrm>
            <a:off x="7320578" y="756970"/>
            <a:ext cx="4318972" cy="47294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228600" marR="0" lvl="0" indent="-228600" fontAlgn="auto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400" dirty="0"/>
              <a:t>Il </a:t>
            </a:r>
            <a:r>
              <a:rPr lang="it-IT" sz="2400" dirty="0" err="1"/>
              <a:t>Copernicus</a:t>
            </a:r>
            <a:r>
              <a:rPr lang="it-IT" sz="2400" dirty="0"/>
              <a:t> </a:t>
            </a:r>
            <a:r>
              <a:rPr lang="it-IT" sz="2400" dirty="0" err="1"/>
              <a:t>climate</a:t>
            </a:r>
            <a:r>
              <a:rPr lang="it-IT" sz="2400" dirty="0"/>
              <a:t> data </a:t>
            </a:r>
            <a:r>
              <a:rPr lang="it-IT" sz="2400" dirty="0" err="1"/>
              <a:t>store</a:t>
            </a:r>
            <a:r>
              <a:rPr lang="it-IT" sz="2400" dirty="0"/>
              <a:t> è un fonte di informazione di grande valore.</a:t>
            </a:r>
          </a:p>
          <a:p>
            <a:pPr marL="228600" marR="0" lvl="0" indent="-228600" fontAlgn="auto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400" dirty="0"/>
              <a:t>Sono disponibili simulazioni di dati storici, previsioni idrologiche, proiezioni climatiche.</a:t>
            </a:r>
          </a:p>
          <a:p>
            <a:pPr marL="228600" marR="0" lvl="0" indent="-228600" fontAlgn="auto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400" dirty="0"/>
              <a:t>Il recupero dei dati richiede l’utilizzo di procedure gestione molto efficienti ma di non semplice utilizzo.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7353300" y="723900"/>
            <a:ext cx="4467225" cy="558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403" y="210935"/>
            <a:ext cx="10178322" cy="1492132"/>
          </a:xfrm>
        </p:spPr>
        <p:txBody>
          <a:bodyPr>
            <a:noAutofit/>
          </a:bodyPr>
          <a:lstStyle/>
          <a:p>
            <a:r>
              <a:rPr lang="it-IT" sz="3200" b="1" cap="none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Copernicus</a:t>
            </a:r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3200" b="1" cap="none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climate</a:t>
            </a:r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data </a:t>
            </a:r>
            <a:r>
              <a:rPr lang="it-IT" sz="3200" b="1" cap="none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store</a:t>
            </a:r>
            <a:endParaRPr lang="it-IT" sz="3200" b="1" cap="none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725" y="912365"/>
            <a:ext cx="6134100" cy="3121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uppo 7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9" name="Rettangolo 8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0" name="Immagine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9460" y="923924"/>
            <a:ext cx="6135624" cy="3934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806" y="923924"/>
            <a:ext cx="6136673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2963" y="932659"/>
            <a:ext cx="8262937" cy="3959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ttangolo 14"/>
          <p:cNvSpPr/>
          <p:nvPr/>
        </p:nvSpPr>
        <p:spPr>
          <a:xfrm>
            <a:off x="714376" y="5532537"/>
            <a:ext cx="7105650" cy="67710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en-US" sz="1900" i="1" dirty="0" err="1"/>
              <a:t>Estrazione</a:t>
            </a:r>
            <a:r>
              <a:rPr lang="en-US" sz="1900" i="1" dirty="0"/>
              <a:t> </a:t>
            </a:r>
            <a:r>
              <a:rPr lang="en-US" sz="1900" i="1" dirty="0" err="1"/>
              <a:t>della</a:t>
            </a:r>
            <a:r>
              <a:rPr lang="en-US" sz="1900" i="1" dirty="0"/>
              <a:t> </a:t>
            </a:r>
            <a:r>
              <a:rPr lang="en-US" sz="1900" i="1" dirty="0" err="1"/>
              <a:t>serie</a:t>
            </a:r>
            <a:r>
              <a:rPr lang="en-US" sz="1900" i="1" dirty="0"/>
              <a:t> </a:t>
            </a:r>
            <a:r>
              <a:rPr lang="en-US" sz="1900" i="1" dirty="0" err="1"/>
              <a:t>di</a:t>
            </a:r>
            <a:r>
              <a:rPr lang="en-US" sz="1900" i="1" dirty="0"/>
              <a:t> </a:t>
            </a:r>
            <a:r>
              <a:rPr lang="en-US" sz="1900" i="1" dirty="0" err="1"/>
              <a:t>pioggia</a:t>
            </a:r>
            <a:r>
              <a:rPr lang="en-US" sz="1900" i="1" dirty="0"/>
              <a:t> </a:t>
            </a:r>
            <a:r>
              <a:rPr lang="en-US" sz="1900" i="1" dirty="0" err="1"/>
              <a:t>giornaliera</a:t>
            </a:r>
            <a:r>
              <a:rPr lang="en-US" sz="1900" i="1" dirty="0"/>
              <a:t> a Bologna 2015-2100</a:t>
            </a:r>
            <a:br>
              <a:rPr lang="en-US" sz="1900" i="1" dirty="0"/>
            </a:br>
            <a:r>
              <a:rPr lang="en-US" sz="1900" i="1" dirty="0" err="1"/>
              <a:t>Modello</a:t>
            </a:r>
            <a:r>
              <a:rPr lang="en-US" sz="1900" i="1" dirty="0"/>
              <a:t> CMIP6 CMCC-CR2-SR5 con RCP8.5 (business as usual)</a:t>
            </a:r>
            <a:endParaRPr lang="it-IT" sz="1900" i="1" dirty="0"/>
          </a:p>
        </p:txBody>
      </p: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Z:\home\sturno\sturno\hera\boan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2925" y="1795821"/>
            <a:ext cx="5115675" cy="3839965"/>
          </a:xfrm>
          <a:prstGeom prst="rect">
            <a:avLst/>
          </a:prstGeom>
          <a:noFill/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220460"/>
            <a:ext cx="10178322" cy="712990"/>
          </a:xfrm>
        </p:spPr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Incertezze dei modelli climatici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602" y="1096929"/>
            <a:ext cx="9783267" cy="40875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I modelli climatici producono una mole di dati molto estesa su diverse scale spaziali e temporali.</a:t>
            </a: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 txBox="1">
            <a:spLocks/>
          </p:cNvSpPr>
          <p:nvPr/>
        </p:nvSpPr>
        <p:spPr>
          <a:xfrm>
            <a:off x="1005508" y="2278017"/>
            <a:ext cx="5493871" cy="4087558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</a:rPr>
              <a:t>Le loro prestazioni dipendono strettamente dalla variabile considerata</a:t>
            </a:r>
            <a:r>
              <a:rPr kumimoji="0" lang="it-IT" sz="24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</a:rPr>
              <a:t> e dalle relative scale. Le variabili più eterogenee e caratterizzate da non linearità e spiccata variabilità sono quelle di più difficile simulazione.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it-IT" sz="2400" baseline="0">
              <a:latin typeface="Arial"/>
              <a:cs typeface="Arial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400" b="0" i="0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</a:rPr>
              <a:t>Le variabili idrologiche richiedono massima attenzione.</a:t>
            </a:r>
            <a:endParaRPr lang="it-IT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6305550" y="5673333"/>
            <a:ext cx="537642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Altezza di pioggia </a:t>
            </a:r>
            <a:r>
              <a:rPr lang="it-IT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annuale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Bologna 1813-2019 con evidenziate le magre pluriennali identificate con la teoria dei run.</a:t>
            </a:r>
          </a:p>
        </p:txBody>
      </p:sp>
      <p:grpSp>
        <p:nvGrpSpPr>
          <p:cNvPr id="9" name="Gruppo 8"/>
          <p:cNvGrpSpPr/>
          <p:nvPr/>
        </p:nvGrpSpPr>
        <p:grpSpPr>
          <a:xfrm>
            <a:off x="0" y="6446490"/>
            <a:ext cx="1678984" cy="411510"/>
            <a:chOff x="6931029" y="6173407"/>
            <a:chExt cx="2060993" cy="548680"/>
          </a:xfrm>
        </p:grpSpPr>
        <p:sp>
          <p:nvSpPr>
            <p:cNvPr id="11" name="Rettangolo 10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3" name="Immagine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Z:\home\sturno\sturno\hera\boan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550" y="1662471"/>
            <a:ext cx="5115675" cy="3839965"/>
          </a:xfrm>
          <a:prstGeom prst="rect">
            <a:avLst/>
          </a:prstGeom>
          <a:noFill/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220460"/>
            <a:ext cx="10178322" cy="712990"/>
          </a:xfrm>
        </p:spPr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Incertezze dei modelli climatici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602" y="1096929"/>
            <a:ext cx="9783267" cy="40875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I modelli climatici producono una mole di dati molto estesa su diverse scale spaziali e temporali.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857250" y="5759058"/>
            <a:ext cx="1051560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Altezza di pioggia annuale a Bologna – Serie storica (sinistra) – Proiezione 2015-2100 (destra)</a:t>
            </a:r>
          </a:p>
        </p:txBody>
      </p:sp>
      <p:grpSp>
        <p:nvGrpSpPr>
          <p:cNvPr id="4" name="Gruppo 8"/>
          <p:cNvGrpSpPr/>
          <p:nvPr/>
        </p:nvGrpSpPr>
        <p:grpSpPr>
          <a:xfrm>
            <a:off x="0" y="6446490"/>
            <a:ext cx="1678984" cy="411510"/>
            <a:chOff x="6931029" y="6173407"/>
            <a:chExt cx="2060993" cy="548680"/>
          </a:xfrm>
        </p:grpSpPr>
        <p:sp>
          <p:nvSpPr>
            <p:cNvPr id="11" name="Rettangolo 10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3" name="Immagine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pic>
        <p:nvPicPr>
          <p:cNvPr id="2051" name="Picture 3" descr="Z:\home\sturno\sturno\varie\boannsi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7298" y="1693208"/>
            <a:ext cx="5397977" cy="38103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Z:\home\sturno\sturno\hera\boan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550" y="1557696"/>
            <a:ext cx="2436365" cy="1828800"/>
          </a:xfrm>
          <a:prstGeom prst="rect">
            <a:avLst/>
          </a:prstGeom>
          <a:noFill/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4028" y="220460"/>
            <a:ext cx="10178322" cy="712990"/>
          </a:xfrm>
        </p:spPr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Incertezze dei modelli climatici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603" y="696879"/>
            <a:ext cx="2777398" cy="70329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Alcune statistiche</a:t>
            </a:r>
          </a:p>
        </p:txBody>
      </p:sp>
      <p:grpSp>
        <p:nvGrpSpPr>
          <p:cNvPr id="4" name="Gruppo 8"/>
          <p:cNvGrpSpPr/>
          <p:nvPr/>
        </p:nvGrpSpPr>
        <p:grpSpPr>
          <a:xfrm>
            <a:off x="0" y="6446490"/>
            <a:ext cx="1678984" cy="411510"/>
            <a:chOff x="6931029" y="6173407"/>
            <a:chExt cx="2060993" cy="548680"/>
          </a:xfrm>
        </p:grpSpPr>
        <p:sp>
          <p:nvSpPr>
            <p:cNvPr id="11" name="Rettangolo 10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3" name="Immagine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pic>
        <p:nvPicPr>
          <p:cNvPr id="2051" name="Picture 3" descr="Z:\home\sturno\sturno\varie\boannsi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13322" y="1559857"/>
            <a:ext cx="2590800" cy="1828800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8096251" y="1158483"/>
            <a:ext cx="380999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Altezza di pioggia media annuale a Bologna </a:t>
            </a:r>
            <a:b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Proiezione 2015-2100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381001" y="1168008"/>
            <a:ext cx="380999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Altezza di pioggia media annuale a Bologna </a:t>
            </a:r>
            <a:b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Serie storica 1813-2019</a:t>
            </a:r>
          </a:p>
        </p:txBody>
      </p:sp>
      <p:sp>
        <p:nvSpPr>
          <p:cNvPr id="16" name="Rettangolo 15"/>
          <p:cNvSpPr/>
          <p:nvPr/>
        </p:nvSpPr>
        <p:spPr>
          <a:xfrm>
            <a:off x="428626" y="3370362"/>
            <a:ext cx="3562350" cy="147732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355591" indent="-355591">
              <a:buFont typeface="Arial" pitchFamily="34" charset="0"/>
              <a:buChar char="•"/>
            </a:pPr>
            <a:r>
              <a:rPr lang="it-IT" dirty="0"/>
              <a:t>Media:  676 mm</a:t>
            </a:r>
          </a:p>
          <a:p>
            <a:pPr marL="355591" indent="-355591">
              <a:buFont typeface="Arial" pitchFamily="34" charset="0"/>
              <a:buChar char="•"/>
            </a:pPr>
            <a:r>
              <a:rPr lang="en-US" dirty="0" err="1"/>
              <a:t>Deviazione</a:t>
            </a:r>
            <a:r>
              <a:rPr lang="en-US" dirty="0"/>
              <a:t> standard: 180.0 mm</a:t>
            </a:r>
          </a:p>
          <a:p>
            <a:pPr marL="355591" indent="-355591">
              <a:buFont typeface="Arial" pitchFamily="34" charset="0"/>
              <a:buChar char="•"/>
            </a:pPr>
            <a:r>
              <a:rPr lang="en-US" dirty="0" err="1"/>
              <a:t>Skewness</a:t>
            </a:r>
            <a:r>
              <a:rPr lang="en-US" dirty="0"/>
              <a:t>: 0.23</a:t>
            </a:r>
          </a:p>
          <a:p>
            <a:pPr marL="355591" indent="-355591">
              <a:buFont typeface="Arial" pitchFamily="34" charset="0"/>
              <a:buChar char="•"/>
            </a:pPr>
            <a:r>
              <a:rPr lang="en-US" dirty="0" err="1"/>
              <a:t>Intensità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memoria</a:t>
            </a:r>
            <a:r>
              <a:rPr lang="en-US" dirty="0"/>
              <a:t> </a:t>
            </a:r>
            <a:r>
              <a:rPr lang="en-US" dirty="0" err="1"/>
              <a:t>lunga</a:t>
            </a:r>
            <a:r>
              <a:rPr lang="en-US" dirty="0"/>
              <a:t>:  H=0.65</a:t>
            </a:r>
            <a:endParaRPr lang="it-IT" dirty="0"/>
          </a:p>
        </p:txBody>
      </p:sp>
      <p:sp>
        <p:nvSpPr>
          <p:cNvPr id="17" name="Rettangolo 16"/>
          <p:cNvSpPr/>
          <p:nvPr/>
        </p:nvSpPr>
        <p:spPr>
          <a:xfrm>
            <a:off x="8010525" y="3379887"/>
            <a:ext cx="3571875" cy="147732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355591" indent="-355591">
              <a:buFont typeface="Arial" pitchFamily="34" charset="0"/>
              <a:buChar char="•"/>
            </a:pPr>
            <a:r>
              <a:rPr lang="it-IT" dirty="0"/>
              <a:t>Media:  539 mm</a:t>
            </a:r>
          </a:p>
          <a:p>
            <a:pPr marL="355591" indent="-355591">
              <a:buFont typeface="Arial" pitchFamily="34" charset="0"/>
              <a:buChar char="•"/>
            </a:pPr>
            <a:r>
              <a:rPr lang="en-US" dirty="0" err="1"/>
              <a:t>Deviazione</a:t>
            </a:r>
            <a:r>
              <a:rPr lang="en-US" dirty="0"/>
              <a:t> standard: 122.0 mm</a:t>
            </a:r>
          </a:p>
          <a:p>
            <a:pPr marL="355591" indent="-355591">
              <a:buFont typeface="Arial" pitchFamily="34" charset="0"/>
              <a:buChar char="•"/>
            </a:pPr>
            <a:r>
              <a:rPr lang="en-US" dirty="0" err="1"/>
              <a:t>Skewness</a:t>
            </a:r>
            <a:r>
              <a:rPr lang="en-US" dirty="0"/>
              <a:t>: 0.43</a:t>
            </a:r>
          </a:p>
          <a:p>
            <a:pPr marL="355591" indent="-355591">
              <a:buFont typeface="Arial" pitchFamily="34" charset="0"/>
              <a:buChar char="•"/>
            </a:pPr>
            <a:r>
              <a:rPr lang="en-US" dirty="0" err="1"/>
              <a:t>Intensità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memoria</a:t>
            </a:r>
            <a:r>
              <a:rPr lang="en-US" dirty="0"/>
              <a:t> </a:t>
            </a:r>
            <a:r>
              <a:rPr lang="en-US" dirty="0" err="1"/>
              <a:t>lunga</a:t>
            </a:r>
            <a:r>
              <a:rPr lang="en-US" dirty="0"/>
              <a:t>:  H=0.52</a:t>
            </a:r>
            <a:endParaRPr lang="it-IT" dirty="0"/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xmlns="" id="{D8CE5B00-A8AF-4978-9669-E29459F0EF61}"/>
              </a:ext>
            </a:extLst>
          </p:cNvPr>
          <p:cNvGrpSpPr/>
          <p:nvPr/>
        </p:nvGrpSpPr>
        <p:grpSpPr>
          <a:xfrm>
            <a:off x="3830955" y="1152524"/>
            <a:ext cx="4072414" cy="2874645"/>
            <a:chOff x="3830955" y="1152524"/>
            <a:chExt cx="4072414" cy="2874645"/>
          </a:xfrm>
        </p:grpSpPr>
        <p:pic>
          <p:nvPicPr>
            <p:cNvPr id="3074" name="Picture 2" descr="Z:\home\sturno\sturno\varie\AII\scattermonth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30955" y="1152524"/>
              <a:ext cx="4072414" cy="2874645"/>
            </a:xfrm>
            <a:prstGeom prst="rect">
              <a:avLst/>
            </a:prstGeom>
            <a:noFill/>
          </p:spPr>
        </p:pic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xmlns="" id="{B7788F2D-A0A7-4790-8323-977F2352690F}"/>
                </a:ext>
              </a:extLst>
            </p:cNvPr>
            <p:cNvSpPr/>
            <p:nvPr/>
          </p:nvSpPr>
          <p:spPr>
            <a:xfrm>
              <a:off x="5145349" y="1557696"/>
              <a:ext cx="1434957" cy="384719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r>
                <a:rPr lang="it-IT" sz="1900" dirty="0"/>
                <a:t>2015 - 2019</a:t>
              </a:r>
            </a:p>
          </p:txBody>
        </p:sp>
      </p:grpSp>
      <p:grpSp>
        <p:nvGrpSpPr>
          <p:cNvPr id="9" name="Gruppo 8">
            <a:extLst>
              <a:ext uri="{FF2B5EF4-FFF2-40B4-BE49-F238E27FC236}">
                <a16:creationId xmlns:a16="http://schemas.microsoft.com/office/drawing/2014/main" xmlns="" id="{64A082B9-9992-48A2-8ED7-E12E7AA5E3EC}"/>
              </a:ext>
            </a:extLst>
          </p:cNvPr>
          <p:cNvGrpSpPr/>
          <p:nvPr/>
        </p:nvGrpSpPr>
        <p:grpSpPr>
          <a:xfrm>
            <a:off x="3829050" y="3986784"/>
            <a:ext cx="4260944" cy="2871216"/>
            <a:chOff x="3829050" y="3986784"/>
            <a:chExt cx="4260944" cy="2871216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xmlns="" id="{AE4962DB-F5B3-4029-9D08-5E40C56DF8AD}"/>
                </a:ext>
              </a:extLst>
            </p:cNvPr>
            <p:cNvGrpSpPr/>
            <p:nvPr/>
          </p:nvGrpSpPr>
          <p:grpSpPr>
            <a:xfrm>
              <a:off x="3829050" y="3986784"/>
              <a:ext cx="4067556" cy="2871216"/>
              <a:chOff x="3829050" y="3986784"/>
              <a:chExt cx="4067556" cy="2871216"/>
            </a:xfrm>
          </p:grpSpPr>
          <p:pic>
            <p:nvPicPr>
              <p:cNvPr id="3075" name="Picture 3" descr="Z:\home\sturno\sturno\varie\AII\plotmonth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829050" y="3986784"/>
                <a:ext cx="4067556" cy="2871216"/>
              </a:xfrm>
              <a:prstGeom prst="rect">
                <a:avLst/>
              </a:prstGeom>
              <a:noFill/>
            </p:spPr>
          </p:pic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xmlns="" id="{B534CB15-36C0-4B25-A483-18A9E4F854C6}"/>
                  </a:ext>
                </a:extLst>
              </p:cNvPr>
              <p:cNvSpPr/>
              <p:nvPr/>
            </p:nvSpPr>
            <p:spPr>
              <a:xfrm>
                <a:off x="5124053" y="4372079"/>
                <a:ext cx="1434957" cy="384719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r>
                  <a:rPr lang="it-IT" sz="1900" dirty="0"/>
                  <a:t>2015 - 2019</a:t>
                </a:r>
              </a:p>
            </p:txBody>
          </p:sp>
        </p:grpSp>
        <p:cxnSp>
          <p:nvCxnSpPr>
            <p:cNvPr id="8" name="Connettore diritto 7">
              <a:extLst>
                <a:ext uri="{FF2B5EF4-FFF2-40B4-BE49-F238E27FC236}">
                  <a16:creationId xmlns:a16="http://schemas.microsoft.com/office/drawing/2014/main" xmlns="" id="{7DB9793A-BFE7-4B5F-A08E-10702B9C28CD}"/>
                </a:ext>
              </a:extLst>
            </p:cNvPr>
            <p:cNvCxnSpPr/>
            <p:nvPr/>
          </p:nvCxnSpPr>
          <p:spPr>
            <a:xfrm>
              <a:off x="6817259" y="4392130"/>
              <a:ext cx="407406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xmlns="" id="{75348E9A-D8F8-4353-AEEA-E51F9045D75A}"/>
                </a:ext>
              </a:extLst>
            </p:cNvPr>
            <p:cNvSpPr/>
            <p:nvPr/>
          </p:nvSpPr>
          <p:spPr>
            <a:xfrm>
              <a:off x="6590773" y="4392130"/>
              <a:ext cx="1434957" cy="276997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r>
                <a:rPr lang="it-IT" sz="1200" dirty="0"/>
                <a:t>Osservato</a:t>
              </a:r>
            </a:p>
          </p:txBody>
        </p:sp>
        <p:cxnSp>
          <p:nvCxnSpPr>
            <p:cNvPr id="22" name="Connettore diritto 21">
              <a:extLst>
                <a:ext uri="{FF2B5EF4-FFF2-40B4-BE49-F238E27FC236}">
                  <a16:creationId xmlns:a16="http://schemas.microsoft.com/office/drawing/2014/main" xmlns="" id="{B41A3426-204E-474C-A223-8840CAFA5F62}"/>
                </a:ext>
              </a:extLst>
            </p:cNvPr>
            <p:cNvCxnSpPr/>
            <p:nvPr/>
          </p:nvCxnSpPr>
          <p:spPr>
            <a:xfrm>
              <a:off x="6815421" y="4698768"/>
              <a:ext cx="407406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xmlns="" id="{8DCEA07A-1F0A-431F-8208-049461437033}"/>
                </a:ext>
              </a:extLst>
            </p:cNvPr>
            <p:cNvSpPr/>
            <p:nvPr/>
          </p:nvSpPr>
          <p:spPr>
            <a:xfrm>
              <a:off x="6655037" y="4698768"/>
              <a:ext cx="1434957" cy="276997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r>
                <a:rPr lang="it-IT" sz="1200" dirty="0"/>
                <a:t>Simulato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8" y="382385"/>
            <a:ext cx="10178322" cy="1492132"/>
          </a:xfrm>
        </p:spPr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Come progettare: </a:t>
            </a:r>
            <a:b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approccio “bottom-up”</a:t>
            </a:r>
            <a:b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it-IT" sz="14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it-IT" sz="1400" b="1" cap="none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Wilby</a:t>
            </a:r>
            <a:r>
              <a:rPr lang="it-IT" sz="14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it-IT" sz="1400" b="1" cap="none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Dessai</a:t>
            </a:r>
            <a:r>
              <a:rPr lang="it-IT" sz="14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2010; </a:t>
            </a:r>
            <a:r>
              <a:rPr lang="it-IT" sz="1400" b="1" cap="none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Bloeschl</a:t>
            </a:r>
            <a:r>
              <a:rPr lang="it-IT" sz="14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Viglione e Montanari, 2013)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2625" y="2060842"/>
            <a:ext cx="7629771" cy="408755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Stima del rischio nella condizione attuale.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Progettazione di soluzioni di adattamento ai rischi attuali.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Verifica della resilienza delle soluzioni rispetto a scenari tecnici di clima futuro ed altre informazioni.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Identificazione di soluzioni </a:t>
            </a:r>
            <a:r>
              <a:rPr lang="it-IT" sz="2400" dirty="0" err="1">
                <a:solidFill>
                  <a:schemeClr val="tx1"/>
                </a:solidFill>
                <a:latin typeface="Arial"/>
                <a:cs typeface="Arial"/>
              </a:rPr>
              <a:t>no-regret</a:t>
            </a: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 e resilienti.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0691" y="271682"/>
            <a:ext cx="2360284" cy="658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uppo 4"/>
          <p:cNvGrpSpPr/>
          <p:nvPr/>
        </p:nvGrpSpPr>
        <p:grpSpPr>
          <a:xfrm>
            <a:off x="0" y="6446490"/>
            <a:ext cx="1678984" cy="411510"/>
            <a:chOff x="6931029" y="6173407"/>
            <a:chExt cx="2060993" cy="548680"/>
          </a:xfrm>
        </p:grpSpPr>
        <p:sp>
          <p:nvSpPr>
            <p:cNvPr id="6" name="Rettangolo 5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7" name="Immagin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028" y="382385"/>
            <a:ext cx="10178322" cy="1492132"/>
          </a:xfrm>
        </p:spPr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Scenari tecnici di clima futuro - requisiti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5450" y="1317892"/>
            <a:ext cx="6072575" cy="408755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Stima di incertezza (con metodo probabilistico o sulla base di conoscenza esperta).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Riproduzione delle caratteristiche climatiche al tempo attuale – Requisito essenziale per stima incertezza e progettazione.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400" dirty="0">
                <a:solidFill>
                  <a:schemeClr val="tx1"/>
                </a:solidFill>
              </a:rPr>
              <a:t>Utilizzo di tutte le informazioni disponibili.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Riferimento al contesto geografico ed al tipo di rischio che si intende simulare – Target </a:t>
            </a:r>
            <a:r>
              <a:rPr lang="it-IT" sz="2400" dirty="0" err="1">
                <a:solidFill>
                  <a:schemeClr val="tx1"/>
                </a:solidFill>
                <a:latin typeface="Arial"/>
                <a:cs typeface="Arial"/>
              </a:rPr>
              <a:t>oriented</a:t>
            </a: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</p:txBody>
      </p:sp>
      <p:grpSp>
        <p:nvGrpSpPr>
          <p:cNvPr id="4" name="Gruppo 3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5" name="Rettangolo 4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1456" y="1762125"/>
            <a:ext cx="3818532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7267575" y="4930641"/>
            <a:ext cx="4533900" cy="307775"/>
          </a:xfrm>
          <a:prstGeom prst="rect">
            <a:avLst/>
          </a:prstGeom>
          <a:noFill/>
        </p:spPr>
        <p:txBody>
          <a:bodyPr wrap="square" lIns="91438" tIns="45719" rIns="91438" bIns="45719" rtlCol="0" anchor="ctr" anchorCtr="0">
            <a:spAutoFit/>
          </a:bodyPr>
          <a:lstStyle/>
          <a:p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Fonte: https://www.cmcc.it/it/scenari-climatici-per-litalia</a:t>
            </a:r>
          </a:p>
        </p:txBody>
      </p: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028" y="296660"/>
            <a:ext cx="10178322" cy="1492132"/>
          </a:xfrm>
        </p:spPr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Scenari tecnici di clima futuro </a:t>
            </a:r>
            <a:b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L’approccio proposto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4" y="1527442"/>
            <a:ext cx="7029451" cy="223493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171450" indent="-171450"/>
            <a:r>
              <a:rPr lang="it-IT" sz="2400">
                <a:solidFill>
                  <a:schemeClr val="tx1"/>
                </a:solidFill>
                <a:latin typeface="Arial"/>
                <a:cs typeface="Arial"/>
              </a:rPr>
              <a:t>Tradizionalmente, in ingegneria, la progettazione delle strutture ed infrastrutture soggette a sollecitazioni climatiche è basata sull’analisi dei dati storici e sulla stima degli eventi estremi.</a:t>
            </a:r>
          </a:p>
          <a:p>
            <a:pPr marL="171450" indent="-171450"/>
            <a:r>
              <a:rPr lang="it-IT" sz="2400">
                <a:solidFill>
                  <a:schemeClr val="tx1"/>
                </a:solidFill>
                <a:latin typeface="Arial"/>
                <a:cs typeface="Arial"/>
              </a:rPr>
              <a:t>In taluni casi ci si basa sulla simulazione stocastica, particolarmente nella gestione delle risorse idriche. </a:t>
            </a:r>
          </a:p>
        </p:txBody>
      </p:sp>
      <p:grpSp>
        <p:nvGrpSpPr>
          <p:cNvPr id="4" name="Gruppo 3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5" name="Rettangolo 4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pic>
        <p:nvPicPr>
          <p:cNvPr id="7" name="Picture 2" descr="File:Process-based-stochastic-modelling.png"/>
          <p:cNvPicPr>
            <a:picLocks noChangeAspect="1" noChangeArrowheads="1"/>
          </p:cNvPicPr>
          <p:nvPr/>
        </p:nvPicPr>
        <p:blipFill>
          <a:blip r:embed="rId3" cstate="print"/>
          <a:srcRect t="51734"/>
          <a:stretch>
            <a:fillRect/>
          </a:stretch>
        </p:blipFill>
        <p:spPr bwMode="auto">
          <a:xfrm>
            <a:off x="7555188" y="1734587"/>
            <a:ext cx="4229733" cy="2237338"/>
          </a:xfrm>
          <a:prstGeom prst="rect">
            <a:avLst/>
          </a:prstGeom>
          <a:noFill/>
        </p:spPr>
      </p:pic>
      <p:sp>
        <p:nvSpPr>
          <p:cNvPr id="8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 txBox="1">
            <a:spLocks/>
          </p:cNvSpPr>
          <p:nvPr/>
        </p:nvSpPr>
        <p:spPr>
          <a:xfrm>
            <a:off x="657224" y="4127767"/>
            <a:ext cx="10829925" cy="20349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it-IT" sz="2400" b="0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71450" marR="0" lvl="0" indent="-171450" fontAlgn="auto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400" dirty="0">
                <a:latin typeface="Arial"/>
                <a:cs typeface="Arial"/>
              </a:rPr>
              <a:t>Questo approccio </a:t>
            </a:r>
            <a:r>
              <a:rPr lang="it-IT" sz="2400" b="1" dirty="0">
                <a:solidFill>
                  <a:srgbClr val="FF0000"/>
                </a:solidFill>
                <a:latin typeface="Arial"/>
                <a:cs typeface="Arial"/>
              </a:rPr>
              <a:t>rimane la via maestra da seguire </a:t>
            </a:r>
            <a:r>
              <a:rPr lang="it-IT" sz="2400" dirty="0">
                <a:latin typeface="Arial"/>
                <a:cs typeface="Arial"/>
              </a:rPr>
              <a:t>per sfruttare l’informazione storica e per quantificare l’incertezza delle stime.</a:t>
            </a:r>
          </a:p>
          <a:p>
            <a:pPr marL="171450" marR="0" lvl="0" indent="-171450" fontAlgn="auto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400" dirty="0">
                <a:latin typeface="Arial"/>
                <a:cs typeface="Arial"/>
              </a:rPr>
              <a:t>Occorre integrare nell’approccio ingegneristico l’informazione fornita dai modelli climatici.</a:t>
            </a:r>
          </a:p>
        </p:txBody>
      </p: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175" y="1199731"/>
            <a:ext cx="10596950" cy="408755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/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Simulazione con modello </a:t>
            </a:r>
            <a:r>
              <a:rPr lang="it-IT" sz="2400" dirty="0">
                <a:solidFill>
                  <a:schemeClr val="tx1"/>
                </a:solidFill>
              </a:rPr>
              <a:t/>
            </a:r>
            <a:br>
              <a:rPr lang="it-IT" sz="2400" dirty="0">
                <a:solidFill>
                  <a:schemeClr val="tx1"/>
                </a:solidFill>
              </a:rPr>
            </a:b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stocastico e fisicamente basato</a:t>
            </a:r>
            <a:r>
              <a:rPr lang="it-IT" sz="2400" dirty="0">
                <a:solidFill>
                  <a:schemeClr val="tx1"/>
                </a:solidFill>
              </a:rPr>
              <a:t/>
            </a:r>
            <a:br>
              <a:rPr lang="it-IT" sz="2400" dirty="0">
                <a:solidFill>
                  <a:schemeClr val="tx1"/>
                </a:solidFill>
              </a:rPr>
            </a:b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(Montanari &amp; Koutsoyiannis, 2012)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</a:rPr>
              <a:t>Approccio di tipo statistico e</a:t>
            </a:r>
            <a:br>
              <a:rPr lang="it-IT" sz="2400" dirty="0">
                <a:solidFill>
                  <a:schemeClr val="tx1"/>
                </a:solidFill>
              </a:rPr>
            </a:br>
            <a:r>
              <a:rPr lang="it-IT" sz="2400" dirty="0">
                <a:solidFill>
                  <a:schemeClr val="tx1"/>
                </a:solidFill>
              </a:rPr>
              <a:t>quindi classico nella letteratura di gestione delle risorse idriche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Modello di simulazione innovativo che consente di utilizzare informazione esterna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Possibilità di integrazione con indicazioni specifiche da modelli climatici</a:t>
            </a:r>
            <a:r>
              <a:rPr lang="it-IT" sz="2400" dirty="0">
                <a:solidFill>
                  <a:schemeClr val="tx1"/>
                </a:solidFill>
              </a:rPr>
              <a:t/>
            </a:r>
            <a:br>
              <a:rPr lang="it-IT" sz="2400" dirty="0">
                <a:solidFill>
                  <a:schemeClr val="tx1"/>
                </a:solidFill>
              </a:rPr>
            </a:br>
            <a:endParaRPr lang="it-IT" sz="2400" dirty="0">
              <a:solidFill>
                <a:schemeClr val="tx1"/>
              </a:solidFill>
            </a:endParaRPr>
          </a:p>
        </p:txBody>
      </p:sp>
      <p:grpSp>
        <p:nvGrpSpPr>
          <p:cNvPr id="5" name="Gruppo 4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6" name="Rettangolo 5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7" name="Immagin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sp>
        <p:nvSpPr>
          <p:cNvPr id="9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 txBox="1">
            <a:spLocks/>
          </p:cNvSpPr>
          <p:nvPr/>
        </p:nvSpPr>
        <p:spPr>
          <a:xfrm>
            <a:off x="623028" y="163310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Scenari tecnici di clima futuro </a:t>
            </a:r>
            <a:br>
              <a:rPr kumimoji="0" lang="it-IT" sz="3200" b="1" i="0" u="none" strike="noStrike" kern="120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it-IT" sz="3200" b="1" i="0" u="none" strike="noStrike" kern="120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L’approccio proposto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47" y="5234323"/>
            <a:ext cx="4826827" cy="124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1642" y="4810125"/>
            <a:ext cx="4572883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4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6" name="Rettangolo 5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7" name="Immagin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sp>
        <p:nvSpPr>
          <p:cNvPr id="9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 txBox="1">
            <a:spLocks/>
          </p:cNvSpPr>
          <p:nvPr/>
        </p:nvSpPr>
        <p:spPr>
          <a:xfrm>
            <a:off x="623028" y="163310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Scenari tecnici di clima futuro </a:t>
            </a:r>
            <a:br>
              <a:rPr kumimoji="0" lang="it-IT" sz="3200" b="1" i="0" u="none" strike="noStrike" kern="120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it-IT" sz="3200" b="1" i="0" u="none" strike="noStrike" kern="120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Come funziona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1448" y="1209354"/>
            <a:ext cx="5260302" cy="5648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1400" y="2237956"/>
            <a:ext cx="4443800" cy="408755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None/>
            </a:pPr>
            <a:r>
              <a:rPr lang="it-IT" sz="2400">
                <a:solidFill>
                  <a:schemeClr val="tx1"/>
                </a:solidFill>
              </a:rPr>
              <a:t>Passaggi chiave:</a:t>
            </a:r>
          </a:p>
          <a:p>
            <a:r>
              <a:rPr lang="it-IT" sz="2000">
                <a:solidFill>
                  <a:schemeClr val="tx1"/>
                </a:solidFill>
              </a:rPr>
              <a:t>Selezione dell’informazione storica (non-stazionarietà)</a:t>
            </a:r>
          </a:p>
          <a:p>
            <a:r>
              <a:rPr lang="it-IT" sz="2000">
                <a:solidFill>
                  <a:schemeClr val="tx1"/>
                </a:solidFill>
              </a:rPr>
              <a:t>Identificazione informazione climatica utile ed attendibile</a:t>
            </a:r>
          </a:p>
          <a:p>
            <a:r>
              <a:rPr lang="it-IT" sz="2000">
                <a:solidFill>
                  <a:schemeClr val="tx1"/>
                </a:solidFill>
              </a:rPr>
              <a:t>Stima incertezza (work in progress)</a:t>
            </a:r>
          </a:p>
        </p:txBody>
      </p: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609600" y="45289"/>
            <a:ext cx="10858500" cy="156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3200" b="1"/>
              <a:t>Le magre e le piene sono i disastri naturali responsabili del maggior numero di vittime e dei danni più ingenti a scala globale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0441" y="2185753"/>
            <a:ext cx="5322259" cy="406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697" y="2169789"/>
            <a:ext cx="5491163" cy="4148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-247650" y="1714488"/>
            <a:ext cx="11809312" cy="338555"/>
          </a:xfrm>
          <a:prstGeom prst="rect">
            <a:avLst/>
          </a:prstGeom>
          <a:noFill/>
        </p:spPr>
        <p:txBody>
          <a:bodyPr wrap="square" lIns="91438" tIns="45719" rIns="91438" bIns="45719" rtlCol="0" anchor="ctr" anchorCtr="0">
            <a:spAutoFit/>
          </a:bodyPr>
          <a:lstStyle/>
          <a:p>
            <a:pPr algn="r"/>
            <a:r>
              <a:rPr lang="it-IT" sz="1600">
                <a:solidFill>
                  <a:srgbClr val="FF0000"/>
                </a:solidFill>
              </a:rPr>
              <a:t>Evoluzione del numero di catastrofi naturali e danni associati dal1980 al2012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6896101" y="6321291"/>
            <a:ext cx="3438524" cy="307775"/>
          </a:xfrm>
          <a:prstGeom prst="rect">
            <a:avLst/>
          </a:prstGeom>
          <a:noFill/>
        </p:spPr>
        <p:txBody>
          <a:bodyPr wrap="square" lIns="91438" tIns="45719" rIns="91438" bIns="45719" rtlCol="0" anchor="ctr" anchorCtr="0">
            <a:spAutoFit/>
          </a:bodyPr>
          <a:lstStyle/>
          <a:p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 dati: </a:t>
            </a:r>
            <a:r>
              <a:rPr lang="it-IT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MunichRE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NatCatSERVICE</a:t>
            </a:r>
            <a:endParaRPr lang="it-IT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7841070" y="1360193"/>
            <a:ext cx="3600973" cy="261608"/>
          </a:xfrm>
          <a:prstGeom prst="rect">
            <a:avLst/>
          </a:prstGeom>
          <a:noFill/>
        </p:spPr>
        <p:txBody>
          <a:bodyPr wrap="square" lIns="91438" tIns="45719" rIns="91438" bIns="45719" rtlCol="0" anchor="ctr" anchorCtr="0">
            <a:spAutoFit/>
          </a:bodyPr>
          <a:lstStyle/>
          <a:p>
            <a:pPr algn="r"/>
            <a:r>
              <a:rPr lang="it-IT" sz="1100" i="1" dirty="0" err="1"/>
              <a:t>Emergency</a:t>
            </a:r>
            <a:r>
              <a:rPr lang="it-IT" sz="1100" i="1" dirty="0"/>
              <a:t> </a:t>
            </a:r>
            <a:r>
              <a:rPr lang="it-IT" sz="1100" i="1" dirty="0" err="1"/>
              <a:t>Events</a:t>
            </a:r>
            <a:r>
              <a:rPr lang="it-IT" sz="1100" i="1" dirty="0"/>
              <a:t> Database – EM-DAT, 2013</a:t>
            </a:r>
          </a:p>
        </p:txBody>
      </p:sp>
      <p:grpSp>
        <p:nvGrpSpPr>
          <p:cNvPr id="8" name="Gruppo 7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9" name="Rettangolo 8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5" name="Immagine 1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828" y="229985"/>
            <a:ext cx="10178322" cy="1492132"/>
          </a:xfrm>
        </p:spPr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Simulazione di Scenari tecnici di clima</a:t>
            </a:r>
            <a:b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futuro - Come funziona</a:t>
            </a:r>
            <a:r>
              <a:rPr lang="it-IT" sz="2400" dirty="0"/>
              <a:t/>
            </a:r>
            <a:br>
              <a:rPr lang="it-IT" sz="2400" dirty="0"/>
            </a:br>
            <a:endParaRPr lang="it-IT" sz="24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975" y="1729956"/>
            <a:ext cx="8901475" cy="408755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/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Analisi delle caratteristiche del clima osservato (pericolosità degli estremi) e simulazione stocastica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</a:rPr>
              <a:t>Verifica della riproduzione corretta degli eventi estremi attuali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Aggiornamento delle statistiche con informazioni da modelli climatici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Generazione di scenari con stima di incertezza</a:t>
            </a:r>
            <a:r>
              <a:rPr lang="it-IT" sz="2400" dirty="0">
                <a:solidFill>
                  <a:schemeClr val="tx1"/>
                </a:solidFill>
              </a:rPr>
              <a:t/>
            </a:r>
            <a:br>
              <a:rPr lang="it-IT" sz="2400" dirty="0">
                <a:solidFill>
                  <a:schemeClr val="tx1"/>
                </a:solidFill>
              </a:rPr>
            </a:br>
            <a:endParaRPr lang="it-IT" sz="2400" dirty="0">
              <a:solidFill>
                <a:schemeClr val="tx1"/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02268E64-5D69-4D5A-980D-1519247AEE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7986" y="18511"/>
            <a:ext cx="1761067" cy="6839489"/>
          </a:xfrm>
          <a:prstGeom prst="rect">
            <a:avLst/>
          </a:prstGeom>
        </p:spPr>
      </p:pic>
      <p:grpSp>
        <p:nvGrpSpPr>
          <p:cNvPr id="6" name="Gruppo 5"/>
          <p:cNvGrpSpPr/>
          <p:nvPr/>
        </p:nvGrpSpPr>
        <p:grpSpPr>
          <a:xfrm>
            <a:off x="0" y="6446490"/>
            <a:ext cx="1678984" cy="411510"/>
            <a:chOff x="6931029" y="6173407"/>
            <a:chExt cx="2060993" cy="548680"/>
          </a:xfrm>
        </p:grpSpPr>
        <p:sp>
          <p:nvSpPr>
            <p:cNvPr id="7" name="Rettangolo 6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8" name="Immagin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73982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778" y="382385"/>
            <a:ext cx="10178322" cy="1492132"/>
          </a:xfrm>
        </p:spPr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Scenari tecnici di clima futuro – l’approccio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235247"/>
            <a:ext cx="10687049" cy="408755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/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Esempio: </a:t>
            </a:r>
            <a:r>
              <a:rPr lang="it-IT" sz="2400" dirty="0" err="1">
                <a:solidFill>
                  <a:schemeClr val="tx1"/>
                </a:solidFill>
                <a:latin typeface="Arial"/>
                <a:cs typeface="Arial"/>
              </a:rPr>
              <a:t>Kiem</a:t>
            </a: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 et al., 2021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</a:rPr>
              <a:t>Simulazione stocastica con utilizzo di temperatura quale variabile esogena:</a:t>
            </a:r>
          </a:p>
          <a:p>
            <a:pPr marL="514350" indent="-514350">
              <a:buNone/>
            </a:pP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	</a:t>
            </a:r>
            <a:r>
              <a:rPr lang="it-IT" sz="1800" dirty="0">
                <a:solidFill>
                  <a:schemeClr val="tx1"/>
                </a:solidFill>
                <a:latin typeface="Arial"/>
                <a:cs typeface="Arial"/>
              </a:rPr>
              <a:t>“</a:t>
            </a:r>
            <a:r>
              <a:rPr lang="en-US" sz="1800" dirty="0">
                <a:solidFill>
                  <a:schemeClr val="tx1"/>
                </a:solidFill>
                <a:latin typeface="Arial"/>
                <a:cs typeface="Arial"/>
              </a:rPr>
              <a:t>It is now standard practice for water supply agencies to use stochastic models to generate synthetic hydroclimate sequences that preserve the key statistics contained in the observed/instrumental hydroclimate data (usually rainfall, potential evapotranspiration, and streamflow) for use as inputs when determining water security”</a:t>
            </a:r>
          </a:p>
          <a:p>
            <a:pPr marL="514350" indent="-514350">
              <a:buNone/>
            </a:pPr>
            <a:r>
              <a:rPr lang="en-US" sz="2400" dirty="0">
                <a:solidFill>
                  <a:schemeClr val="tx1"/>
                </a:solidFill>
                <a:latin typeface="Arial"/>
                <a:cs typeface="Arial"/>
              </a:rPr>
              <a:t>	</a:t>
            </a:r>
            <a:r>
              <a:rPr lang="en-US" sz="1800" dirty="0">
                <a:solidFill>
                  <a:schemeClr val="tx1"/>
                </a:solidFill>
                <a:latin typeface="Arial"/>
                <a:cs typeface="Arial"/>
              </a:rPr>
              <a:t>“This approach is practical as”…. “takes advantage of the fact that climate model projections for temperature change are more realistic than climate model projections for rainfall”</a:t>
            </a:r>
            <a:endParaRPr lang="it-IT" sz="18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2320" y="895977"/>
            <a:ext cx="5645386" cy="151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uppo 4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6" name="Rettangolo 5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7" name="Immagin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Conclusioni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9" y="899009"/>
            <a:ext cx="9875030" cy="4087558"/>
          </a:xfrm>
        </p:spPr>
        <p:txBody>
          <a:bodyPr>
            <a:noAutofit/>
          </a:bodyPr>
          <a:lstStyle/>
          <a:p>
            <a:pPr marL="514350" indent="-514350"/>
            <a:r>
              <a:rPr lang="it-IT" sz="2400" dirty="0">
                <a:solidFill>
                  <a:schemeClr val="tx1"/>
                </a:solidFill>
              </a:rPr>
              <a:t>La progettazione tecnica in presenza di cambiamento climatico richiede un approccio innovativo e pragmatico allo stesso tempo.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</a:rPr>
              <a:t>Combinazione di informazioni e modelli – Utilizzo di tutta l’informazione disponibile.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</a:rPr>
              <a:t>Priorità alla soluzione dei problemi attuali.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</a:rPr>
              <a:t>Approccio integrato di modellazione stocastica e climatica con stima di incertezza per la generazione di “scenari tecnici”.</a:t>
            </a:r>
          </a:p>
          <a:p>
            <a:pPr marL="514350" indent="-514350"/>
            <a:r>
              <a:rPr lang="it-IT" sz="2400" dirty="0">
                <a:solidFill>
                  <a:schemeClr val="tx1"/>
                </a:solidFill>
              </a:rPr>
              <a:t>Ruolo fondamentale dell’ingegneria, dell’ingegnere e della credibilità tecnica.</a:t>
            </a:r>
          </a:p>
        </p:txBody>
      </p:sp>
      <p:grpSp>
        <p:nvGrpSpPr>
          <p:cNvPr id="4" name="Gruppo 3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5" name="Rettangolo 4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" y="4981575"/>
            <a:ext cx="1126369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E88CC33E-F381-41C2-A49F-C11E8EDFA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349" y="85446"/>
            <a:ext cx="8598161" cy="1492132"/>
          </a:xfrm>
        </p:spPr>
        <p:txBody>
          <a:bodyPr>
            <a:noAutofit/>
          </a:bodyPr>
          <a:lstStyle/>
          <a:p>
            <a:r>
              <a:rPr lang="it-IT" sz="2800" b="1">
                <a:latin typeface="Arial" panose="020B0604020202020204" pitchFamily="34" charset="0"/>
                <a:cs typeface="Arial" panose="020B0604020202020204" pitchFamily="34" charset="0"/>
              </a:rPr>
              <a:t>Scenari di clima futuro per la </a:t>
            </a:r>
            <a:br>
              <a:rPr lang="it-IT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800" b="1">
                <a:latin typeface="Arial" panose="020B0604020202020204" pitchFamily="34" charset="0"/>
                <a:cs typeface="Arial" panose="020B0604020202020204" pitchFamily="34" charset="0"/>
              </a:rPr>
              <a:t>progettazione tecnica di</a:t>
            </a:r>
            <a:br>
              <a:rPr lang="it-IT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800" b="1">
                <a:latin typeface="Arial" panose="020B0604020202020204" pitchFamily="34" charset="0"/>
                <a:cs typeface="Arial" panose="020B0604020202020204" pitchFamily="34" charset="0"/>
              </a:rPr>
              <a:t>strategie di adattamento al cambiamento climatico</a:t>
            </a:r>
            <a:br>
              <a:rPr lang="it-IT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800" b="1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it-IT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it-IT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ottotitolo 2">
            <a:extLst>
              <a:ext uri="{FF2B5EF4-FFF2-40B4-BE49-F238E27FC236}">
                <a16:creationId xmlns:a16="http://schemas.microsoft.com/office/drawing/2014/main" xmlns="" id="{9BDF2F73-598D-44BF-B060-F325DDDE23FA}"/>
              </a:ext>
            </a:extLst>
          </p:cNvPr>
          <p:cNvSpPr txBox="1">
            <a:spLocks/>
          </p:cNvSpPr>
          <p:nvPr/>
        </p:nvSpPr>
        <p:spPr>
          <a:xfrm>
            <a:off x="783488" y="3956871"/>
            <a:ext cx="8217071" cy="2589281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54">
              <a:defRPr/>
            </a:pPr>
            <a:r>
              <a:rPr lang="it-IT" sz="2000" b="1" i="1" dirty="0">
                <a:solidFill>
                  <a:srgbClr val="002060"/>
                </a:solidFill>
                <a:latin typeface="Calibri" panose="020F0502020204030204"/>
              </a:rPr>
              <a:t>La presentazione è disponibile per il download su www.albertomontanari.it</a:t>
            </a:r>
          </a:p>
          <a:p>
            <a:pPr algn="l" defTabSz="914354">
              <a:defRPr/>
            </a:pPr>
            <a:r>
              <a:rPr lang="it-IT" sz="1800" b="1" i="1" dirty="0">
                <a:solidFill>
                  <a:srgbClr val="002060"/>
                </a:solidFill>
                <a:latin typeface="Calibri" panose="020F0502020204030204"/>
              </a:rPr>
              <a:t>REFERENZE NELLA PRESENTAZIONE</a:t>
            </a:r>
          </a:p>
          <a:p>
            <a:pPr algn="l" defTabSz="914354">
              <a:spcBef>
                <a:spcPts val="0"/>
              </a:spcBef>
              <a:defRPr/>
            </a:pPr>
            <a:r>
              <a:rPr lang="en-US" sz="1800" i="1" dirty="0" err="1">
                <a:solidFill>
                  <a:srgbClr val="002060"/>
                </a:solidFill>
                <a:latin typeface="Calibri" panose="020F0502020204030204"/>
              </a:rPr>
              <a:t>Wilby</a:t>
            </a:r>
            <a:r>
              <a:rPr lang="en-US" sz="1800" i="1" dirty="0">
                <a:solidFill>
                  <a:srgbClr val="002060"/>
                </a:solidFill>
                <a:latin typeface="Calibri" panose="020F0502020204030204"/>
              </a:rPr>
              <a:t>, L. R. and </a:t>
            </a:r>
            <a:r>
              <a:rPr lang="en-US" sz="1800" i="1" dirty="0" err="1">
                <a:solidFill>
                  <a:srgbClr val="002060"/>
                </a:solidFill>
                <a:latin typeface="Calibri" panose="020F0502020204030204"/>
              </a:rPr>
              <a:t>Dessay</a:t>
            </a:r>
            <a:r>
              <a:rPr lang="en-US" sz="1800" i="1" dirty="0">
                <a:solidFill>
                  <a:srgbClr val="002060"/>
                </a:solidFill>
                <a:latin typeface="Calibri" panose="020F0502020204030204"/>
              </a:rPr>
              <a:t>, S. (2010). Robust adaptation to climate change, Weather, 65, 180–185.</a:t>
            </a:r>
          </a:p>
          <a:p>
            <a:pPr algn="l" defTabSz="914354">
              <a:spcBef>
                <a:spcPts val="0"/>
              </a:spcBef>
              <a:defRPr/>
            </a:pPr>
            <a:r>
              <a:rPr lang="en-US" sz="1800" i="1" dirty="0" err="1">
                <a:solidFill>
                  <a:srgbClr val="002060"/>
                </a:solidFill>
                <a:latin typeface="Calibri" panose="020F0502020204030204"/>
              </a:rPr>
              <a:t>Bloeschl</a:t>
            </a:r>
            <a:r>
              <a:rPr lang="en-US" sz="1800" i="1" dirty="0">
                <a:solidFill>
                  <a:srgbClr val="002060"/>
                </a:solidFill>
                <a:latin typeface="Calibri" panose="020F0502020204030204"/>
              </a:rPr>
              <a:t> G.; </a:t>
            </a:r>
            <a:r>
              <a:rPr lang="en-US" sz="1800" i="1" dirty="0" err="1">
                <a:solidFill>
                  <a:srgbClr val="002060"/>
                </a:solidFill>
                <a:latin typeface="Calibri" panose="020F0502020204030204"/>
              </a:rPr>
              <a:t>Viglione</a:t>
            </a:r>
            <a:r>
              <a:rPr lang="en-US" sz="1800" i="1" dirty="0">
                <a:solidFill>
                  <a:srgbClr val="002060"/>
                </a:solidFill>
                <a:latin typeface="Calibri" panose="020F0502020204030204"/>
              </a:rPr>
              <a:t> A.; Montanari A. (2013). Hydrological Risk Management, in "Climate Vulnerability: Understanding and Addressing Threats to Essential Resources", Volume 5, "Vulnerability of water resources to climate", ISBN:9780123847034, pp.3-10. </a:t>
            </a:r>
          </a:p>
          <a:p>
            <a:pPr algn="l" defTabSz="914354">
              <a:spcBef>
                <a:spcPts val="0"/>
              </a:spcBef>
              <a:defRPr/>
            </a:pPr>
            <a:r>
              <a:rPr lang="en-US" sz="1800" i="1" dirty="0">
                <a:solidFill>
                  <a:srgbClr val="002060"/>
                </a:solidFill>
                <a:latin typeface="Calibri" panose="020F0502020204030204"/>
              </a:rPr>
              <a:t>Montanari, A., &amp; </a:t>
            </a:r>
            <a:r>
              <a:rPr lang="en-US" sz="1800" i="1" dirty="0" err="1">
                <a:solidFill>
                  <a:srgbClr val="002060"/>
                </a:solidFill>
                <a:latin typeface="Calibri" panose="020F0502020204030204"/>
              </a:rPr>
              <a:t>Koutsoyiannis</a:t>
            </a:r>
            <a:r>
              <a:rPr lang="en-US" sz="1800" i="1" dirty="0">
                <a:solidFill>
                  <a:srgbClr val="002060"/>
                </a:solidFill>
                <a:latin typeface="Calibri" panose="020F0502020204030204"/>
              </a:rPr>
              <a:t>, D. (2012). A blueprint for process‐based modeling of uncertain hydrological systems. Water Resources Research, 48(9).</a:t>
            </a:r>
          </a:p>
          <a:p>
            <a:pPr algn="l" defTabSz="914354">
              <a:spcBef>
                <a:spcPts val="0"/>
              </a:spcBef>
              <a:defRPr/>
            </a:pPr>
            <a:endParaRPr lang="en-US" sz="1800" i="1" dirty="0">
              <a:solidFill>
                <a:srgbClr val="002060"/>
              </a:solidFill>
              <a:latin typeface="Calibri" panose="020F0502020204030204"/>
            </a:endParaRPr>
          </a:p>
          <a:p>
            <a:pPr algn="l" defTabSz="914354">
              <a:spcBef>
                <a:spcPts val="0"/>
              </a:spcBef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LEZIONI AD ACCESSO LIBERO SU CLIMATE CHANGE E PROGETTAZIONE</a:t>
            </a:r>
          </a:p>
          <a:p>
            <a:pPr marL="180975" indent="-180975" algn="l" defTabSz="914354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Climate change and water cycle</a:t>
            </a:r>
            <a:r>
              <a:rPr lang="en-US" sz="1800" i="1" dirty="0">
                <a:solidFill>
                  <a:srgbClr val="002060"/>
                </a:solidFill>
                <a:latin typeface="Calibri" panose="020F0502020204030204"/>
              </a:rPr>
              <a:t>: https://www.albertomontanari.it/?q=climatechange</a:t>
            </a:r>
          </a:p>
          <a:p>
            <a:pPr marL="180975" indent="-180975" algn="l" defTabSz="914354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The climate change problem</a:t>
            </a:r>
            <a:r>
              <a:rPr lang="en-US" sz="1800" i="1" dirty="0">
                <a:solidFill>
                  <a:srgbClr val="002060"/>
                </a:solidFill>
                <a:latin typeface="Calibri" panose="020F0502020204030204"/>
              </a:rPr>
              <a:t>: https://albertomontanari.it/?q=node/287</a:t>
            </a:r>
          </a:p>
          <a:p>
            <a:pPr marL="180975" indent="-180975" algn="l" defTabSz="914354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Climate models</a:t>
            </a:r>
            <a:r>
              <a:rPr lang="en-US" sz="1800" i="1" dirty="0">
                <a:solidFill>
                  <a:srgbClr val="002060"/>
                </a:solidFill>
                <a:latin typeface="Calibri" panose="020F0502020204030204"/>
              </a:rPr>
              <a:t>: http://albertomontanari.it/?q=node/275</a:t>
            </a:r>
          </a:p>
          <a:p>
            <a:pPr marL="180975" indent="-180975" algn="l" defTabSz="914354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it-IT" sz="1800" b="1" i="1" dirty="0">
                <a:solidFill>
                  <a:srgbClr val="002060"/>
                </a:solidFill>
                <a:latin typeface="Calibri" panose="020F0502020204030204"/>
              </a:rPr>
              <a:t>Progettazione di misure di adattamento ai cambiamenti climatici</a:t>
            </a:r>
            <a:r>
              <a:rPr lang="it-IT" sz="1800" i="1" dirty="0">
                <a:solidFill>
                  <a:srgbClr val="002060"/>
                </a:solidFill>
                <a:latin typeface="Calibri" panose="020F0502020204030204"/>
              </a:rPr>
              <a:t>: https://www.albertomontanari.it/?q=node/211</a:t>
            </a:r>
          </a:p>
        </p:txBody>
      </p:sp>
    </p:spTree>
    <p:extLst>
      <p:ext uri="{BB962C8B-B14F-4D97-AF65-F5344CB8AC3E}">
        <p14:creationId xmlns:p14="http://schemas.microsoft.com/office/powerpoint/2010/main" xmlns="" val="3071205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stantanea_2019-10-07_17-24-0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5" y="1469120"/>
            <a:ext cx="11144250" cy="4071257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499485" y="132444"/>
            <a:ext cx="12192000" cy="107721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it-IT" sz="3200" b="1" dirty="0"/>
              <a:t>Cambiamento climatico ed eventi estremi</a:t>
            </a:r>
            <a:br>
              <a:rPr lang="it-IT" sz="3200" b="1" dirty="0"/>
            </a:br>
            <a:r>
              <a:rPr lang="it-IT" sz="3200" b="1" dirty="0"/>
              <a:t>Un legame complesso</a:t>
            </a:r>
          </a:p>
        </p:txBody>
      </p:sp>
      <p:grpSp>
        <p:nvGrpSpPr>
          <p:cNvPr id="4" name="Gruppo 3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5" name="Rettangolo 4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395567"/>
            <a:ext cx="12192000" cy="33855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sz="1600" dirty="0"/>
              <a:t>(</a:t>
            </a:r>
            <a:r>
              <a:rPr lang="en-US" sz="1600" dirty="0" err="1"/>
              <a:t>Papalexiou</a:t>
            </a:r>
            <a:r>
              <a:rPr lang="en-US" sz="1600" dirty="0"/>
              <a:t> and Montanari – WRR 2019 - https://doi.org/10.1029/2018WR024067)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8110247" y="2890545"/>
            <a:ext cx="4254500" cy="1292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4641" y="921005"/>
            <a:ext cx="6964361" cy="5860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sellaDiTesto 8"/>
          <p:cNvSpPr txBox="1"/>
          <p:nvPr/>
        </p:nvSpPr>
        <p:spPr>
          <a:xfrm>
            <a:off x="534968" y="-51137"/>
            <a:ext cx="10647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/>
              <a:t>Cambiamento climatico: precipitazione estrema</a:t>
            </a:r>
          </a:p>
        </p:txBody>
      </p:sp>
      <p:grpSp>
        <p:nvGrpSpPr>
          <p:cNvPr id="10" name="Gruppo 9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11" name="Rettangolo 10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2" name="Immagine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9104022" y="2433329"/>
            <a:ext cx="4254500" cy="1292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po 13"/>
          <p:cNvGrpSpPr/>
          <p:nvPr/>
        </p:nvGrpSpPr>
        <p:grpSpPr>
          <a:xfrm>
            <a:off x="466725" y="571481"/>
            <a:ext cx="11125200" cy="5787768"/>
            <a:chOff x="266700" y="571478"/>
            <a:chExt cx="11125200" cy="5787769"/>
          </a:xfrm>
        </p:grpSpPr>
        <p:pic>
          <p:nvPicPr>
            <p:cNvPr id="22530" name="Picture 2" descr="Z:\home\sturno\mywebsite\albertonew\sites\default\files\uploadedfiles\animation-rainfall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40600" y="571478"/>
              <a:ext cx="2160123" cy="4961534"/>
            </a:xfrm>
            <a:prstGeom prst="rect">
              <a:avLst/>
            </a:prstGeom>
            <a:noFill/>
          </p:spPr>
        </p:pic>
        <p:pic>
          <p:nvPicPr>
            <p:cNvPr id="22531" name="Picture 3" descr="Z:\home\sturno\mywebsite\albertonew\sites\default\files\uploadedfiles\ezgif.com-optimize.gif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9099" y="666729"/>
              <a:ext cx="4660901" cy="4862873"/>
            </a:xfrm>
            <a:prstGeom prst="rect">
              <a:avLst/>
            </a:prstGeom>
            <a:noFill/>
          </p:spPr>
        </p:pic>
        <p:sp>
          <p:nvSpPr>
            <p:cNvPr id="12" name="Rettangolo 11"/>
            <p:cNvSpPr/>
            <p:nvPr/>
          </p:nvSpPr>
          <p:spPr>
            <a:xfrm>
              <a:off x="5816600" y="5626416"/>
              <a:ext cx="5575300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1200" dirty="0" err="1"/>
                <a:t>Tendenze</a:t>
              </a:r>
              <a:r>
                <a:rPr lang="en-US" sz="1200" dirty="0"/>
                <a:t> </a:t>
              </a:r>
              <a:r>
                <a:rPr lang="en-US" sz="1200" dirty="0" err="1"/>
                <a:t>medie</a:t>
              </a:r>
              <a:r>
                <a:rPr lang="en-US" sz="1200" dirty="0"/>
                <a:t> </a:t>
              </a:r>
              <a:r>
                <a:rPr lang="en-US" sz="1200" dirty="0" err="1"/>
                <a:t>di</a:t>
              </a:r>
              <a:r>
                <a:rPr lang="en-US" sz="1200" dirty="0"/>
                <a:t> </a:t>
              </a:r>
              <a:r>
                <a:rPr lang="en-US" sz="1200" dirty="0" err="1"/>
                <a:t>numero</a:t>
              </a:r>
              <a:r>
                <a:rPr lang="en-US" sz="1200" dirty="0"/>
                <a:t> </a:t>
              </a:r>
              <a:r>
                <a:rPr lang="en-US" sz="1200" dirty="0" err="1"/>
                <a:t>di</a:t>
              </a:r>
              <a:r>
                <a:rPr lang="en-US" sz="1200" dirty="0"/>
                <a:t> </a:t>
              </a:r>
              <a:r>
                <a:rPr lang="en-US" sz="1200" dirty="0" err="1"/>
                <a:t>eventi</a:t>
              </a:r>
              <a:r>
                <a:rPr lang="en-US" sz="1200" dirty="0"/>
                <a:t> per </a:t>
              </a:r>
              <a:r>
                <a:rPr lang="en-US" sz="1200" dirty="0" err="1"/>
                <a:t>decennio</a:t>
              </a:r>
              <a:r>
                <a:rPr lang="en-US" sz="1200" dirty="0"/>
                <a:t> in </a:t>
              </a:r>
              <a:r>
                <a:rPr lang="en-US" sz="1200" dirty="0" err="1"/>
                <a:t>piogge</a:t>
              </a:r>
              <a:r>
                <a:rPr lang="en-US" sz="1200" dirty="0"/>
                <a:t> </a:t>
              </a:r>
              <a:r>
                <a:rPr lang="en-US" sz="1200" dirty="0" err="1"/>
                <a:t>giornaliere</a:t>
              </a:r>
              <a:r>
                <a:rPr lang="en-US" sz="1200" dirty="0"/>
                <a:t> </a:t>
              </a:r>
              <a:r>
                <a:rPr lang="en-US" sz="1200" dirty="0" err="1"/>
                <a:t>estreme</a:t>
              </a:r>
              <a:r>
                <a:rPr lang="en-US" sz="1200" dirty="0"/>
                <a:t> per </a:t>
              </a:r>
              <a:r>
                <a:rPr lang="en-US" sz="1200" dirty="0" err="1"/>
                <a:t>aree</a:t>
              </a:r>
              <a:r>
                <a:rPr lang="en-US" sz="1200" dirty="0"/>
                <a:t> </a:t>
              </a:r>
              <a:r>
                <a:rPr lang="en-US" sz="1200" dirty="0" err="1"/>
                <a:t>geografiche</a:t>
              </a:r>
              <a:r>
                <a:rPr lang="en-US" sz="1200" dirty="0"/>
                <a:t> </a:t>
              </a:r>
              <a:r>
                <a:rPr lang="en-US" sz="1200" dirty="0" err="1"/>
                <a:t>nel</a:t>
              </a:r>
              <a:r>
                <a:rPr lang="en-US" sz="1200" dirty="0"/>
                <a:t> </a:t>
              </a:r>
              <a:r>
                <a:rPr lang="en-US" sz="1200" dirty="0" err="1"/>
                <a:t>periodo</a:t>
              </a:r>
              <a:r>
                <a:rPr lang="en-US" sz="1200" dirty="0"/>
                <a:t> 1964-2013.</a:t>
              </a:r>
              <a:endParaRPr lang="it-IT" sz="1200" dirty="0"/>
            </a:p>
          </p:txBody>
        </p:sp>
        <p:sp>
          <p:nvSpPr>
            <p:cNvPr id="13" name="Rettangolo 12"/>
            <p:cNvSpPr/>
            <p:nvPr/>
          </p:nvSpPr>
          <p:spPr>
            <a:xfrm>
              <a:off x="266700" y="5712916"/>
              <a:ext cx="5575300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1200" dirty="0" err="1"/>
                <a:t>Tendenze</a:t>
              </a:r>
              <a:r>
                <a:rPr lang="en-US" sz="1200" dirty="0"/>
                <a:t> </a:t>
              </a:r>
              <a:r>
                <a:rPr lang="en-US" sz="1200" dirty="0" err="1"/>
                <a:t>medie</a:t>
              </a:r>
              <a:r>
                <a:rPr lang="en-US" sz="1200" dirty="0"/>
                <a:t> in  </a:t>
              </a:r>
              <a:r>
                <a:rPr lang="en-US" sz="1200" dirty="0" err="1"/>
                <a:t>celle</a:t>
              </a:r>
              <a:r>
                <a:rPr lang="en-US" sz="1200" dirty="0"/>
                <a:t> </a:t>
              </a:r>
              <a:r>
                <a:rPr lang="en-US" sz="1200" dirty="0" err="1"/>
                <a:t>di</a:t>
              </a:r>
              <a:r>
                <a:rPr lang="en-US" sz="1200" dirty="0"/>
                <a:t> </a:t>
              </a:r>
              <a:r>
                <a:rPr lang="en-US" sz="1200" dirty="0" err="1"/>
                <a:t>dimensione</a:t>
              </a:r>
              <a:r>
                <a:rPr lang="en-US" sz="1200" dirty="0"/>
                <a:t> 5°×5° </a:t>
              </a:r>
              <a:r>
                <a:rPr lang="en-US" sz="1200" dirty="0" err="1"/>
                <a:t>di</a:t>
              </a:r>
              <a:r>
                <a:rPr lang="en-US" sz="1200" dirty="0"/>
                <a:t> </a:t>
              </a:r>
              <a:r>
                <a:rPr lang="en-US" sz="1200" dirty="0" err="1"/>
                <a:t>pioggia</a:t>
              </a:r>
              <a:r>
                <a:rPr lang="en-US" sz="1200" dirty="0"/>
                <a:t> </a:t>
              </a:r>
              <a:r>
                <a:rPr lang="en-US" sz="1200" dirty="0" err="1"/>
                <a:t>giornaliera</a:t>
              </a:r>
              <a:r>
                <a:rPr lang="en-US" sz="1200" dirty="0"/>
                <a:t> </a:t>
              </a:r>
              <a:r>
                <a:rPr lang="en-US" sz="1200" dirty="0" err="1"/>
                <a:t>estrema</a:t>
              </a:r>
              <a:r>
                <a:rPr lang="en-US" sz="1200" dirty="0"/>
                <a:t> </a:t>
              </a:r>
              <a:r>
                <a:rPr lang="en-US" sz="1200" dirty="0" err="1"/>
                <a:t>nel</a:t>
              </a:r>
              <a:r>
                <a:rPr lang="en-US" sz="1200" dirty="0"/>
                <a:t> </a:t>
              </a:r>
              <a:r>
                <a:rPr lang="en-US" sz="1200" dirty="0" err="1"/>
                <a:t>periodo</a:t>
              </a:r>
              <a:r>
                <a:rPr lang="en-US" sz="1200" dirty="0"/>
                <a:t> 1964-2013. E’ </a:t>
              </a:r>
              <a:r>
                <a:rPr lang="en-US" sz="1200" dirty="0" err="1"/>
                <a:t>visualizzato</a:t>
              </a:r>
              <a:r>
                <a:rPr lang="en-US" sz="1200" dirty="0"/>
                <a:t> </a:t>
              </a:r>
              <a:r>
                <a:rPr lang="en-US" sz="1200" dirty="0" err="1"/>
                <a:t>il</a:t>
              </a:r>
              <a:r>
                <a:rPr lang="en-US" sz="1200" dirty="0"/>
                <a:t> trend </a:t>
              </a:r>
              <a:r>
                <a:rPr lang="en-US" sz="1200" dirty="0" err="1"/>
                <a:t>nel</a:t>
              </a:r>
              <a:r>
                <a:rPr lang="en-US" sz="1200" dirty="0"/>
                <a:t> </a:t>
              </a:r>
              <a:r>
                <a:rPr lang="en-US" sz="1200" dirty="0" err="1"/>
                <a:t>numero</a:t>
              </a:r>
              <a:r>
                <a:rPr lang="en-US" sz="1200" dirty="0"/>
                <a:t> </a:t>
              </a:r>
              <a:r>
                <a:rPr lang="en-US" sz="1200" dirty="0" err="1"/>
                <a:t>di</a:t>
              </a:r>
              <a:r>
                <a:rPr lang="en-US" sz="1200" dirty="0"/>
                <a:t> </a:t>
              </a:r>
              <a:r>
                <a:rPr lang="en-US" sz="1200" dirty="0" err="1"/>
                <a:t>eventi</a:t>
              </a:r>
              <a:r>
                <a:rPr lang="en-US" sz="1200" dirty="0"/>
                <a:t> </a:t>
              </a:r>
              <a:r>
                <a:rPr lang="en-US" sz="1200" dirty="0" err="1"/>
                <a:t>estremi</a:t>
              </a:r>
              <a:r>
                <a:rPr lang="en-US" sz="1200" dirty="0"/>
                <a:t> per </a:t>
              </a:r>
              <a:r>
                <a:rPr lang="en-US" sz="1200" dirty="0" err="1"/>
                <a:t>decennio</a:t>
              </a:r>
              <a:r>
                <a:rPr lang="en-US" sz="1200" dirty="0"/>
                <a:t>.</a:t>
              </a:r>
              <a:endParaRPr lang="it-IT" sz="1200" dirty="0"/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534968" y="-51137"/>
            <a:ext cx="10647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/>
              <a:t>Cambiamento climatico: precipitazione estrema</a:t>
            </a:r>
          </a:p>
        </p:txBody>
      </p:sp>
      <p:grpSp>
        <p:nvGrpSpPr>
          <p:cNvPr id="14" name="Gruppo 13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15" name="Rettangolo 14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6" name="Immagine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258560"/>
            <a:ext cx="10178322" cy="1492132"/>
          </a:xfrm>
        </p:spPr>
        <p:txBody>
          <a:bodyPr>
            <a:norm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Esempi di recenti crisi idriche che si sono verificate nel clima attuale dovute a magre di lungo periodo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2624" y="1860817"/>
            <a:ext cx="9783267" cy="408755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it-IT" sz="2400" dirty="0">
                <a:solidFill>
                  <a:schemeClr val="tx1"/>
                </a:solidFill>
              </a:rPr>
              <a:t>Città del Capo in Sudafrica (2015-2018)</a:t>
            </a:r>
          </a:p>
          <a:p>
            <a:r>
              <a:rPr lang="it-IT" sz="2400" dirty="0" err="1">
                <a:solidFill>
                  <a:schemeClr val="tx1"/>
                </a:solidFill>
                <a:latin typeface="Arial"/>
                <a:cs typeface="Arial"/>
              </a:rPr>
              <a:t>Millenium</a:t>
            </a: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it-IT" sz="2400" dirty="0" err="1">
                <a:solidFill>
                  <a:schemeClr val="tx1"/>
                </a:solidFill>
                <a:latin typeface="Arial"/>
                <a:cs typeface="Arial"/>
              </a:rPr>
              <a:t>Drought</a:t>
            </a: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 in Australia (2001-2009)</a:t>
            </a:r>
          </a:p>
          <a:p>
            <a:r>
              <a:rPr lang="it-IT" sz="2400" dirty="0">
                <a:solidFill>
                  <a:schemeClr val="tx1"/>
                </a:solidFill>
              </a:rPr>
              <a:t>California (2011-2017)</a:t>
            </a:r>
          </a:p>
          <a:p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Atene (2000-2002 e 2007-2008)</a:t>
            </a:r>
          </a:p>
          <a:p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Regno Unito (1890-2010, 1990-1992, </a:t>
            </a:r>
            <a:r>
              <a:rPr lang="it-IT" sz="2400" dirty="0">
                <a:solidFill>
                  <a:schemeClr val="tx1"/>
                </a:solidFill>
              </a:rPr>
              <a:t/>
            </a:r>
            <a:br>
              <a:rPr lang="it-IT" sz="2400" dirty="0">
                <a:solidFill>
                  <a:schemeClr val="tx1"/>
                </a:solidFill>
              </a:rPr>
            </a:br>
            <a:r>
              <a:rPr lang="it-IT" sz="2400" dirty="0">
                <a:solidFill>
                  <a:schemeClr val="tx1"/>
                </a:solidFill>
                <a:latin typeface="Arial"/>
                <a:cs typeface="Arial"/>
              </a:rPr>
              <a:t>1995-1997, 2004-2006 e 2010-2012)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6418" y="2507764"/>
            <a:ext cx="3224008" cy="395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egnaposto contenuto 2">
            <a:extLst>
              <a:ext uri="{FF2B5EF4-FFF2-40B4-BE49-F238E27FC236}">
                <a16:creationId xmlns:a16="http://schemas.microsoft.com/office/drawing/2014/main" xmlns="" id="{A5CA2371-4C5A-4180-9AEF-218284879652}"/>
              </a:ext>
            </a:extLst>
          </p:cNvPr>
          <p:cNvSpPr txBox="1">
            <a:spLocks/>
          </p:cNvSpPr>
          <p:nvPr/>
        </p:nvSpPr>
        <p:spPr>
          <a:xfrm>
            <a:off x="1204366" y="5273520"/>
            <a:ext cx="9783267" cy="14319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2400" dirty="0">
                <a:solidFill>
                  <a:srgbClr val="FF0000"/>
                </a:solidFill>
                <a:latin typeface="Arial"/>
                <a:cs typeface="Arial"/>
              </a:rPr>
              <a:t>Le magre pluriennali sono influenzate dal </a:t>
            </a:r>
            <a:br>
              <a:rPr lang="it-IT" sz="2400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it-IT" sz="2400" dirty="0">
                <a:solidFill>
                  <a:srgbClr val="FF0000"/>
                </a:solidFill>
                <a:latin typeface="Arial"/>
                <a:cs typeface="Arial"/>
              </a:rPr>
              <a:t>cambiamento climatico e dal global warming?</a:t>
            </a:r>
            <a:endParaRPr lang="en-US" sz="2400" dirty="0"/>
          </a:p>
          <a:p>
            <a:endParaRPr lang="it-IT" sz="2400" dirty="0"/>
          </a:p>
        </p:txBody>
      </p:sp>
      <p:grpSp>
        <p:nvGrpSpPr>
          <p:cNvPr id="6" name="Gruppo 5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7" name="Rettangolo 6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8" name="Immagin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36DBFF9-9592-4AB9-9E1B-C70D3A0DA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403" y="210935"/>
            <a:ext cx="10178322" cy="1492132"/>
          </a:xfrm>
        </p:spPr>
        <p:txBody>
          <a:bodyPr>
            <a:noAutofit/>
          </a:bodyPr>
          <a:lstStyle/>
          <a:p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Come possiamo prevedere il clima futuro?</a:t>
            </a:r>
            <a:b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it-IT" sz="3200" b="1" cap="none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Come possiamo progettare per il futuro?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794048"/>
            <a:ext cx="9783267" cy="825327"/>
          </a:xfrm>
        </p:spPr>
        <p:txBody>
          <a:bodyPr>
            <a:noAutofit/>
          </a:bodyPr>
          <a:lstStyle/>
          <a:p>
            <a:r>
              <a:rPr lang="it-IT" sz="2400" dirty="0">
                <a:solidFill>
                  <a:schemeClr val="tx1"/>
                </a:solidFill>
                <a:latin typeface="+mn-lt"/>
                <a:cs typeface="+mn-cs"/>
              </a:rPr>
              <a:t>Il cambiamento climatico rappresenta una sfida ulteriore per la gestione delle risorse idriche</a:t>
            </a: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xmlns="" id="{567320F8-BCC0-4E91-A04F-269C6EF34FE9}"/>
              </a:ext>
            </a:extLst>
          </p:cNvPr>
          <p:cNvSpPr txBox="1">
            <a:spLocks/>
          </p:cNvSpPr>
          <p:nvPr/>
        </p:nvSpPr>
        <p:spPr>
          <a:xfrm>
            <a:off x="1253153" y="2642921"/>
            <a:ext cx="4318972" cy="22624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228600" marR="0" lvl="0" indent="-228600" fontAlgn="auto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400" dirty="0"/>
              <a:t>Quali tecniche di progettazione possiamo utilizzare per l’adattamento?</a:t>
            </a:r>
          </a:p>
          <a:p>
            <a:pPr marL="228600" marR="0" lvl="0" indent="-228600" fontAlgn="auto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400" dirty="0"/>
              <a:t>Non dobbiamo inventare nulla di nuovo. Il punto di partenza sono i metodi consolidati dell’ingegneria</a:t>
            </a:r>
          </a:p>
        </p:txBody>
      </p:sp>
      <p:sp>
        <p:nvSpPr>
          <p:cNvPr id="7" name="Rettangolo 6"/>
          <p:cNvSpPr/>
          <p:nvPr/>
        </p:nvSpPr>
        <p:spPr>
          <a:xfrm>
            <a:off x="5752453" y="5715655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Climate data store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Copernicus - https://cds.climate.copernicus.eu/ </a:t>
            </a:r>
            <a:endParaRPr lang="it-IT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6900" y="2464940"/>
            <a:ext cx="6134100" cy="3121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uppo 7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9" name="Rettangolo 8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0" name="Immagine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76311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514053" y="926102"/>
            <a:ext cx="5924847" cy="5878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41294" indent="-241294" algn="just">
              <a:spcAft>
                <a:spcPts val="600"/>
              </a:spcAft>
              <a:buFont typeface="Arial" pitchFamily="34" charset="0"/>
              <a:buChar char="•"/>
            </a:pPr>
            <a:r>
              <a:rPr lang="it-IT" sz="2400" dirty="0"/>
              <a:t>In quale misura il cambiamento climatico influisce sulle magre ed alluvioni?</a:t>
            </a:r>
          </a:p>
          <a:p>
            <a:pPr marL="241294" indent="-241294" algn="just">
              <a:spcAft>
                <a:spcPts val="600"/>
              </a:spcAft>
              <a:buFont typeface="Arial" pitchFamily="34" charset="0"/>
              <a:buChar char="•"/>
            </a:pPr>
            <a:endParaRPr lang="it-IT" sz="2400" dirty="0"/>
          </a:p>
          <a:p>
            <a:pPr marL="241294" indent="-241294" algn="just">
              <a:spcAft>
                <a:spcPts val="600"/>
              </a:spcAft>
              <a:buFont typeface="Arial" pitchFamily="34" charset="0"/>
              <a:buChar char="•"/>
            </a:pPr>
            <a:r>
              <a:rPr lang="it-IT" sz="2400" dirty="0"/>
              <a:t>Come interagisce la variabilità naturale con il cambiamento climatico?</a:t>
            </a:r>
          </a:p>
          <a:p>
            <a:pPr marL="241294" indent="-241294" algn="just">
              <a:spcAft>
                <a:spcPts val="600"/>
              </a:spcAft>
              <a:buFont typeface="Arial" pitchFamily="34" charset="0"/>
              <a:buChar char="•"/>
            </a:pPr>
            <a:endParaRPr lang="it-IT" sz="2400" dirty="0"/>
          </a:p>
          <a:p>
            <a:pPr marL="241294" indent="-241294" algn="just">
              <a:spcAft>
                <a:spcPts val="600"/>
              </a:spcAft>
              <a:buFont typeface="Arial" pitchFamily="34" charset="0"/>
              <a:buChar char="•"/>
            </a:pPr>
            <a:r>
              <a:rPr lang="it-IT" sz="2400" dirty="0"/>
              <a:t>A quale scenario futuro è opportuno fare riferimento?</a:t>
            </a:r>
          </a:p>
          <a:p>
            <a:pPr marL="241294" indent="-241294" algn="just">
              <a:spcAft>
                <a:spcPts val="600"/>
              </a:spcAft>
              <a:buFont typeface="Arial" pitchFamily="34" charset="0"/>
              <a:buChar char="•"/>
            </a:pPr>
            <a:endParaRPr lang="it-IT" sz="2400" dirty="0"/>
          </a:p>
          <a:p>
            <a:pPr marL="241294" indent="-241294" algn="just">
              <a:spcAft>
                <a:spcPts val="600"/>
              </a:spcAft>
              <a:buFont typeface="Arial" pitchFamily="34" charset="0"/>
              <a:buChar char="•"/>
            </a:pPr>
            <a:r>
              <a:rPr lang="it-IT" sz="2400" dirty="0"/>
              <a:t>Come si può stimare l’incertezza di scenari futuri?</a:t>
            </a:r>
          </a:p>
          <a:p>
            <a:pPr marL="241294" indent="-241294" algn="just">
              <a:spcAft>
                <a:spcPts val="600"/>
              </a:spcAft>
              <a:buFont typeface="Arial" pitchFamily="34" charset="0"/>
              <a:buChar char="•"/>
            </a:pPr>
            <a:endParaRPr lang="it-IT" sz="2400" dirty="0"/>
          </a:p>
          <a:p>
            <a:pPr marL="241294" indent="-241294" algn="just">
              <a:spcAft>
                <a:spcPts val="600"/>
              </a:spcAft>
              <a:buFont typeface="Arial" pitchFamily="34" charset="0"/>
              <a:buChar char="•"/>
            </a:pPr>
            <a:r>
              <a:rPr lang="it-IT" sz="2400" dirty="0"/>
              <a:t>Come si progettano interventi di adattamento?</a:t>
            </a:r>
          </a:p>
        </p:txBody>
      </p:sp>
      <p:pic>
        <p:nvPicPr>
          <p:cNvPr id="53250" name="Picture 2" descr="https://www.albertomontanari.it/sites/default/files/didattica/sustainabledesign/Global_Warming_Predictio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0529" y="1041366"/>
            <a:ext cx="5092011" cy="3635773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6779121" y="4775471"/>
            <a:ext cx="5231904" cy="76943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Previsioni di riscaldamento globale per lo scenario di emissioni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SRES-A2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rispetto alla temperatura media globale dell’anno 2000 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499485" y="56244"/>
            <a:ext cx="12192000" cy="58477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it-IT" sz="3200" b="1" dirty="0"/>
              <a:t>Il ruolo dell’ingegnere ed i quesiti </a:t>
            </a:r>
            <a:r>
              <a:rPr lang="it-IT" sz="3200" b="1" dirty="0" err="1"/>
              <a:t>ingegnerestici</a:t>
            </a:r>
            <a:endParaRPr lang="it-IT" sz="3200" b="1" dirty="0"/>
          </a:p>
        </p:txBody>
      </p:sp>
      <p:grpSp>
        <p:nvGrpSpPr>
          <p:cNvPr id="8" name="Gruppo 7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9" name="Rettangolo 8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1" name="Immagine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-123825" y="975784"/>
            <a:ext cx="12192000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sz="1900" dirty="0"/>
              <a:t>(https://www.albertomontanari.it/?q=climatechange)</a:t>
            </a:r>
          </a:p>
        </p:txBody>
      </p:sp>
      <p:sp>
        <p:nvSpPr>
          <p:cNvPr id="9" name="Rettangolo 8"/>
          <p:cNvSpPr/>
          <p:nvPr/>
        </p:nvSpPr>
        <p:spPr>
          <a:xfrm>
            <a:off x="428625" y="1351062"/>
            <a:ext cx="10448925" cy="389337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355591" indent="-355591">
              <a:buFont typeface="Arial" pitchFamily="34" charset="0"/>
              <a:buChar char="•"/>
            </a:pPr>
            <a:r>
              <a:rPr lang="it-IT" sz="1900" dirty="0"/>
              <a:t>Scenari di clima futuro sono generalmente ottenuti con l’ausilio di modelli climatici.</a:t>
            </a:r>
          </a:p>
          <a:p>
            <a:pPr marL="355591" indent="-355591">
              <a:buFont typeface="Arial" pitchFamily="34" charset="0"/>
              <a:buChar char="•"/>
            </a:pPr>
            <a:endParaRPr lang="it-IT" sz="1900" dirty="0"/>
          </a:p>
          <a:p>
            <a:pPr marL="355591" indent="-355591">
              <a:buFont typeface="Arial" pitchFamily="34" charset="0"/>
              <a:buChar char="•"/>
            </a:pPr>
            <a:r>
              <a:rPr lang="it-IT" sz="1900" dirty="0"/>
              <a:t>I modelli climatici non sono concepiti per riprodurre variabili che sono state o che potrebbero essere osservate.</a:t>
            </a:r>
          </a:p>
          <a:p>
            <a:pPr marL="355591" indent="-355591">
              <a:buFont typeface="Arial" pitchFamily="34" charset="0"/>
              <a:buChar char="•"/>
            </a:pPr>
            <a:endParaRPr lang="it-IT" sz="1900" b="1" dirty="0"/>
          </a:p>
          <a:p>
            <a:pPr marL="355591" indent="-355591">
              <a:buFont typeface="Arial" pitchFamily="34" charset="0"/>
              <a:buChar char="•"/>
            </a:pPr>
            <a:r>
              <a:rPr lang="it-IT" sz="1900" dirty="0"/>
              <a:t>Non disponiamo al momento di metodi rigorosi per la stima di incertezza di modelli climatici.</a:t>
            </a:r>
          </a:p>
          <a:p>
            <a:pPr marL="355591" indent="-355591">
              <a:buFont typeface="Arial" pitchFamily="34" charset="0"/>
              <a:buChar char="•"/>
            </a:pPr>
            <a:endParaRPr lang="it-IT" sz="1900" dirty="0"/>
          </a:p>
          <a:p>
            <a:pPr marL="355591" indent="-355591">
              <a:buFont typeface="Arial" pitchFamily="34" charset="0"/>
              <a:buChar char="•"/>
            </a:pPr>
            <a:r>
              <a:rPr lang="it-IT" sz="1900" dirty="0"/>
              <a:t>Le simulazioni di ensemble sono indicative della sensitività del modello ma non porgono una stima rigorosa di incertezza.</a:t>
            </a:r>
          </a:p>
          <a:p>
            <a:pPr marL="355591" indent="-355591">
              <a:buFont typeface="Arial" pitchFamily="34" charset="0"/>
              <a:buChar char="•"/>
            </a:pPr>
            <a:endParaRPr lang="it-IT" sz="1900" dirty="0"/>
          </a:p>
          <a:p>
            <a:pPr marL="355591" indent="-355591">
              <a:buFont typeface="Arial" pitchFamily="34" charset="0"/>
              <a:buChar char="•"/>
            </a:pPr>
            <a:r>
              <a:rPr lang="it-IT" sz="1900" dirty="0"/>
              <a:t>Si veda, ad esempio, </a:t>
            </a:r>
            <a:r>
              <a:rPr lang="it-IT" sz="1900" dirty="0" err="1"/>
              <a:t>Brown</a:t>
            </a:r>
            <a:r>
              <a:rPr lang="it-IT" sz="1900" dirty="0"/>
              <a:t> </a:t>
            </a:r>
            <a:r>
              <a:rPr lang="it-IT" sz="1900" dirty="0" err="1"/>
              <a:t>et</a:t>
            </a:r>
            <a:r>
              <a:rPr lang="it-IT" sz="1900" dirty="0"/>
              <a:t> al. (2012):</a:t>
            </a:r>
          </a:p>
          <a:p>
            <a:pPr marL="355591" indent="-355591"/>
            <a:r>
              <a:rPr lang="it-IT" sz="1900" i="1" dirty="0"/>
              <a:t>	“A </a:t>
            </a:r>
            <a:r>
              <a:rPr lang="it-IT" sz="1900" i="1" dirty="0" err="1"/>
              <a:t>problem</a:t>
            </a:r>
            <a:r>
              <a:rPr lang="it-IT" sz="1900" i="1" dirty="0"/>
              <a:t> </a:t>
            </a:r>
            <a:r>
              <a:rPr lang="it-IT" sz="1900" i="1" dirty="0" err="1"/>
              <a:t>with</a:t>
            </a:r>
            <a:r>
              <a:rPr lang="it-IT" sz="1900" i="1" dirty="0"/>
              <a:t> </a:t>
            </a:r>
            <a:r>
              <a:rPr lang="it-IT" sz="1900" i="1" dirty="0" err="1"/>
              <a:t>this</a:t>
            </a:r>
            <a:r>
              <a:rPr lang="it-IT" sz="1900" i="1" dirty="0"/>
              <a:t> </a:t>
            </a:r>
            <a:r>
              <a:rPr lang="it-IT" sz="1900" i="1" dirty="0" err="1"/>
              <a:t>approach</a:t>
            </a:r>
            <a:r>
              <a:rPr lang="it-IT" sz="1900" i="1" dirty="0"/>
              <a:t> </a:t>
            </a:r>
            <a:r>
              <a:rPr lang="it-IT" sz="1900" i="1" dirty="0" err="1"/>
              <a:t>is</a:t>
            </a:r>
            <a:r>
              <a:rPr lang="it-IT" sz="1900" i="1" dirty="0"/>
              <a:t> </a:t>
            </a:r>
            <a:r>
              <a:rPr lang="it-IT" sz="1900" i="1" dirty="0" err="1"/>
              <a:t>that</a:t>
            </a:r>
            <a:r>
              <a:rPr lang="it-IT" sz="1900" i="1" dirty="0"/>
              <a:t> GCM </a:t>
            </a:r>
            <a:r>
              <a:rPr lang="it-IT" sz="1900" i="1" dirty="0" err="1"/>
              <a:t>projections</a:t>
            </a:r>
            <a:r>
              <a:rPr lang="it-IT" sz="1900" i="1" dirty="0"/>
              <a:t> are </a:t>
            </a:r>
            <a:r>
              <a:rPr lang="it-IT" sz="1900" i="1" dirty="0" err="1"/>
              <a:t>relatively</a:t>
            </a:r>
            <a:r>
              <a:rPr lang="it-IT" sz="1900" i="1" dirty="0"/>
              <a:t> </a:t>
            </a:r>
            <a:r>
              <a:rPr lang="it-IT" sz="1900" i="1" dirty="0" err="1"/>
              <a:t>poor</a:t>
            </a:r>
            <a:r>
              <a:rPr lang="it-IT" sz="1900" i="1" dirty="0"/>
              <a:t> scenario </a:t>
            </a:r>
            <a:r>
              <a:rPr lang="it-IT" sz="1900" i="1" dirty="0" err="1"/>
              <a:t>generators</a:t>
            </a:r>
            <a:r>
              <a:rPr lang="it-IT" sz="1900" i="1" dirty="0"/>
              <a:t>. </a:t>
            </a:r>
            <a:r>
              <a:rPr lang="it-IT" sz="1900" i="1" dirty="0" err="1"/>
              <a:t>They</a:t>
            </a:r>
            <a:r>
              <a:rPr lang="it-IT" sz="1900" i="1" dirty="0"/>
              <a:t> </a:t>
            </a:r>
            <a:r>
              <a:rPr lang="it-IT" sz="1900" i="1" dirty="0" err="1"/>
              <a:t>describe</a:t>
            </a:r>
            <a:r>
              <a:rPr lang="it-IT" sz="1900" i="1" dirty="0"/>
              <a:t> a  “</a:t>
            </a:r>
            <a:r>
              <a:rPr lang="it-IT" sz="1900" i="1" dirty="0" err="1"/>
              <a:t>lower</a:t>
            </a:r>
            <a:r>
              <a:rPr lang="it-IT" sz="1900" i="1" dirty="0"/>
              <a:t> </a:t>
            </a:r>
            <a:r>
              <a:rPr lang="it-IT" sz="1900" i="1" dirty="0" err="1"/>
              <a:t>bound</a:t>
            </a:r>
            <a:r>
              <a:rPr lang="it-IT" sz="1900" i="1" dirty="0"/>
              <a:t> on the </a:t>
            </a:r>
            <a:r>
              <a:rPr lang="it-IT" sz="1900" i="1" dirty="0" err="1"/>
              <a:t>maximum</a:t>
            </a:r>
            <a:r>
              <a:rPr lang="it-IT" sz="1900" i="1" dirty="0"/>
              <a:t> </a:t>
            </a:r>
            <a:r>
              <a:rPr lang="it-IT" sz="1900" i="1" dirty="0" err="1"/>
              <a:t>range</a:t>
            </a:r>
            <a:r>
              <a:rPr lang="it-IT" sz="1900" i="1" dirty="0"/>
              <a:t> </a:t>
            </a:r>
            <a:r>
              <a:rPr lang="it-IT" sz="1900" i="1" dirty="0" err="1"/>
              <a:t>of</a:t>
            </a:r>
            <a:r>
              <a:rPr lang="it-IT" sz="1900" i="1" dirty="0"/>
              <a:t> </a:t>
            </a:r>
            <a:r>
              <a:rPr lang="it-IT" sz="1900" i="1" dirty="0" err="1"/>
              <a:t>uncertainty</a:t>
            </a:r>
            <a:r>
              <a:rPr lang="it-IT" sz="1900" i="1" dirty="0"/>
              <a:t>” </a:t>
            </a:r>
          </a:p>
        </p:txBody>
      </p:sp>
      <p:sp>
        <p:nvSpPr>
          <p:cNvPr id="7" name="Rettangolo 6"/>
          <p:cNvSpPr/>
          <p:nvPr/>
        </p:nvSpPr>
        <p:spPr>
          <a:xfrm>
            <a:off x="763985" y="5412396"/>
            <a:ext cx="10304065" cy="135421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it-IT" sz="1600" dirty="0"/>
              <a:t>Si veda l’interessante contributo: </a:t>
            </a:r>
            <a:r>
              <a:rPr lang="it-IT" sz="1600" dirty="0" err="1"/>
              <a:t>Padrón</a:t>
            </a:r>
            <a:r>
              <a:rPr lang="it-IT" sz="1600" dirty="0"/>
              <a:t>, R. S., </a:t>
            </a:r>
            <a:r>
              <a:rPr lang="it-IT" sz="1600" dirty="0" err="1"/>
              <a:t>Gudmundsson</a:t>
            </a:r>
            <a:r>
              <a:rPr lang="it-IT" sz="1600" dirty="0"/>
              <a:t>, L., &amp; </a:t>
            </a:r>
            <a:r>
              <a:rPr lang="it-IT" sz="1600" dirty="0" err="1"/>
              <a:t>Seneviratne</a:t>
            </a:r>
            <a:r>
              <a:rPr lang="it-IT" sz="1600" dirty="0"/>
              <a:t>, S. I. (2019). </a:t>
            </a:r>
            <a:r>
              <a:rPr lang="it-IT" sz="1600" dirty="0" err="1"/>
              <a:t>Observational</a:t>
            </a:r>
            <a:r>
              <a:rPr lang="it-IT" sz="1600" dirty="0"/>
              <a:t> </a:t>
            </a:r>
            <a:r>
              <a:rPr lang="it-IT" sz="1600" dirty="0" err="1"/>
              <a:t>constraints</a:t>
            </a:r>
            <a:r>
              <a:rPr lang="it-IT" sz="1600" dirty="0"/>
              <a:t> reduce </a:t>
            </a:r>
            <a:r>
              <a:rPr lang="it-IT" sz="1600" dirty="0" err="1"/>
              <a:t>likelihood</a:t>
            </a:r>
            <a:r>
              <a:rPr lang="it-IT" sz="1600" dirty="0"/>
              <a:t> </a:t>
            </a:r>
            <a:r>
              <a:rPr lang="it-IT" sz="1600" dirty="0" err="1"/>
              <a:t>of</a:t>
            </a:r>
            <a:r>
              <a:rPr lang="it-IT" sz="1600" dirty="0"/>
              <a:t> </a:t>
            </a:r>
            <a:r>
              <a:rPr lang="it-IT" sz="1600" dirty="0" err="1"/>
              <a:t>extreme</a:t>
            </a:r>
            <a:r>
              <a:rPr lang="it-IT" sz="1600" dirty="0"/>
              <a:t> </a:t>
            </a:r>
            <a:r>
              <a:rPr lang="it-IT" sz="1600" dirty="0" err="1"/>
              <a:t>changes</a:t>
            </a:r>
            <a:r>
              <a:rPr lang="it-IT" sz="1600" dirty="0"/>
              <a:t> in </a:t>
            </a:r>
            <a:r>
              <a:rPr lang="it-IT" sz="1600" dirty="0" err="1"/>
              <a:t>multidecadal</a:t>
            </a:r>
            <a:r>
              <a:rPr lang="it-IT" sz="1600" dirty="0"/>
              <a:t> </a:t>
            </a:r>
            <a:r>
              <a:rPr lang="it-IT" sz="1600" dirty="0" err="1"/>
              <a:t>land</a:t>
            </a:r>
            <a:r>
              <a:rPr lang="it-IT" sz="1600" dirty="0"/>
              <a:t> water </a:t>
            </a:r>
            <a:r>
              <a:rPr lang="it-IT" sz="1600" dirty="0" err="1"/>
              <a:t>availability</a:t>
            </a:r>
            <a:r>
              <a:rPr lang="it-IT" sz="1600" dirty="0"/>
              <a:t>. </a:t>
            </a:r>
            <a:r>
              <a:rPr lang="it-IT" sz="1600" i="1" dirty="0" err="1"/>
              <a:t>Geophysical</a:t>
            </a:r>
            <a:r>
              <a:rPr lang="it-IT" sz="1600" i="1" dirty="0"/>
              <a:t> </a:t>
            </a:r>
            <a:r>
              <a:rPr lang="it-IT" sz="1600" i="1" dirty="0" err="1"/>
              <a:t>research</a:t>
            </a:r>
            <a:r>
              <a:rPr lang="it-IT" sz="1600" i="1" dirty="0"/>
              <a:t> </a:t>
            </a:r>
            <a:r>
              <a:rPr lang="it-IT" sz="1600" i="1" dirty="0" err="1"/>
              <a:t>letters</a:t>
            </a:r>
            <a:r>
              <a:rPr lang="it-IT" sz="1600" dirty="0"/>
              <a:t>, </a:t>
            </a:r>
            <a:r>
              <a:rPr lang="it-IT" sz="1600" i="1" dirty="0"/>
              <a:t>46</a:t>
            </a:r>
            <a:r>
              <a:rPr lang="it-IT" sz="1600" dirty="0"/>
              <a:t>(2), 736-744.</a:t>
            </a:r>
          </a:p>
          <a:p>
            <a:r>
              <a:rPr lang="it-IT" sz="1600" dirty="0"/>
              <a:t>Si veda anche: Koutsoyiannis, D., </a:t>
            </a:r>
            <a:r>
              <a:rPr lang="it-IT" sz="1600" dirty="0" err="1"/>
              <a:t>Efstratiadis</a:t>
            </a:r>
            <a:r>
              <a:rPr lang="it-IT" sz="1600" dirty="0"/>
              <a:t>, A., </a:t>
            </a:r>
            <a:r>
              <a:rPr lang="it-IT" sz="1600" dirty="0" err="1"/>
              <a:t>Mamassis</a:t>
            </a:r>
            <a:r>
              <a:rPr lang="it-IT" sz="1600" dirty="0"/>
              <a:t>, N., &amp; </a:t>
            </a:r>
            <a:r>
              <a:rPr lang="it-IT" sz="1600" dirty="0" err="1"/>
              <a:t>Christofides</a:t>
            </a:r>
            <a:r>
              <a:rPr lang="it-IT" sz="1600" dirty="0"/>
              <a:t>, A. (2008). On the </a:t>
            </a:r>
            <a:br>
              <a:rPr lang="it-IT" sz="1600" dirty="0"/>
            </a:br>
            <a:r>
              <a:rPr lang="it-IT" sz="1600" dirty="0" err="1"/>
              <a:t>credibility</a:t>
            </a:r>
            <a:r>
              <a:rPr lang="it-IT" sz="1600" dirty="0"/>
              <a:t> </a:t>
            </a:r>
            <a:r>
              <a:rPr lang="it-IT" sz="1600" dirty="0" err="1"/>
              <a:t>of</a:t>
            </a:r>
            <a:r>
              <a:rPr lang="it-IT" sz="1600" dirty="0"/>
              <a:t> </a:t>
            </a:r>
            <a:r>
              <a:rPr lang="it-IT" sz="1600" dirty="0" err="1"/>
              <a:t>climate</a:t>
            </a:r>
            <a:r>
              <a:rPr lang="it-IT" sz="1600" dirty="0"/>
              <a:t> </a:t>
            </a:r>
            <a:r>
              <a:rPr lang="it-IT" sz="1600" dirty="0" err="1"/>
              <a:t>predictions</a:t>
            </a:r>
            <a:r>
              <a:rPr lang="it-IT" sz="1600" dirty="0"/>
              <a:t>. </a:t>
            </a:r>
            <a:r>
              <a:rPr lang="it-IT" sz="1600" i="1" dirty="0" err="1"/>
              <a:t>Hydrological</a:t>
            </a:r>
            <a:r>
              <a:rPr lang="it-IT" sz="1600" i="1" dirty="0"/>
              <a:t> </a:t>
            </a:r>
            <a:r>
              <a:rPr lang="it-IT" sz="1600" i="1" dirty="0" err="1"/>
              <a:t>Sciences</a:t>
            </a:r>
            <a:r>
              <a:rPr lang="it-IT" sz="1600" i="1" dirty="0"/>
              <a:t> Journal</a:t>
            </a:r>
            <a:r>
              <a:rPr lang="it-IT" sz="1600" dirty="0"/>
              <a:t>, </a:t>
            </a:r>
            <a:r>
              <a:rPr lang="it-IT" sz="1600" i="1" dirty="0"/>
              <a:t>53</a:t>
            </a:r>
            <a:r>
              <a:rPr lang="it-IT" sz="1600" dirty="0"/>
              <a:t>(4), 671-684. 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468816" y="46807"/>
            <a:ext cx="1198727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it-IT" sz="3200" b="1" dirty="0"/>
              <a:t>Progettazione di interventi di adattamento:</a:t>
            </a:r>
            <a:br>
              <a:rPr lang="it-IT" sz="3200" b="1" dirty="0"/>
            </a:br>
            <a:r>
              <a:rPr lang="it-IT" sz="3200" b="1" dirty="0"/>
              <a:t>incertezza di modelli climatici</a:t>
            </a:r>
          </a:p>
        </p:txBody>
      </p:sp>
      <p:grpSp>
        <p:nvGrpSpPr>
          <p:cNvPr id="10" name="Gruppo 9"/>
          <p:cNvGrpSpPr/>
          <p:nvPr/>
        </p:nvGrpSpPr>
        <p:grpSpPr>
          <a:xfrm>
            <a:off x="10513016" y="6446490"/>
            <a:ext cx="1678984" cy="411510"/>
            <a:chOff x="6931029" y="6173407"/>
            <a:chExt cx="2060993" cy="548680"/>
          </a:xfrm>
        </p:grpSpPr>
        <p:sp>
          <p:nvSpPr>
            <p:cNvPr id="11" name="Rettangolo 10"/>
            <p:cNvSpPr/>
            <p:nvPr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3" name="Immagine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Slide iniziale">
  <a:themeElements>
    <a:clrScheme name="Personalizzato 19">
      <a:dk1>
        <a:sysClr val="windowText" lastClr="000000"/>
      </a:dk1>
      <a:lt1>
        <a:sysClr val="window" lastClr="FFFFFF"/>
      </a:lt1>
      <a:dk2>
        <a:srgbClr val="242852"/>
      </a:dk2>
      <a:lt2>
        <a:srgbClr val="FFFFFF"/>
      </a:lt2>
      <a:accent1>
        <a:srgbClr val="002060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de iniziale" id="{D11CBB83-0EA4-4021-8552-B2AB011DD1E2}" vid="{A8DAF2F3-01F7-430E-8179-F82BB8494B01}"/>
    </a:ext>
  </a:extLst>
</a:theme>
</file>

<file path=ppt/theme/theme2.xml><?xml version="1.0" encoding="utf-8"?>
<a:theme xmlns:a="http://schemas.openxmlformats.org/drawingml/2006/main" name="Tema slides intermedie">
  <a:themeElements>
    <a:clrScheme name="Personalizzato 19">
      <a:dk1>
        <a:sysClr val="windowText" lastClr="000000"/>
      </a:dk1>
      <a:lt1>
        <a:sysClr val="window" lastClr="FFFFFF"/>
      </a:lt1>
      <a:dk2>
        <a:srgbClr val="242852"/>
      </a:dk2>
      <a:lt2>
        <a:srgbClr val="FFFFFF"/>
      </a:lt2>
      <a:accent1>
        <a:srgbClr val="002060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ema slides intermedie" id="{01F0E0A3-610A-4E8B-B54B-A3151D310237}" vid="{39114507-A62E-4244-858B-52B70C0E42C8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1DD71126565346B8A45A4AF7CB11C1" ma:contentTypeVersion="13" ma:contentTypeDescription="Create a new document." ma:contentTypeScope="" ma:versionID="b6166e81f3b123991fea55c17da6bff6">
  <xsd:schema xmlns:xsd="http://www.w3.org/2001/XMLSchema" xmlns:xs="http://www.w3.org/2001/XMLSchema" xmlns:p="http://schemas.microsoft.com/office/2006/metadata/properties" xmlns:ns3="3f53dfcf-dbf7-46c8-a86f-c6c4b0ab3222" xmlns:ns4="098b2448-f281-4ec9-8287-04bccb82426d" targetNamespace="http://schemas.microsoft.com/office/2006/metadata/properties" ma:root="true" ma:fieldsID="e867a05fec86819c34528f78ed023881" ns3:_="" ns4:_="">
    <xsd:import namespace="3f53dfcf-dbf7-46c8-a86f-c6c4b0ab3222"/>
    <xsd:import namespace="098b2448-f281-4ec9-8287-04bccb82426d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OCR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3dfcf-dbf7-46c8-a86f-c6c4b0ab32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8b2448-f281-4ec9-8287-04bccb8242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89E0297-C2B9-4B6D-823B-44F5EA4279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19BE20-A317-4F45-A5B3-25ED53B461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53dfcf-dbf7-46c8-a86f-c6c4b0ab3222"/>
    <ds:schemaRef ds:uri="098b2448-f281-4ec9-8287-04bccb8242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A32215B-34C0-421B-B936-043617933D80}">
  <ds:schemaRefs>
    <ds:schemaRef ds:uri="http://purl.org/dc/dcmitype/"/>
    <ds:schemaRef ds:uri="http://schemas.microsoft.com/office/infopath/2007/PartnerControls"/>
    <ds:schemaRef ds:uri="098b2448-f281-4ec9-8287-04bccb82426d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3f53dfcf-dbf7-46c8-a86f-c6c4b0ab322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Prova Rotture slides intermedie</Template>
  <TotalTime>1543</TotalTime>
  <Words>1269</Words>
  <Application>Microsoft Office PowerPoint</Application>
  <PresentationFormat>Personalizzato</PresentationFormat>
  <Paragraphs>142</Paragraphs>
  <Slides>23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23</vt:i4>
      </vt:variant>
    </vt:vector>
  </HeadingPairs>
  <TitlesOfParts>
    <vt:vector size="25" baseType="lpstr">
      <vt:lpstr>Slide iniziale</vt:lpstr>
      <vt:lpstr>Tema slides intermedie</vt:lpstr>
      <vt:lpstr>Generazione di Scenari tecnici di clima futuro per lo  studio di eventi estremi  in presenza di  cambiamento climatico  </vt:lpstr>
      <vt:lpstr>Diapositiva 2</vt:lpstr>
      <vt:lpstr>Diapositiva 3</vt:lpstr>
      <vt:lpstr>Diapositiva 4</vt:lpstr>
      <vt:lpstr>Diapositiva 5</vt:lpstr>
      <vt:lpstr>Esempi di recenti crisi idriche che si sono verificate nel clima attuale dovute a magre di lungo periodo</vt:lpstr>
      <vt:lpstr>Come possiamo prevedere il clima futuro? Come possiamo progettare per il futuro?</vt:lpstr>
      <vt:lpstr>Diapositiva 8</vt:lpstr>
      <vt:lpstr>Diapositiva 9</vt:lpstr>
      <vt:lpstr>Modelli climatici</vt:lpstr>
      <vt:lpstr>Copernicus climate data store</vt:lpstr>
      <vt:lpstr>Incertezze dei modelli climatici</vt:lpstr>
      <vt:lpstr>Incertezze dei modelli climatici</vt:lpstr>
      <vt:lpstr>Incertezze dei modelli climatici</vt:lpstr>
      <vt:lpstr>Come progettare:  approccio “bottom-up” (Wilby and Dessai, 2010; Bloeschl, Viglione e Montanari, 2013)</vt:lpstr>
      <vt:lpstr>Scenari tecnici di clima futuro - requisiti</vt:lpstr>
      <vt:lpstr>Scenari tecnici di clima futuro  L’approccio proposto</vt:lpstr>
      <vt:lpstr>Diapositiva 18</vt:lpstr>
      <vt:lpstr>Diapositiva 19</vt:lpstr>
      <vt:lpstr>Simulazione di Scenari tecnici di clima futuro - Come funziona </vt:lpstr>
      <vt:lpstr>Scenari tecnici di clima futuro – l’approccio</vt:lpstr>
      <vt:lpstr>Conclusioni</vt:lpstr>
      <vt:lpstr>Scenari di clima futuro per la  progettazione tecnica di strategie di adattamento al cambiamento climatico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Studio dei fattori rilevanti per il rischio rottura</dc:title>
  <dc:creator>Diano Valentina</dc:creator>
  <cp:lastModifiedBy>Alberto</cp:lastModifiedBy>
  <cp:revision>55</cp:revision>
  <dcterms:created xsi:type="dcterms:W3CDTF">2021-03-15T14:48:03Z</dcterms:created>
  <dcterms:modified xsi:type="dcterms:W3CDTF">2021-06-17T11:00:57Z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0x0101008D1DD71126565346B8A45A4AF7CB11C1</vt:lpwstr>
  </property>
</Properties>
</file>