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35" r:id="rId2"/>
    <p:sldId id="409" r:id="rId3"/>
    <p:sldId id="426" r:id="rId4"/>
    <p:sldId id="429" r:id="rId5"/>
    <p:sldId id="430" r:id="rId6"/>
    <p:sldId id="431" r:id="rId7"/>
    <p:sldId id="432" r:id="rId8"/>
    <p:sldId id="435" r:id="rId9"/>
    <p:sldId id="434" r:id="rId10"/>
    <p:sldId id="436" r:id="rId11"/>
    <p:sldId id="438" r:id="rId12"/>
    <p:sldId id="439" r:id="rId13"/>
    <p:sldId id="437" r:id="rId14"/>
  </p:sldIdLst>
  <p:sldSz cx="9144000" cy="6858000" type="screen4x3"/>
  <p:notesSz cx="9874250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70C0"/>
    <a:srgbClr val="00B0F0"/>
    <a:srgbClr val="237DB7"/>
    <a:srgbClr val="0066FF"/>
    <a:srgbClr val="2182D1"/>
    <a:srgbClr val="237BB7"/>
    <a:srgbClr val="2375B1"/>
    <a:srgbClr val="2375B7"/>
    <a:srgbClr val="237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78" autoAdjust="0"/>
    <p:restoredTop sz="94713" autoAdjust="0"/>
  </p:normalViewPr>
  <p:slideViewPr>
    <p:cSldViewPr snapToGrid="0" showGuides="1">
      <p:cViewPr>
        <p:scale>
          <a:sx n="90" d="100"/>
          <a:sy n="90" d="100"/>
        </p:scale>
        <p:origin x="-1240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5" d="100"/>
          <a:sy n="75" d="100"/>
        </p:scale>
        <p:origin x="-3920" y="-120"/>
      </p:cViewPr>
      <p:guideLst>
        <p:guide orient="horz" pos="2141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D70C0-9674-460A-B4FA-8A436A8AB27D}" type="datetimeFigureOut">
              <a:rPr lang="it-IT" smtClean="0"/>
              <a:t>12/04/16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743733-A812-4C41-B1B7-070F11314CB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55803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E7C01-15AD-4117-B3B8-566F5037BFBB}" type="datetimeFigureOut">
              <a:rPr lang="en-US" smtClean="0"/>
              <a:pPr/>
              <a:t>12/04/16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228895"/>
            <a:ext cx="789940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34983-6CCE-4D0C-A4DF-670A0C69E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38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2D66-654E-4AD8-94E0-0CE70BC298F4}" type="datetime1">
              <a:rPr lang="en-US" smtClean="0"/>
              <a:pPr/>
              <a:t>12/04/16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Serena Ceola - Spatially-explicit hydrologic controls on benthic invertebrate habitat suitability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156C-9B38-4B56-8E81-CDA439910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5767-E434-4E1D-BE21-C3322D1A5DF6}" type="datetime1">
              <a:rPr lang="en-US" smtClean="0"/>
              <a:pPr/>
              <a:t>12/04/16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Serena Ceola - Spatially-explicit hydrologic controls on benthic invertebrate habitat suitability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156C-9B38-4B56-8E81-CDA439910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6D85-E372-4468-9FC2-B44AD218685E}" type="datetime1">
              <a:rPr lang="en-US" smtClean="0"/>
              <a:pPr/>
              <a:t>12/04/16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Serena Ceola - Spatially-explicit hydrologic controls on benthic invertebrate habitat suitability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156C-9B38-4B56-8E81-CDA439910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24E9-6544-484F-814A-BC6E56634A6F}" type="datetime1">
              <a:rPr lang="en-US" smtClean="0"/>
              <a:pPr/>
              <a:t>12/04/16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Serena Ceola - Spatially-explicit hydrologic controls on benthic invertebrate habitat suitability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156C-9B38-4B56-8E81-CDA439910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69E9-2B04-49F7-AEEC-202276A6730C}" type="datetime1">
              <a:rPr lang="en-US" smtClean="0"/>
              <a:pPr/>
              <a:t>12/04/16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Serena Ceola - Spatially-explicit hydrologic controls on benthic invertebrate habitat suitability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156C-9B38-4B56-8E81-CDA439910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4AC7-A7A2-44D0-9221-74C31B9BC77F}" type="datetime1">
              <a:rPr lang="en-US" smtClean="0"/>
              <a:pPr/>
              <a:t>12/04/16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Serena Ceola - Spatially-explicit hydrologic controls on benthic invertebrate habitat suitability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156C-9B38-4B56-8E81-CDA439910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D776-9190-4A85-A801-BC470D3CC69B}" type="datetime1">
              <a:rPr lang="en-US" smtClean="0"/>
              <a:pPr/>
              <a:t>12/04/16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Serena Ceola - Spatially-explicit hydrologic controls on benthic invertebrate habitat suitability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156C-9B38-4B56-8E81-CDA439910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BD167-C3A5-4878-9323-6CF15EC9DC84}" type="datetime1">
              <a:rPr lang="en-US" smtClean="0"/>
              <a:pPr/>
              <a:t>12/04/16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Serena Ceola - Spatially-explicit hydrologic controls on benthic invertebrate habitat suitability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156C-9B38-4B56-8E81-CDA439910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4A170-0D95-42B8-B969-09C50B9D938F}" type="datetime1">
              <a:rPr lang="en-US" smtClean="0"/>
              <a:pPr/>
              <a:t>12/04/16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Serena Ceola - Spatially-explicit hydrologic controls on benthic invertebrate habitat suitability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156C-9B38-4B56-8E81-CDA439910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E76A-FA34-49AD-A8E7-6341EC0F18FD}" type="datetime1">
              <a:rPr lang="en-US" smtClean="0"/>
              <a:pPr/>
              <a:t>12/04/16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Serena Ceola - Spatially-explicit hydrologic controls on benthic invertebrate habitat suitability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156C-9B38-4B56-8E81-CDA439910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F7F16-04C0-4AB6-9777-4FB804AB0B2A}" type="datetime1">
              <a:rPr lang="en-US" smtClean="0"/>
              <a:pPr/>
              <a:t>12/04/16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Serena Ceola - Spatially-explicit hydrologic controls on benthic invertebrate habitat suitability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156C-9B38-4B56-8E81-CDA439910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A87F4-DEE3-4AE0-AE27-4A2D8AD0BCB2}" type="datetime1">
              <a:rPr lang="en-US" smtClean="0"/>
              <a:pPr/>
              <a:t>12/04/16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Serena Ceola - Spatially-explicit hydrologic controls on benthic invertebrate habitat suitability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0156C-9B38-4B56-8E81-CDA439910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12.t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13.t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13.t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ter-switch-on.eu/" TargetMode="Externa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hyperlink" Target="http://ccm.jrc.ec.europa.eu/php/index.php?action=view&amp;id=23" TargetMode="External"/><Relationship Id="rId7" Type="http://schemas.openxmlformats.org/officeDocument/2006/relationships/hyperlink" Target="http://www.naturalearthdata.com/downloads/10m-cultural-vectors/10m-admin-0-countries/" TargetMode="External"/><Relationship Id="rId8" Type="http://schemas.openxmlformats.org/officeDocument/2006/relationships/hyperlink" Target="http://www.istat.it/it/archivio/24613" TargetMode="External"/><Relationship Id="rId9" Type="http://schemas.openxmlformats.org/officeDocument/2006/relationships/hyperlink" Target="http://ngdc.noaa.gov/eog/dmsp/downloadV4composites.html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gu_plai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" y="95250"/>
            <a:ext cx="1605138" cy="1296000"/>
          </a:xfrm>
          <a:prstGeom prst="rect">
            <a:avLst/>
          </a:prstGeom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8" b="-1"/>
          <a:stretch/>
        </p:blipFill>
        <p:spPr bwMode="auto">
          <a:xfrm>
            <a:off x="0" y="4851400"/>
            <a:ext cx="9156700" cy="202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66"/>
          <p:cNvSpPr txBox="1">
            <a:spLocks noChangeArrowheads="1"/>
          </p:cNvSpPr>
          <p:nvPr/>
        </p:nvSpPr>
        <p:spPr bwMode="auto">
          <a:xfrm>
            <a:off x="138113" y="1408399"/>
            <a:ext cx="8867775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b="1" cap="all" dirty="0" err="1" smtClean="0">
                <a:solidFill>
                  <a:schemeClr val="accent1">
                    <a:lumMod val="75000"/>
                  </a:schemeClr>
                </a:solidFill>
              </a:rPr>
              <a:t>Nightlights</a:t>
            </a:r>
            <a:r>
              <a:rPr lang="it-IT" sz="3600" b="1" cap="all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3600" b="1" cap="all" dirty="0" err="1">
                <a:solidFill>
                  <a:schemeClr val="accent1">
                    <a:lumMod val="75000"/>
                  </a:schemeClr>
                </a:solidFill>
              </a:rPr>
              <a:t>along</a:t>
            </a:r>
            <a:r>
              <a:rPr lang="it-IT" sz="3600" b="1" cap="all" dirty="0">
                <a:solidFill>
                  <a:schemeClr val="accent1">
                    <a:lumMod val="75000"/>
                  </a:schemeClr>
                </a:solidFill>
              </a:rPr>
              <a:t> the </a:t>
            </a:r>
            <a:r>
              <a:rPr lang="it-IT" sz="3600" b="1" cap="all" dirty="0" err="1">
                <a:solidFill>
                  <a:schemeClr val="accent1">
                    <a:lumMod val="75000"/>
                  </a:schemeClr>
                </a:solidFill>
              </a:rPr>
              <a:t>Eastern</a:t>
            </a:r>
            <a:r>
              <a:rPr lang="it-IT" sz="3600" b="1" cap="all" dirty="0">
                <a:solidFill>
                  <a:schemeClr val="accent1">
                    <a:lumMod val="75000"/>
                  </a:schemeClr>
                </a:solidFill>
              </a:rPr>
              <a:t> Alpine </a:t>
            </a:r>
            <a:r>
              <a:rPr lang="it-IT" sz="3600" b="1" cap="all" dirty="0" err="1">
                <a:solidFill>
                  <a:schemeClr val="accent1">
                    <a:lumMod val="75000"/>
                  </a:schemeClr>
                </a:solidFill>
              </a:rPr>
              <a:t>river</a:t>
            </a:r>
            <a:r>
              <a:rPr lang="it-IT" sz="3600" b="1" cap="all" dirty="0">
                <a:solidFill>
                  <a:schemeClr val="accent1">
                    <a:lumMod val="75000"/>
                  </a:schemeClr>
                </a:solidFill>
              </a:rPr>
              <a:t> network in Austria and </a:t>
            </a:r>
            <a:r>
              <a:rPr lang="it-IT" sz="3600" b="1" cap="all" dirty="0" err="1" smtClean="0">
                <a:solidFill>
                  <a:schemeClr val="accent1">
                    <a:lumMod val="75000"/>
                  </a:schemeClr>
                </a:solidFill>
              </a:rPr>
              <a:t>Italy</a:t>
            </a:r>
            <a:endParaRPr lang="it-IT" sz="3600" b="1" cap="all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sz="3600" b="1" cap="all" dirty="0" err="1" smtClean="0">
                <a:solidFill>
                  <a:schemeClr val="accent1">
                    <a:lumMod val="75000"/>
                  </a:schemeClr>
                </a:solidFill>
              </a:rPr>
              <a:t>as</a:t>
            </a:r>
            <a:r>
              <a:rPr lang="it-IT" sz="3600" b="1" cap="all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3600" b="1" cap="all" dirty="0">
                <a:solidFill>
                  <a:schemeClr val="accent1">
                    <a:lumMod val="75000"/>
                  </a:schemeClr>
                </a:solidFill>
              </a:rPr>
              <a:t>a </a:t>
            </a:r>
            <a:r>
              <a:rPr lang="it-IT" sz="3600" b="1" cap="all" dirty="0" err="1">
                <a:solidFill>
                  <a:schemeClr val="accent1">
                    <a:lumMod val="75000"/>
                  </a:schemeClr>
                </a:solidFill>
              </a:rPr>
              <a:t>proxy</a:t>
            </a:r>
            <a:r>
              <a:rPr lang="it-IT" sz="3600" b="1" cap="all" dirty="0">
                <a:solidFill>
                  <a:schemeClr val="accent1">
                    <a:lumMod val="75000"/>
                  </a:schemeClr>
                </a:solidFill>
              </a:rPr>
              <a:t> of human </a:t>
            </a:r>
            <a:r>
              <a:rPr lang="it-IT" sz="3600" b="1" cap="all" dirty="0" err="1">
                <a:solidFill>
                  <a:schemeClr val="accent1">
                    <a:lumMod val="75000"/>
                  </a:schemeClr>
                </a:solidFill>
              </a:rPr>
              <a:t>presence</a:t>
            </a:r>
            <a:endParaRPr lang="en-US" sz="3600" b="1" cap="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 Box 66"/>
          <p:cNvSpPr txBox="1">
            <a:spLocks noChangeArrowheads="1"/>
          </p:cNvSpPr>
          <p:nvPr/>
        </p:nvSpPr>
        <p:spPr bwMode="auto">
          <a:xfrm>
            <a:off x="754912" y="3331789"/>
            <a:ext cx="763417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S. </a:t>
            </a:r>
            <a:r>
              <a:rPr lang="en-US" sz="2000" dirty="0" smtClean="0"/>
              <a:t>Ceola</a:t>
            </a:r>
            <a:r>
              <a:rPr lang="en-US" sz="2000" baseline="30000" dirty="0" smtClean="0"/>
              <a:t>1</a:t>
            </a:r>
            <a:r>
              <a:rPr lang="en-US" sz="2000" dirty="0" smtClean="0"/>
              <a:t>, </a:t>
            </a:r>
            <a:r>
              <a:rPr lang="en-US" sz="2000" u="sng" dirty="0"/>
              <a:t>A. </a:t>
            </a:r>
            <a:r>
              <a:rPr lang="en-US" sz="2000" u="sng" dirty="0" smtClean="0"/>
              <a:t>Montanari</a:t>
            </a:r>
            <a:r>
              <a:rPr lang="en-US" sz="2000" baseline="30000" dirty="0" smtClean="0"/>
              <a:t>1,*</a:t>
            </a:r>
            <a:r>
              <a:rPr lang="en-US" sz="2000" dirty="0" smtClean="0"/>
              <a:t>, </a:t>
            </a:r>
            <a:r>
              <a:rPr lang="en-US" sz="2000" dirty="0"/>
              <a:t>J. </a:t>
            </a:r>
            <a:r>
              <a:rPr lang="en-US" sz="2000" dirty="0" smtClean="0"/>
              <a:t>Parajka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, A</a:t>
            </a:r>
            <a:r>
              <a:rPr lang="en-US" sz="2000" dirty="0"/>
              <a:t>. </a:t>
            </a:r>
            <a:r>
              <a:rPr lang="en-US" sz="2000" dirty="0" smtClean="0"/>
              <a:t>Viglione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, G</a:t>
            </a:r>
            <a:r>
              <a:rPr lang="en-US" sz="2000" dirty="0" smtClean="0"/>
              <a:t>. </a:t>
            </a:r>
            <a:r>
              <a:rPr lang="en-US" sz="2000" dirty="0" smtClean="0"/>
              <a:t>Blöschl</a:t>
            </a:r>
            <a:r>
              <a:rPr lang="en-US" sz="2000" baseline="30000" dirty="0" smtClean="0"/>
              <a:t>2,3</a:t>
            </a:r>
          </a:p>
          <a:p>
            <a:pPr algn="ctr"/>
            <a:endParaRPr lang="en-US" sz="1100" baseline="30000" dirty="0"/>
          </a:p>
          <a:p>
            <a:pPr algn="just"/>
            <a:r>
              <a:rPr lang="it-IT" sz="1600" baseline="30000" dirty="0"/>
              <a:t>1</a:t>
            </a:r>
            <a:r>
              <a:rPr lang="it-IT" sz="1600" dirty="0"/>
              <a:t>Dipartimento di Ingegneria Civile, Chimica, Ambientale e dei Materiali, Università di Bologna, Bologna, </a:t>
            </a:r>
            <a:r>
              <a:rPr lang="it-IT" sz="1600" dirty="0" err="1" smtClean="0"/>
              <a:t>Italy</a:t>
            </a:r>
            <a:endParaRPr lang="en-US" sz="1600" dirty="0"/>
          </a:p>
          <a:p>
            <a:pPr algn="just"/>
            <a:r>
              <a:rPr lang="en-US" sz="1600" baseline="30000" dirty="0"/>
              <a:t>2</a:t>
            </a:r>
            <a:r>
              <a:rPr lang="en-US" sz="1600" dirty="0"/>
              <a:t>Institute of Hydraulic Engineering and Water Resources Management, Vienna University of Technology, Vienna, </a:t>
            </a:r>
            <a:r>
              <a:rPr lang="en-US" sz="1600" dirty="0" smtClean="0"/>
              <a:t>Austria</a:t>
            </a:r>
            <a:endParaRPr lang="en-US" sz="1600" dirty="0"/>
          </a:p>
          <a:p>
            <a:pPr algn="just"/>
            <a:r>
              <a:rPr lang="en-US" sz="1600" baseline="30000" dirty="0"/>
              <a:t>3</a:t>
            </a:r>
            <a:r>
              <a:rPr lang="en-US" sz="1600" dirty="0"/>
              <a:t>Centre for Water Resource Systems, Vienna University of Technology, Vienna, </a:t>
            </a:r>
            <a:r>
              <a:rPr lang="en-US" sz="1600" dirty="0" smtClean="0"/>
              <a:t>Austria</a:t>
            </a:r>
            <a:endParaRPr lang="en-US" sz="1600" dirty="0"/>
          </a:p>
        </p:txBody>
      </p:sp>
      <p:sp>
        <p:nvSpPr>
          <p:cNvPr id="20" name="Text Box 66"/>
          <p:cNvSpPr txBox="1">
            <a:spLocks noChangeArrowheads="1"/>
          </p:cNvSpPr>
          <p:nvPr/>
        </p:nvSpPr>
        <p:spPr bwMode="auto">
          <a:xfrm>
            <a:off x="2701963" y="6107549"/>
            <a:ext cx="374007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1600" baseline="30000" dirty="0" smtClean="0"/>
              <a:t>*</a:t>
            </a:r>
            <a:r>
              <a:rPr lang="it-IT" sz="1600" u="sng" dirty="0" smtClean="0"/>
              <a:t>e-mail</a:t>
            </a:r>
            <a:r>
              <a:rPr lang="it-IT" sz="1600" dirty="0" smtClean="0"/>
              <a:t>: </a:t>
            </a:r>
            <a:r>
              <a:rPr lang="it-IT" sz="1600" dirty="0" err="1" smtClean="0"/>
              <a:t>alberto.montanari@</a:t>
            </a:r>
            <a:r>
              <a:rPr lang="it-IT" sz="1600" dirty="0" err="1" smtClean="0"/>
              <a:t>unibo.it</a:t>
            </a:r>
            <a:endParaRPr lang="it-IT" sz="1600" dirty="0"/>
          </a:p>
        </p:txBody>
      </p:sp>
      <p:sp>
        <p:nvSpPr>
          <p:cNvPr id="12" name="Rettangolo 11"/>
          <p:cNvSpPr/>
          <p:nvPr/>
        </p:nvSpPr>
        <p:spPr>
          <a:xfrm>
            <a:off x="3395331" y="109421"/>
            <a:ext cx="56483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/>
              <a:t>EGU Vienna – April, </a:t>
            </a:r>
            <a:r>
              <a:rPr lang="en-US" sz="1600" b="1" dirty="0" smtClean="0"/>
              <a:t>18 2016 – SESSION</a:t>
            </a:r>
            <a:r>
              <a:rPr lang="en-US" sz="1600" b="1" dirty="0"/>
              <a:t> </a:t>
            </a:r>
            <a:r>
              <a:rPr lang="it-IT" sz="1600" b="1" dirty="0" smtClean="0"/>
              <a:t>HS2.3.3</a:t>
            </a:r>
          </a:p>
          <a:p>
            <a:pPr algn="r"/>
            <a:r>
              <a:rPr lang="it-IT" sz="1600" b="1" dirty="0" smtClean="0"/>
              <a:t>Innovative </a:t>
            </a:r>
            <a:r>
              <a:rPr lang="it-IT" sz="1600" b="1" dirty="0" err="1"/>
              <a:t>sensing</a:t>
            </a:r>
            <a:r>
              <a:rPr lang="it-IT" sz="1600" b="1" dirty="0"/>
              <a:t> </a:t>
            </a:r>
            <a:r>
              <a:rPr lang="it-IT" sz="1600" b="1" dirty="0" err="1"/>
              <a:t>techniques</a:t>
            </a:r>
            <a:r>
              <a:rPr lang="it-IT" sz="1600" b="1" dirty="0"/>
              <a:t> and data </a:t>
            </a:r>
            <a:r>
              <a:rPr lang="it-IT" sz="1600" b="1" dirty="0" err="1"/>
              <a:t>analysis</a:t>
            </a:r>
            <a:r>
              <a:rPr lang="it-IT" sz="1600" b="1" dirty="0"/>
              <a:t> </a:t>
            </a:r>
            <a:r>
              <a:rPr lang="it-IT" sz="1600" b="1" dirty="0" err="1"/>
              <a:t>approaches</a:t>
            </a:r>
            <a:r>
              <a:rPr lang="it-IT" sz="1600" b="1" dirty="0"/>
              <a:t> to </a:t>
            </a:r>
            <a:r>
              <a:rPr lang="it-IT" sz="1600" b="1" dirty="0" err="1"/>
              <a:t>increase</a:t>
            </a:r>
            <a:r>
              <a:rPr lang="it-IT" sz="1600" b="1" dirty="0"/>
              <a:t> (eco)</a:t>
            </a:r>
            <a:r>
              <a:rPr lang="it-IT" sz="1600" b="1" dirty="0" err="1"/>
              <a:t>hydrological</a:t>
            </a:r>
            <a:r>
              <a:rPr lang="it-IT" sz="1600" b="1" dirty="0"/>
              <a:t> </a:t>
            </a:r>
            <a:r>
              <a:rPr lang="it-IT" sz="1600" b="1" dirty="0" err="1"/>
              <a:t>process</a:t>
            </a:r>
            <a:r>
              <a:rPr lang="it-IT" sz="1600" b="1" dirty="0"/>
              <a:t> </a:t>
            </a:r>
            <a:r>
              <a:rPr lang="it-IT" sz="1600" b="1" dirty="0" err="1"/>
              <a:t>understanding</a:t>
            </a:r>
            <a:endParaRPr lang="en-US" sz="1600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1"/>
          <p:cNvSpPr txBox="1"/>
          <p:nvPr/>
        </p:nvSpPr>
        <p:spPr>
          <a:xfrm>
            <a:off x="151759" y="733779"/>
            <a:ext cx="8840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Results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30910" y="6477114"/>
            <a:ext cx="7693025" cy="36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EGU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 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General Assembly – </a:t>
            </a:r>
            <a:r>
              <a:rPr lang="sv-SE" altLang="en-US" sz="1100" b="1" dirty="0" err="1" smtClean="0">
                <a:latin typeface="Tw Cen MT" panose="020B0602020104020603" pitchFamily="34" charset="0"/>
                <a:cs typeface="Arial" pitchFamily="34" charset="0"/>
              </a:rPr>
              <a:t>Vienna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, 17th-22nd April 2016</a:t>
            </a:r>
            <a:endParaRPr lang="sv-SE" altLang="en-US" sz="1100" b="1" dirty="0" smtClean="0">
              <a:latin typeface="Tw Cen MT" panose="020B0602020104020603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SWITCH-ON is an EU FP7 Collaborative project (grant agreement No. 603587) under the Environment programme running from November 2013-October 2017 </a:t>
            </a:r>
            <a:endParaRPr kumimoji="0" lang="en-US" altLang="en-US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461" y="6497554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1" name="Picture 11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6426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12" name="CasellaDiTesto 12"/>
          <p:cNvSpPr txBox="1"/>
          <p:nvPr/>
        </p:nvSpPr>
        <p:spPr>
          <a:xfrm>
            <a:off x="255182" y="1404736"/>
            <a:ext cx="8633638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u="none" dirty="0" smtClean="0"/>
              <a:t>Human signatures across the European Eastern Alpine region from 2013 nightlight data: CCM river pixels with </a:t>
            </a:r>
            <a:r>
              <a:rPr lang="en-US" sz="2000" u="none" dirty="0" err="1" smtClean="0"/>
              <a:t>Strahler</a:t>
            </a:r>
            <a:r>
              <a:rPr lang="en-US" sz="2000" u="none" dirty="0" smtClean="0"/>
              <a:t> order </a:t>
            </a:r>
            <a:r>
              <a:rPr lang="en-US" sz="2000" b="1" u="none" dirty="0" smtClean="0"/>
              <a:t>a)</a:t>
            </a:r>
            <a:r>
              <a:rPr lang="en-US" sz="2000" u="none" dirty="0" smtClean="0"/>
              <a:t> ≥ 1, </a:t>
            </a:r>
            <a:r>
              <a:rPr lang="en-US" sz="2000" b="1" dirty="0" smtClean="0"/>
              <a:t>b</a:t>
            </a:r>
            <a:r>
              <a:rPr lang="en-US" sz="2000" b="1" dirty="0" smtClean="0"/>
              <a:t>)</a:t>
            </a:r>
            <a:r>
              <a:rPr lang="en-US" sz="2000" dirty="0" smtClean="0"/>
              <a:t> </a:t>
            </a:r>
            <a:r>
              <a:rPr lang="en-US" sz="2000" dirty="0"/>
              <a:t>≥ </a:t>
            </a:r>
            <a:r>
              <a:rPr lang="en-US" sz="2000" dirty="0" smtClean="0"/>
              <a:t>2, </a:t>
            </a:r>
            <a:r>
              <a:rPr lang="en-US" sz="2000" b="1" dirty="0" smtClean="0"/>
              <a:t>c)</a:t>
            </a:r>
            <a:r>
              <a:rPr lang="en-US" sz="2000" dirty="0" smtClean="0"/>
              <a:t> </a:t>
            </a:r>
            <a:r>
              <a:rPr lang="en-US" sz="2000" dirty="0"/>
              <a:t>≥ </a:t>
            </a:r>
            <a:r>
              <a:rPr lang="en-US" sz="2000" dirty="0" smtClean="0"/>
              <a:t>3, </a:t>
            </a:r>
            <a:r>
              <a:rPr lang="en-US" sz="2000" b="1" dirty="0" smtClean="0"/>
              <a:t>d)</a:t>
            </a:r>
            <a:r>
              <a:rPr lang="en-US" sz="2000" dirty="0" smtClean="0"/>
              <a:t> </a:t>
            </a:r>
            <a:r>
              <a:rPr lang="en-US" sz="2000" dirty="0"/>
              <a:t>≥ </a:t>
            </a:r>
            <a:r>
              <a:rPr lang="en-US" sz="2000" dirty="0" smtClean="0"/>
              <a:t>4 </a:t>
            </a:r>
            <a:endParaRPr lang="en-US" sz="2000" u="none" dirty="0" smtClean="0"/>
          </a:p>
        </p:txBody>
      </p:sp>
      <p:pic>
        <p:nvPicPr>
          <p:cNvPr id="2" name="Picture 1" descr="fig01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958" y="2422201"/>
            <a:ext cx="7272528" cy="39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648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1"/>
          <p:cNvSpPr txBox="1"/>
          <p:nvPr/>
        </p:nvSpPr>
        <p:spPr>
          <a:xfrm>
            <a:off x="151759" y="733779"/>
            <a:ext cx="8840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Results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30910" y="6477114"/>
            <a:ext cx="7693025" cy="36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EGU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 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General Assembly – </a:t>
            </a:r>
            <a:r>
              <a:rPr lang="sv-SE" altLang="en-US" sz="1100" b="1" dirty="0" err="1" smtClean="0">
                <a:latin typeface="Tw Cen MT" panose="020B0602020104020603" pitchFamily="34" charset="0"/>
                <a:cs typeface="Arial" pitchFamily="34" charset="0"/>
              </a:rPr>
              <a:t>Vienna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, 17th-22nd April 2016</a:t>
            </a:r>
            <a:endParaRPr lang="sv-SE" altLang="en-US" sz="1100" b="1" dirty="0" smtClean="0">
              <a:latin typeface="Tw Cen MT" panose="020B0602020104020603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SWITCH-ON is an EU FP7 Collaborative project (grant agreement No. 603587) under the Environment programme running from November 2013-October 2017 </a:t>
            </a:r>
            <a:endParaRPr kumimoji="0" lang="en-US" altLang="en-US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461" y="6497554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1" name="Picture 11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6426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12" name="CasellaDiTesto 12"/>
          <p:cNvSpPr txBox="1"/>
          <p:nvPr/>
        </p:nvSpPr>
        <p:spPr>
          <a:xfrm>
            <a:off x="255182" y="1404736"/>
            <a:ext cx="8633638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u="none" dirty="0" smtClean="0"/>
              <a:t>Spatial and temporal trend of yearly nightlight values in </a:t>
            </a:r>
            <a:r>
              <a:rPr lang="en-US" sz="2000" b="1" u="none" dirty="0" smtClean="0"/>
              <a:t>Austria</a:t>
            </a:r>
            <a:r>
              <a:rPr lang="en-US" sz="2000" u="none" dirty="0" smtClean="0"/>
              <a:t> and </a:t>
            </a:r>
            <a:r>
              <a:rPr lang="en-US" sz="2000" b="1" u="none" dirty="0" err="1" smtClean="0"/>
              <a:t>Trentino</a:t>
            </a:r>
            <a:r>
              <a:rPr lang="en-US" sz="2000" b="1" u="none" dirty="0" smtClean="0"/>
              <a:t> Alto Adige</a:t>
            </a:r>
            <a:endParaRPr lang="en-US" sz="2000" b="1" u="none" dirty="0" smtClean="0"/>
          </a:p>
        </p:txBody>
      </p:sp>
      <p:pic>
        <p:nvPicPr>
          <p:cNvPr id="13" name="Picture 12" descr="fig02.tif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942"/>
          <a:stretch/>
        </p:blipFill>
        <p:spPr>
          <a:xfrm>
            <a:off x="1000687" y="2257777"/>
            <a:ext cx="7142626" cy="357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295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1"/>
          <p:cNvSpPr txBox="1"/>
          <p:nvPr/>
        </p:nvSpPr>
        <p:spPr>
          <a:xfrm>
            <a:off x="151759" y="733779"/>
            <a:ext cx="8840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Results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30910" y="6477114"/>
            <a:ext cx="7693025" cy="36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EGU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 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General Assembly – </a:t>
            </a:r>
            <a:r>
              <a:rPr lang="sv-SE" altLang="en-US" sz="1100" b="1" dirty="0" err="1" smtClean="0">
                <a:latin typeface="Tw Cen MT" panose="020B0602020104020603" pitchFamily="34" charset="0"/>
                <a:cs typeface="Arial" pitchFamily="34" charset="0"/>
              </a:rPr>
              <a:t>Vienna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, 17th-22nd April 2016</a:t>
            </a:r>
            <a:endParaRPr lang="sv-SE" altLang="en-US" sz="1100" b="1" dirty="0" smtClean="0">
              <a:latin typeface="Tw Cen MT" panose="020B0602020104020603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SWITCH-ON is an EU FP7 Collaborative project (grant agreement No. 603587) under the Environment programme running from November 2013-October 2017 </a:t>
            </a:r>
            <a:endParaRPr kumimoji="0" lang="en-US" altLang="en-US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461" y="6497554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1" name="Picture 11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6426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12" name="CasellaDiTesto 12"/>
          <p:cNvSpPr txBox="1"/>
          <p:nvPr/>
        </p:nvSpPr>
        <p:spPr>
          <a:xfrm>
            <a:off x="255182" y="1404736"/>
            <a:ext cx="8633638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u="none" dirty="0" smtClean="0"/>
              <a:t>Spatial and temporal trend of yearly nightlight values in </a:t>
            </a:r>
            <a:r>
              <a:rPr lang="en-US" sz="2000" b="1" u="none" dirty="0" smtClean="0"/>
              <a:t>Veneto</a:t>
            </a:r>
            <a:r>
              <a:rPr lang="en-US" sz="2000" u="none" dirty="0" smtClean="0"/>
              <a:t> and </a:t>
            </a:r>
            <a:r>
              <a:rPr lang="en-US" sz="2000" b="1" u="none" dirty="0" smtClean="0"/>
              <a:t>Friuli </a:t>
            </a:r>
            <a:r>
              <a:rPr lang="en-US" sz="2000" b="1" u="none" dirty="0" err="1" smtClean="0"/>
              <a:t>Venezia</a:t>
            </a:r>
            <a:r>
              <a:rPr lang="en-US" sz="2000" b="1" u="none" dirty="0" smtClean="0"/>
              <a:t> Giulia</a:t>
            </a:r>
            <a:endParaRPr lang="en-US" sz="2000" b="1" u="none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1000687" y="2257777"/>
            <a:ext cx="7143828" cy="3556000"/>
            <a:chOff x="1000687" y="2257777"/>
            <a:chExt cx="7143828" cy="3556000"/>
          </a:xfrm>
        </p:grpSpPr>
        <p:pic>
          <p:nvPicPr>
            <p:cNvPr id="13" name="Picture 12" descr="fig02.tif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6296"/>
            <a:stretch/>
          </p:blipFill>
          <p:spPr>
            <a:xfrm>
              <a:off x="1000687" y="2257777"/>
              <a:ext cx="7142626" cy="254001"/>
            </a:xfrm>
            <a:prstGeom prst="rect">
              <a:avLst/>
            </a:prstGeom>
          </p:spPr>
        </p:pic>
        <p:pic>
          <p:nvPicPr>
            <p:cNvPr id="9" name="Picture 8" descr="fig02.tif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646"/>
            <a:stretch/>
          </p:blipFill>
          <p:spPr>
            <a:xfrm>
              <a:off x="1001889" y="2497666"/>
              <a:ext cx="7142626" cy="33161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0627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1"/>
          <p:cNvSpPr txBox="1"/>
          <p:nvPr/>
        </p:nvSpPr>
        <p:spPr>
          <a:xfrm>
            <a:off x="151759" y="733779"/>
            <a:ext cx="8840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Conclusions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30910" y="6477114"/>
            <a:ext cx="7693025" cy="36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EGU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 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General Assembly – </a:t>
            </a:r>
            <a:r>
              <a:rPr lang="sv-SE" altLang="en-US" sz="1100" b="1" dirty="0" err="1" smtClean="0">
                <a:latin typeface="Tw Cen MT" panose="020B0602020104020603" pitchFamily="34" charset="0"/>
                <a:cs typeface="Arial" pitchFamily="34" charset="0"/>
              </a:rPr>
              <a:t>Vienna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, 17th-22nd April 2016</a:t>
            </a:r>
            <a:endParaRPr lang="sv-SE" altLang="en-US" sz="1100" b="1" dirty="0" smtClean="0">
              <a:latin typeface="Tw Cen MT" panose="020B0602020104020603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SWITCH-ON is an EU FP7 Collaborative project (grant agreement No. 603587) under the Environment programme running from November 2013-October 2017 </a:t>
            </a:r>
            <a:endParaRPr kumimoji="0" lang="en-US" altLang="en-US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461" y="6497554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1" name="Picture 11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6426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12" name="CasellaDiTesto 12"/>
          <p:cNvSpPr txBox="1"/>
          <p:nvPr/>
        </p:nvSpPr>
        <p:spPr>
          <a:xfrm>
            <a:off x="255182" y="1374538"/>
            <a:ext cx="8633638" cy="432426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Arial"/>
              <a:buChar char="•"/>
            </a:pPr>
            <a:r>
              <a:rPr lang="en-US" sz="2000" u="none" dirty="0" smtClean="0"/>
              <a:t>The spatially and temporally extensive analysis of human signatures from nightlights provide valuable insights into the evolution of human presence</a:t>
            </a:r>
          </a:p>
          <a:p>
            <a:pPr algn="just">
              <a:spcAft>
                <a:spcPts val="600"/>
              </a:spcAft>
            </a:pPr>
            <a:endParaRPr lang="en-US" sz="2000" u="none" dirty="0" smtClean="0"/>
          </a:p>
          <a:p>
            <a:pPr marL="342900" indent="-342900" algn="just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An overall enhancement of human presence across the considered distance-from-river classes during the last 22 years is revealed, though presenting some differences among the study regions</a:t>
            </a:r>
          </a:p>
          <a:p>
            <a:pPr algn="just">
              <a:spcAft>
                <a:spcPts val="600"/>
              </a:spcAft>
            </a:pPr>
            <a:r>
              <a:rPr lang="en-US" sz="2000" u="none" dirty="0"/>
              <a:t>	</a:t>
            </a:r>
            <a:r>
              <a:rPr lang="en-US" sz="2000" u="none" dirty="0" smtClean="0"/>
              <a:t>30% increment for Austria</a:t>
            </a:r>
          </a:p>
          <a:p>
            <a:pPr algn="just">
              <a:spcAft>
                <a:spcPts val="600"/>
              </a:spcAft>
            </a:pPr>
            <a:r>
              <a:rPr lang="en-US" sz="2000" dirty="0" smtClean="0"/>
              <a:t>	15% increment for </a:t>
            </a:r>
            <a:r>
              <a:rPr lang="en-US" sz="2000" dirty="0" err="1" smtClean="0"/>
              <a:t>Trentino</a:t>
            </a:r>
            <a:r>
              <a:rPr lang="en-US" sz="2000" dirty="0" smtClean="0"/>
              <a:t> Alto Adige</a:t>
            </a:r>
          </a:p>
          <a:p>
            <a:pPr algn="just">
              <a:spcAft>
                <a:spcPts val="600"/>
              </a:spcAft>
            </a:pPr>
            <a:r>
              <a:rPr lang="en-US" sz="2000" u="none" dirty="0"/>
              <a:t>	</a:t>
            </a:r>
            <a:r>
              <a:rPr lang="en-US" sz="2000" u="none" dirty="0" smtClean="0"/>
              <a:t>12% increment for Veneto and Friuli </a:t>
            </a:r>
            <a:r>
              <a:rPr lang="en-US" sz="2000" u="none" dirty="0" err="1" smtClean="0"/>
              <a:t>Venezia</a:t>
            </a:r>
            <a:r>
              <a:rPr lang="en-US" sz="2000" u="none" dirty="0" smtClean="0"/>
              <a:t> Giulia</a:t>
            </a:r>
          </a:p>
          <a:p>
            <a:pPr algn="just">
              <a:spcAft>
                <a:spcPts val="600"/>
              </a:spcAft>
            </a:pPr>
            <a:endParaRPr lang="en-US" sz="2000" u="none" dirty="0" smtClean="0"/>
          </a:p>
          <a:p>
            <a:pPr marL="342900" indent="-342900" algn="just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The river network delineation is found to play a major role in the identification of nightlight trends</a:t>
            </a:r>
            <a:endParaRPr lang="en-US" sz="2000" u="none" dirty="0" smtClean="0"/>
          </a:p>
        </p:txBody>
      </p:sp>
    </p:spTree>
    <p:extLst>
      <p:ext uri="{BB962C8B-B14F-4D97-AF65-F5344CB8AC3E}">
        <p14:creationId xmlns:p14="http://schemas.microsoft.com/office/powerpoint/2010/main" val="513322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1"/>
          <p:cNvSpPr txBox="1"/>
          <p:nvPr/>
        </p:nvSpPr>
        <p:spPr>
          <a:xfrm>
            <a:off x="151759" y="733779"/>
            <a:ext cx="8840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Overview &amp; Motivation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 Box 66"/>
          <p:cNvSpPr txBox="1">
            <a:spLocks noChangeArrowheads="1"/>
          </p:cNvSpPr>
          <p:nvPr/>
        </p:nvSpPr>
        <p:spPr bwMode="auto">
          <a:xfrm>
            <a:off x="151757" y="1574646"/>
            <a:ext cx="8856000" cy="370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sz="2000" dirty="0"/>
              <a:t>Understanding the spatial and temporal distribution of human settlements and economic activities in relation to the geographical location of streams and rivers is of fundamental concern for several hydrologic issues </a:t>
            </a:r>
            <a:r>
              <a:rPr lang="en-GB" sz="2000" dirty="0" smtClean="0"/>
              <a:t>(i.e., </a:t>
            </a:r>
            <a:r>
              <a:rPr lang="en-GB" sz="2000" dirty="0"/>
              <a:t>flood risk and drought management, water pollution and exploitation, </a:t>
            </a:r>
            <a:r>
              <a:rPr lang="en-GB" sz="2000" dirty="0" smtClean="0"/>
              <a:t>stream </a:t>
            </a:r>
            <a:r>
              <a:rPr lang="en-GB" sz="2000" dirty="0"/>
              <a:t>ecological </a:t>
            </a:r>
            <a:r>
              <a:rPr lang="en-GB" sz="2000" dirty="0" smtClean="0"/>
              <a:t>purposes).</a:t>
            </a:r>
          </a:p>
          <a:p>
            <a:pPr algn="just">
              <a:spcAft>
                <a:spcPts val="600"/>
              </a:spcAft>
            </a:pPr>
            <a:r>
              <a:rPr lang="en-GB" sz="2000" dirty="0" smtClean="0"/>
              <a:t>This </a:t>
            </a:r>
            <a:r>
              <a:rPr lang="en-GB" sz="2000" dirty="0"/>
              <a:t>research study analyses the spatial and temporal evolution of human settlements and associated economic activity, derived from </a:t>
            </a:r>
            <a:r>
              <a:rPr lang="en-GB" sz="2000" dirty="0" err="1"/>
              <a:t>nighttime</a:t>
            </a:r>
            <a:r>
              <a:rPr lang="en-GB" sz="2000" dirty="0"/>
              <a:t> lights, in the Eastern Alpine region</a:t>
            </a:r>
            <a:r>
              <a:rPr lang="en-GB" sz="2000" dirty="0" smtClean="0"/>
              <a:t>.</a:t>
            </a:r>
          </a:p>
          <a:p>
            <a:pPr algn="just">
              <a:spcAft>
                <a:spcPts val="600"/>
              </a:spcAft>
            </a:pPr>
            <a:r>
              <a:rPr lang="en-GB" sz="2000" dirty="0" smtClean="0"/>
              <a:t>This study is a </a:t>
            </a:r>
            <a:r>
              <a:rPr lang="en-US" sz="2000" kern="0" dirty="0">
                <a:latin typeface="Calibri" panose="020F0502020204030204" pitchFamily="34" charset="0"/>
              </a:rPr>
              <a:t>c</a:t>
            </a:r>
            <a:r>
              <a:rPr lang="en-US" altLang="en-US" sz="2000" kern="0" dirty="0" smtClean="0">
                <a:latin typeface="Calibri" panose="020F0502020204030204" pitchFamily="34" charset="0"/>
              </a:rPr>
              <a:t>ollaborative experiment performed in the context of the SWITCH-ON project between partners from University of Bologna and TU Wien.</a:t>
            </a:r>
            <a:r>
              <a:rPr lang="en-GB" altLang="en-US" sz="2000" dirty="0" smtClean="0"/>
              <a:t> </a:t>
            </a:r>
            <a:r>
              <a:rPr lang="en-US" sz="2000" dirty="0" smtClean="0"/>
              <a:t>More </a:t>
            </a:r>
            <a:r>
              <a:rPr lang="en-US" sz="2000" dirty="0"/>
              <a:t>information about the analysis and project are available at: </a:t>
            </a:r>
            <a:br>
              <a:rPr lang="en-US" sz="2000" dirty="0"/>
            </a:br>
            <a:r>
              <a:rPr lang="en-US" sz="2000" u="sng" dirty="0">
                <a:hlinkClick r:id="rId3"/>
              </a:rPr>
              <a:t>http://www.water-switch-on.eu/</a:t>
            </a:r>
            <a:r>
              <a:rPr lang="en-GB" sz="2000" dirty="0"/>
              <a:t>.</a:t>
            </a:r>
            <a:r>
              <a:rPr lang="en-US" sz="2000" dirty="0"/>
              <a:t> </a:t>
            </a:r>
            <a:endParaRPr lang="en-US" sz="2000" dirty="0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30910" y="6477114"/>
            <a:ext cx="7693025" cy="36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EGU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 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General Assembly – </a:t>
            </a:r>
            <a:r>
              <a:rPr lang="sv-SE" altLang="en-US" sz="1100" b="1" dirty="0" err="1" smtClean="0">
                <a:latin typeface="Tw Cen MT" panose="020B0602020104020603" pitchFamily="34" charset="0"/>
                <a:cs typeface="Arial" pitchFamily="34" charset="0"/>
              </a:rPr>
              <a:t>Vienna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, 17th-22nd April 2016</a:t>
            </a:r>
            <a:endParaRPr lang="sv-SE" altLang="en-US" sz="1100" b="1" dirty="0" smtClean="0">
              <a:latin typeface="Tw Cen MT" panose="020B0602020104020603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SWITCH-ON is an EU FP7 Collaborative project (grant agreement No. 603587) under the Environment programme running from November 2013-October 2017 </a:t>
            </a:r>
            <a:endParaRPr kumimoji="0" lang="en-US" altLang="en-US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flag_yellow_lo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461" y="6497554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1" name="Picture 11" descr="flag_yellow_lo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6426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1"/>
          <p:cNvSpPr txBox="1"/>
          <p:nvPr/>
        </p:nvSpPr>
        <p:spPr>
          <a:xfrm>
            <a:off x="151759" y="733779"/>
            <a:ext cx="8840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Materials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&amp;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Methods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 Box 66"/>
          <p:cNvSpPr txBox="1">
            <a:spLocks noChangeArrowheads="1"/>
          </p:cNvSpPr>
          <p:nvPr/>
        </p:nvSpPr>
        <p:spPr bwMode="auto">
          <a:xfrm>
            <a:off x="4374443" y="1616979"/>
            <a:ext cx="4633313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2000" dirty="0" smtClean="0"/>
              <a:t>River Network</a:t>
            </a:r>
            <a:endParaRPr lang="it-IT" sz="2000" dirty="0"/>
          </a:p>
          <a:p>
            <a:pPr algn="ctr">
              <a:spcAft>
                <a:spcPts val="600"/>
              </a:spcAft>
            </a:pPr>
            <a:r>
              <a:rPr lang="it-IT" sz="2000" dirty="0" err="1" smtClean="0"/>
              <a:t>Study</a:t>
            </a:r>
            <a:r>
              <a:rPr lang="it-IT" sz="2000" dirty="0" smtClean="0"/>
              <a:t> </a:t>
            </a:r>
            <a:r>
              <a:rPr lang="it-IT" sz="2000" dirty="0" err="1" smtClean="0"/>
              <a:t>Region</a:t>
            </a:r>
            <a:r>
              <a:rPr lang="it-IT" sz="2000" dirty="0" smtClean="0"/>
              <a:t> </a:t>
            </a:r>
            <a:r>
              <a:rPr lang="it-IT" sz="2000" dirty="0" err="1" smtClean="0"/>
              <a:t>Administrative</a:t>
            </a:r>
            <a:r>
              <a:rPr lang="it-IT" sz="2000" dirty="0" smtClean="0"/>
              <a:t> </a:t>
            </a:r>
            <a:r>
              <a:rPr lang="it-IT" sz="2000" dirty="0" err="1" smtClean="0"/>
              <a:t>Boundaries</a:t>
            </a:r>
            <a:endParaRPr lang="en-US" sz="2000" dirty="0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30910" y="6477114"/>
            <a:ext cx="7693025" cy="36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EGU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 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General Assembly – </a:t>
            </a:r>
            <a:r>
              <a:rPr lang="sv-SE" altLang="en-US" sz="1100" b="1" dirty="0" err="1" smtClean="0">
                <a:latin typeface="Tw Cen MT" panose="020B0602020104020603" pitchFamily="34" charset="0"/>
                <a:cs typeface="Arial" pitchFamily="34" charset="0"/>
              </a:rPr>
              <a:t>Vienna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, 17th-22nd April 2016</a:t>
            </a:r>
            <a:endParaRPr lang="sv-SE" altLang="en-US" sz="1100" b="1" dirty="0" smtClean="0">
              <a:latin typeface="Tw Cen MT" panose="020B0602020104020603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SWITCH-ON is an EU FP7 Collaborative project (grant agreement No. 603587) under the Environment programme running from November 2013-October 2017 </a:t>
            </a:r>
            <a:endParaRPr kumimoji="0" lang="en-US" altLang="en-US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461" y="6497554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1" name="Picture 11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6426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2" name="Picture 4" descr="C:\Users\User\Desktop\prova.jpg"/>
          <p:cNvPicPr>
            <a:picLocks noChangeAspect="1" noChangeArrowheads="1"/>
          </p:cNvPicPr>
          <p:nvPr/>
        </p:nvPicPr>
        <p:blipFill rotWithShape="1">
          <a:blip r:embed="rId4" cstate="print"/>
          <a:srcRect b="16330"/>
          <a:stretch/>
        </p:blipFill>
        <p:spPr bwMode="auto">
          <a:xfrm>
            <a:off x="410567" y="2503955"/>
            <a:ext cx="3958889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2" descr="D:\Post-Doc_UNIBO\Progetti\SWITCH-ON\GA2015\SWITCH-ON_nightlight_river_ntw.png"/>
          <p:cNvPicPr>
            <a:picLocks noChangeAspect="1" noChangeArrowheads="1"/>
          </p:cNvPicPr>
          <p:nvPr/>
        </p:nvPicPr>
        <p:blipFill>
          <a:blip r:embed="rId5" cstate="print"/>
          <a:srcRect l="11016" t="15288" r="10752" b="15557"/>
          <a:stretch>
            <a:fillRect/>
          </a:stretch>
        </p:blipFill>
        <p:spPr bwMode="auto">
          <a:xfrm>
            <a:off x="4675100" y="2503955"/>
            <a:ext cx="4031998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 Box 66"/>
          <p:cNvSpPr txBox="1">
            <a:spLocks noChangeArrowheads="1"/>
          </p:cNvSpPr>
          <p:nvPr/>
        </p:nvSpPr>
        <p:spPr bwMode="auto">
          <a:xfrm>
            <a:off x="644146" y="1783494"/>
            <a:ext cx="3491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2000" dirty="0" smtClean="0"/>
              <a:t>Satellite </a:t>
            </a:r>
            <a:r>
              <a:rPr lang="it-IT" sz="2000" dirty="0" err="1"/>
              <a:t>N</a:t>
            </a:r>
            <a:r>
              <a:rPr lang="it-IT" sz="2000" dirty="0" err="1" smtClean="0"/>
              <a:t>ighttime</a:t>
            </a:r>
            <a:r>
              <a:rPr lang="it-IT" sz="2000" dirty="0" smtClean="0"/>
              <a:t> </a:t>
            </a:r>
            <a:r>
              <a:rPr lang="it-IT" sz="2000" dirty="0" err="1" smtClean="0"/>
              <a:t>Lights</a:t>
            </a:r>
            <a:endParaRPr lang="en-US" sz="2000" dirty="0"/>
          </a:p>
        </p:txBody>
      </p:sp>
      <p:sp>
        <p:nvSpPr>
          <p:cNvPr id="16" name="Text Box 66"/>
          <p:cNvSpPr txBox="1">
            <a:spLocks noChangeArrowheads="1"/>
          </p:cNvSpPr>
          <p:nvPr/>
        </p:nvSpPr>
        <p:spPr bwMode="auto">
          <a:xfrm>
            <a:off x="151757" y="1207760"/>
            <a:ext cx="8856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2000" b="1" dirty="0" smtClean="0"/>
              <a:t>Data Sets</a:t>
            </a:r>
            <a:endParaRPr lang="en-US" sz="2000" b="1" dirty="0"/>
          </a:p>
        </p:txBody>
      </p:sp>
      <p:sp>
        <p:nvSpPr>
          <p:cNvPr id="17" name="Rettangolo 20"/>
          <p:cNvSpPr/>
          <p:nvPr/>
        </p:nvSpPr>
        <p:spPr>
          <a:xfrm>
            <a:off x="4642556" y="5066602"/>
            <a:ext cx="4176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en-US" altLang="en-US" sz="1200" kern="0" dirty="0" smtClean="0">
                <a:latin typeface="Calibri" panose="020F0502020204030204" pitchFamily="34" charset="0"/>
              </a:rPr>
              <a:t>River network: </a:t>
            </a:r>
            <a:r>
              <a:rPr lang="en-US" altLang="en-US" sz="1200" kern="0" dirty="0" smtClean="0">
                <a:latin typeface="Calibri" panose="020F0502020204030204" pitchFamily="34" charset="0"/>
                <a:hlinkClick r:id="rId6"/>
              </a:rPr>
              <a:t>http://ccm.jrc.ec.europa.eu/php/</a:t>
            </a:r>
          </a:p>
          <a:p>
            <a:pPr lvl="0" eaLnBrk="0" hangingPunct="0"/>
            <a:r>
              <a:rPr lang="en-US" altLang="en-US" sz="1200" kern="0" dirty="0" err="1" smtClean="0">
                <a:latin typeface="Calibri" panose="020F0502020204030204" pitchFamily="34" charset="0"/>
                <a:hlinkClick r:id="rId6"/>
              </a:rPr>
              <a:t>index.php?action</a:t>
            </a:r>
            <a:r>
              <a:rPr lang="en-US" altLang="en-US" sz="1200" kern="0" dirty="0" smtClean="0">
                <a:latin typeface="Calibri" panose="020F0502020204030204" pitchFamily="34" charset="0"/>
                <a:hlinkClick r:id="rId6"/>
              </a:rPr>
              <a:t>=</a:t>
            </a:r>
            <a:r>
              <a:rPr lang="en-US" altLang="en-US" sz="1200" kern="0" dirty="0" err="1" smtClean="0">
                <a:latin typeface="Calibri" panose="020F0502020204030204" pitchFamily="34" charset="0"/>
                <a:hlinkClick r:id="rId6"/>
              </a:rPr>
              <a:t>view&amp;id</a:t>
            </a:r>
            <a:r>
              <a:rPr lang="en-US" altLang="en-US" sz="1200" kern="0" dirty="0" smtClean="0">
                <a:latin typeface="Calibri" panose="020F0502020204030204" pitchFamily="34" charset="0"/>
                <a:hlinkClick r:id="rId6"/>
              </a:rPr>
              <a:t>=23</a:t>
            </a:r>
            <a:endParaRPr lang="en-US" altLang="en-US" sz="1200" kern="0" dirty="0" smtClean="0">
              <a:latin typeface="Calibri" panose="020F0502020204030204" pitchFamily="34" charset="0"/>
            </a:endParaRPr>
          </a:p>
          <a:p>
            <a:pPr eaLnBrk="0" hangingPunct="0"/>
            <a:r>
              <a:rPr lang="it-IT" altLang="en-US" sz="1200" kern="0" dirty="0" smtClean="0">
                <a:latin typeface="Calibri" panose="020F0502020204030204" pitchFamily="34" charset="0"/>
              </a:rPr>
              <a:t>Austria: </a:t>
            </a:r>
            <a:r>
              <a:rPr lang="it-IT" altLang="en-US" sz="1200" kern="0" dirty="0" smtClean="0">
                <a:latin typeface="Calibri" panose="020F0502020204030204" pitchFamily="34" charset="0"/>
                <a:hlinkClick r:id="rId7"/>
              </a:rPr>
              <a:t>http://www.naturalearthdata.com/</a:t>
            </a:r>
            <a:r>
              <a:rPr lang="it-IT" altLang="en-US" sz="1200" kern="0" dirty="0" err="1" smtClean="0">
                <a:latin typeface="Calibri" panose="020F0502020204030204" pitchFamily="34" charset="0"/>
                <a:hlinkClick r:id="rId7"/>
              </a:rPr>
              <a:t>downloads</a:t>
            </a:r>
            <a:r>
              <a:rPr lang="it-IT" altLang="en-US" sz="1200" kern="0" dirty="0" smtClean="0">
                <a:latin typeface="Calibri" panose="020F0502020204030204" pitchFamily="34" charset="0"/>
                <a:hlinkClick r:id=""/>
              </a:rPr>
              <a:t>/</a:t>
            </a:r>
          </a:p>
          <a:p>
            <a:pPr eaLnBrk="0" hangingPunct="0"/>
            <a:r>
              <a:rPr lang="it-IT" altLang="en-US" sz="1200" kern="0" dirty="0" smtClean="0">
                <a:latin typeface="Calibri" panose="020F0502020204030204" pitchFamily="34" charset="0"/>
                <a:hlinkClick r:id=""/>
              </a:rPr>
              <a:t>10m-cultural-vectors/10m-admin-0-countries/ </a:t>
            </a:r>
            <a:endParaRPr lang="it-IT" altLang="en-US" sz="1200" kern="0" dirty="0" smtClean="0">
              <a:latin typeface="Calibri" panose="020F0502020204030204" pitchFamily="34" charset="0"/>
            </a:endParaRPr>
          </a:p>
          <a:p>
            <a:pPr eaLnBrk="0" hangingPunct="0"/>
            <a:r>
              <a:rPr lang="it-IT" altLang="en-US" sz="1200" kern="0" dirty="0" smtClean="0">
                <a:latin typeface="Calibri" panose="020F0502020204030204" pitchFamily="34" charset="0"/>
              </a:rPr>
              <a:t>Veneto, Trentino Alto Adige and Friuli Venezia Giulia: </a:t>
            </a:r>
            <a:r>
              <a:rPr lang="it-IT" altLang="en-US" sz="1200" kern="0" dirty="0" smtClean="0">
                <a:latin typeface="Calibri" panose="020F0502020204030204" pitchFamily="34" charset="0"/>
                <a:hlinkClick r:id="rId8"/>
              </a:rPr>
              <a:t>http://www.istat.it/</a:t>
            </a:r>
            <a:r>
              <a:rPr lang="it-IT" altLang="en-US" sz="1200" kern="0" dirty="0" err="1" smtClean="0">
                <a:latin typeface="Calibri" panose="020F0502020204030204" pitchFamily="34" charset="0"/>
                <a:hlinkClick r:id="rId8"/>
              </a:rPr>
              <a:t>it</a:t>
            </a:r>
            <a:r>
              <a:rPr lang="it-IT" altLang="en-US" sz="1200" kern="0" dirty="0" smtClean="0">
                <a:latin typeface="Calibri" panose="020F0502020204030204" pitchFamily="34" charset="0"/>
                <a:hlinkClick r:id="rId8"/>
              </a:rPr>
              <a:t>/archivio/24613</a:t>
            </a:r>
            <a:endParaRPr lang="it-IT" altLang="en-US" sz="1200" kern="0" dirty="0" smtClean="0">
              <a:latin typeface="Calibri" panose="020F0502020204030204" pitchFamily="34" charset="0"/>
            </a:endParaRPr>
          </a:p>
        </p:txBody>
      </p:sp>
      <p:sp>
        <p:nvSpPr>
          <p:cNvPr id="18" name="Rettangolo 22"/>
          <p:cNvSpPr/>
          <p:nvPr/>
        </p:nvSpPr>
        <p:spPr>
          <a:xfrm>
            <a:off x="366890" y="5102877"/>
            <a:ext cx="4049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200" kern="0" dirty="0" smtClean="0">
                <a:latin typeface="Calibri" panose="020F0502020204030204" pitchFamily="34" charset="0"/>
              </a:rPr>
              <a:t>Satellite nighttime lights: </a:t>
            </a:r>
            <a:r>
              <a:rPr lang="en-US" altLang="en-US" sz="1200" kern="0" dirty="0" smtClean="0">
                <a:latin typeface="Calibri" panose="020F0502020204030204" pitchFamily="34" charset="0"/>
                <a:hlinkClick r:id="rId9"/>
              </a:rPr>
              <a:t>http</a:t>
            </a:r>
            <a:r>
              <a:rPr lang="en-US" altLang="en-US" sz="1200" kern="0" dirty="0" smtClean="0">
                <a:latin typeface="Calibri" panose="020F0502020204030204" pitchFamily="34" charset="0"/>
                <a:hlinkClick r:id="rId9"/>
              </a:rPr>
              <a:t>://ngdc.noaa.gov/eog</a:t>
            </a:r>
            <a:r>
              <a:rPr lang="en-US" altLang="en-US" sz="1200" kern="0" dirty="0" smtClean="0">
                <a:latin typeface="Calibri" panose="020F0502020204030204" pitchFamily="34" charset="0"/>
                <a:hlinkClick r:id="rId9"/>
              </a:rPr>
              <a:t>/dmsp/</a:t>
            </a:r>
          </a:p>
          <a:p>
            <a:r>
              <a:rPr lang="en-US" altLang="en-US" sz="1200" kern="0" dirty="0" smtClean="0">
                <a:latin typeface="Calibri" panose="020F0502020204030204" pitchFamily="34" charset="0"/>
                <a:hlinkClick r:id="rId9"/>
              </a:rPr>
              <a:t>downloadV4composites.html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1681307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C:\Users\User\Desktop\ppt_Durham_Alberto\light_europe_2012.tif"/>
          <p:cNvPicPr>
            <a:picLocks noChangeAspect="1" noChangeArrowheads="1"/>
          </p:cNvPicPr>
          <p:nvPr/>
        </p:nvPicPr>
        <p:blipFill>
          <a:blip r:embed="rId2" cstate="print">
            <a:lum bright="56000" contrast="-70000"/>
          </a:blip>
          <a:srcRect l="7391" t="33178" r="33063" b="35367"/>
          <a:stretch>
            <a:fillRect/>
          </a:stretch>
        </p:blipFill>
        <p:spPr bwMode="auto">
          <a:xfrm>
            <a:off x="0" y="571500"/>
            <a:ext cx="9144000" cy="6286500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1"/>
          <p:cNvSpPr txBox="1"/>
          <p:nvPr/>
        </p:nvSpPr>
        <p:spPr>
          <a:xfrm>
            <a:off x="151759" y="733779"/>
            <a:ext cx="8840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Materials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&amp;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Methods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30910" y="6477114"/>
            <a:ext cx="7693025" cy="36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EGU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 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General Assembly – </a:t>
            </a:r>
            <a:r>
              <a:rPr lang="sv-SE" altLang="en-US" sz="1100" b="1" dirty="0" err="1" smtClean="0">
                <a:latin typeface="Tw Cen MT" panose="020B0602020104020603" pitchFamily="34" charset="0"/>
                <a:cs typeface="Arial" pitchFamily="34" charset="0"/>
              </a:rPr>
              <a:t>Vienna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, 17th-22nd April 2016</a:t>
            </a:r>
            <a:endParaRPr lang="sv-SE" altLang="en-US" sz="1100" b="1" dirty="0" smtClean="0">
              <a:latin typeface="Tw Cen MT" panose="020B0602020104020603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SWITCH-ON is an EU FP7 Collaborative project (grant agreement No. 603587) under the Environment programme running from November 2013-October 2017 </a:t>
            </a:r>
            <a:endParaRPr kumimoji="0" lang="en-US" altLang="en-US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flag_yellow_lo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461" y="6497554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1" name="Picture 11" descr="flag_yellow_lo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6426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16" name="Text Box 66"/>
          <p:cNvSpPr txBox="1">
            <a:spLocks noChangeArrowheads="1"/>
          </p:cNvSpPr>
          <p:nvPr/>
        </p:nvSpPr>
        <p:spPr bwMode="auto">
          <a:xfrm>
            <a:off x="151757" y="1207760"/>
            <a:ext cx="8856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2000" b="1" dirty="0" smtClean="0"/>
              <a:t>Satellite </a:t>
            </a:r>
            <a:r>
              <a:rPr lang="it-IT" sz="2000" b="1" dirty="0" err="1" smtClean="0"/>
              <a:t>Nighttime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Lights</a:t>
            </a:r>
            <a:endParaRPr lang="en-US" sz="2000" b="1" dirty="0"/>
          </a:p>
        </p:txBody>
      </p:sp>
      <p:sp>
        <p:nvSpPr>
          <p:cNvPr id="24" name="CasellaDiTesto 12"/>
          <p:cNvSpPr txBox="1"/>
          <p:nvPr/>
        </p:nvSpPr>
        <p:spPr>
          <a:xfrm>
            <a:off x="255182" y="1663928"/>
            <a:ext cx="8633638" cy="109260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u="none" dirty="0" smtClean="0"/>
              <a:t>Time series from 1992 to </a:t>
            </a:r>
            <a:r>
              <a:rPr lang="en-US" sz="2000" u="none" dirty="0" smtClean="0"/>
              <a:t>2013 </a:t>
            </a:r>
            <a:r>
              <a:rPr lang="en-US" sz="2000" u="none" dirty="0" smtClean="0"/>
              <a:t>(yearly average values)</a:t>
            </a:r>
          </a:p>
          <a:p>
            <a:pPr algn="just">
              <a:spcAft>
                <a:spcPts val="600"/>
              </a:spcAft>
            </a:pPr>
            <a:r>
              <a:rPr lang="en-US" sz="2000" u="none" dirty="0" smtClean="0"/>
              <a:t>Light is expressed through a Digital Number (DN) ranging from 0 (no light) to 63 (maximum luminosity), proportional to radiance</a:t>
            </a:r>
          </a:p>
        </p:txBody>
      </p:sp>
      <p:sp>
        <p:nvSpPr>
          <p:cNvPr id="25" name="CasellaDiTesto 13"/>
          <p:cNvSpPr txBox="1"/>
          <p:nvPr/>
        </p:nvSpPr>
        <p:spPr>
          <a:xfrm>
            <a:off x="255182" y="4720294"/>
            <a:ext cx="8633638" cy="7848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u="none" dirty="0" smtClean="0"/>
              <a:t>Spatial resolution: 30 arc second (0.00833°) – nearly 1 km at the equator</a:t>
            </a:r>
          </a:p>
          <a:p>
            <a:pPr algn="just">
              <a:spcAft>
                <a:spcPts val="600"/>
              </a:spcAft>
            </a:pPr>
            <a:r>
              <a:rPr lang="en-US" sz="2000" u="none" dirty="0" smtClean="0"/>
              <a:t>Spatial extension: 75° N – 65° S, 180° W-E</a:t>
            </a:r>
          </a:p>
        </p:txBody>
      </p:sp>
      <p:sp>
        <p:nvSpPr>
          <p:cNvPr id="26" name="CasellaDiTesto 14"/>
          <p:cNvSpPr txBox="1"/>
          <p:nvPr/>
        </p:nvSpPr>
        <p:spPr>
          <a:xfrm>
            <a:off x="723023" y="3200264"/>
            <a:ext cx="2583712" cy="101566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000" u="none" dirty="0" smtClean="0"/>
              <a:t>Nightlights as a proxy of </a:t>
            </a:r>
            <a:r>
              <a:rPr lang="en-US" sz="2000" u="none" dirty="0" smtClean="0">
                <a:solidFill>
                  <a:schemeClr val="accent1">
                    <a:lumMod val="75000"/>
                  </a:schemeClr>
                </a:solidFill>
              </a:rPr>
              <a:t>anthropogenic presence</a:t>
            </a:r>
          </a:p>
        </p:txBody>
      </p:sp>
      <p:sp>
        <p:nvSpPr>
          <p:cNvPr id="27" name="CasellaDiTesto 15"/>
          <p:cNvSpPr txBox="1"/>
          <p:nvPr/>
        </p:nvSpPr>
        <p:spPr>
          <a:xfrm>
            <a:off x="5309199" y="3200264"/>
            <a:ext cx="3058633" cy="101566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000" u="none" dirty="0" smtClean="0"/>
              <a:t>Human settlements and development in space and time</a:t>
            </a:r>
          </a:p>
        </p:txBody>
      </p:sp>
      <p:sp>
        <p:nvSpPr>
          <p:cNvPr id="28" name="Freccia a destra 19"/>
          <p:cNvSpPr/>
          <p:nvPr/>
        </p:nvSpPr>
        <p:spPr bwMode="auto">
          <a:xfrm>
            <a:off x="3914563" y="3580505"/>
            <a:ext cx="786809" cy="255181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23003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1"/>
          <p:cNvSpPr txBox="1"/>
          <p:nvPr/>
        </p:nvSpPr>
        <p:spPr>
          <a:xfrm>
            <a:off x="151759" y="733779"/>
            <a:ext cx="8840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Materials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&amp;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Methods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30910" y="6477114"/>
            <a:ext cx="7693025" cy="36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EGU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 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General Assembly – </a:t>
            </a:r>
            <a:r>
              <a:rPr lang="sv-SE" altLang="en-US" sz="1100" b="1" dirty="0" err="1" smtClean="0">
                <a:latin typeface="Tw Cen MT" panose="020B0602020104020603" pitchFamily="34" charset="0"/>
                <a:cs typeface="Arial" pitchFamily="34" charset="0"/>
              </a:rPr>
              <a:t>Vienna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, 17th-22nd April 2016</a:t>
            </a:r>
            <a:endParaRPr lang="sv-SE" altLang="en-US" sz="1100" b="1" dirty="0" smtClean="0">
              <a:latin typeface="Tw Cen MT" panose="020B0602020104020603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SWITCH-ON is an EU FP7 Collaborative project (grant agreement No. 603587) under the Environment programme running from November 2013-October 2017 </a:t>
            </a:r>
            <a:endParaRPr kumimoji="0" lang="en-US" altLang="en-US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461" y="6497554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1" name="Picture 11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6426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16" name="Text Box 66"/>
          <p:cNvSpPr txBox="1">
            <a:spLocks noChangeArrowheads="1"/>
          </p:cNvSpPr>
          <p:nvPr/>
        </p:nvSpPr>
        <p:spPr bwMode="auto">
          <a:xfrm>
            <a:off x="151757" y="1207760"/>
            <a:ext cx="8856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2000" b="1" dirty="0" smtClean="0"/>
              <a:t>River Network</a:t>
            </a:r>
            <a:endParaRPr lang="en-US" sz="2000" b="1" dirty="0"/>
          </a:p>
        </p:txBody>
      </p:sp>
      <p:sp>
        <p:nvSpPr>
          <p:cNvPr id="24" name="CasellaDiTesto 12"/>
          <p:cNvSpPr txBox="1"/>
          <p:nvPr/>
        </p:nvSpPr>
        <p:spPr>
          <a:xfrm>
            <a:off x="255182" y="1841258"/>
            <a:ext cx="8633638" cy="347787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just"/>
            <a:r>
              <a:rPr lang="it-IT" sz="2000" dirty="0" err="1" smtClean="0"/>
              <a:t>JRC’s</a:t>
            </a:r>
            <a:r>
              <a:rPr lang="it-IT" sz="2000" dirty="0" smtClean="0"/>
              <a:t> </a:t>
            </a:r>
            <a:r>
              <a:rPr lang="it-IT" sz="2000" dirty="0" err="1" smtClean="0"/>
              <a:t>Catchment</a:t>
            </a:r>
            <a:r>
              <a:rPr lang="it-IT" sz="2000" dirty="0"/>
              <a:t> </a:t>
            </a:r>
            <a:r>
              <a:rPr lang="it-IT" sz="2000" dirty="0" err="1" smtClean="0"/>
              <a:t>Characterisation</a:t>
            </a:r>
            <a:r>
              <a:rPr lang="it-IT" sz="2000" dirty="0" smtClean="0"/>
              <a:t> </a:t>
            </a:r>
            <a:r>
              <a:rPr lang="it-IT" sz="2000" dirty="0"/>
              <a:t>and </a:t>
            </a:r>
            <a:r>
              <a:rPr lang="it-IT" sz="2000" dirty="0" err="1"/>
              <a:t>Modelling</a:t>
            </a:r>
            <a:r>
              <a:rPr lang="it-IT" sz="2000" dirty="0"/>
              <a:t> (CCM, </a:t>
            </a:r>
            <a:r>
              <a:rPr lang="it-IT" sz="2000" dirty="0" err="1"/>
              <a:t>version</a:t>
            </a:r>
            <a:r>
              <a:rPr lang="it-IT" sz="2000" dirty="0"/>
              <a:t> 2.1</a:t>
            </a:r>
            <a:r>
              <a:rPr lang="it-IT" sz="2000" dirty="0" smtClean="0"/>
              <a:t>) open database.</a:t>
            </a:r>
          </a:p>
          <a:p>
            <a:pPr algn="just"/>
            <a:r>
              <a:rPr lang="it-IT" sz="2000" dirty="0" smtClean="0"/>
              <a:t> </a:t>
            </a:r>
          </a:p>
          <a:p>
            <a:pPr algn="just"/>
            <a:r>
              <a:rPr lang="it-IT" sz="2000" dirty="0" smtClean="0"/>
              <a:t>CCM2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based</a:t>
            </a:r>
            <a:r>
              <a:rPr lang="it-IT" sz="2000" dirty="0" smtClean="0"/>
              <a:t> on a pan-</a:t>
            </a:r>
            <a:r>
              <a:rPr lang="it-IT" sz="2000" dirty="0" err="1" smtClean="0"/>
              <a:t>European</a:t>
            </a:r>
            <a:r>
              <a:rPr lang="it-IT" sz="2000" dirty="0" smtClean="0"/>
              <a:t> DEM </a:t>
            </a:r>
            <a:r>
              <a:rPr lang="it-IT" sz="2000" dirty="0" err="1" smtClean="0"/>
              <a:t>mosaic</a:t>
            </a:r>
            <a:r>
              <a:rPr lang="it-IT" sz="2000" dirty="0" smtClean="0"/>
              <a:t>, </a:t>
            </a:r>
            <a:r>
              <a:rPr lang="it-IT" sz="2000" dirty="0" err="1" smtClean="0"/>
              <a:t>updated</a:t>
            </a:r>
            <a:r>
              <a:rPr lang="it-IT" sz="2000" dirty="0" smtClean="0"/>
              <a:t> </a:t>
            </a:r>
            <a:r>
              <a:rPr lang="it-IT" sz="2000" dirty="0" err="1" smtClean="0"/>
              <a:t>land</a:t>
            </a:r>
            <a:r>
              <a:rPr lang="it-IT" sz="2000" dirty="0" smtClean="0"/>
              <a:t> cover and </a:t>
            </a:r>
            <a:r>
              <a:rPr lang="it-IT" sz="2000" dirty="0" err="1" smtClean="0"/>
              <a:t>climate</a:t>
            </a:r>
            <a:r>
              <a:rPr lang="it-IT" sz="2000" dirty="0" smtClean="0"/>
              <a:t> data, and </a:t>
            </a:r>
            <a:r>
              <a:rPr lang="it-IT" sz="2000" dirty="0" err="1" smtClean="0"/>
              <a:t>improved</a:t>
            </a:r>
            <a:r>
              <a:rPr lang="it-IT" sz="2000" dirty="0" smtClean="0"/>
              <a:t> </a:t>
            </a:r>
            <a:r>
              <a:rPr lang="it-IT" sz="2000" dirty="0" err="1" smtClean="0"/>
              <a:t>algorithms</a:t>
            </a:r>
            <a:r>
              <a:rPr lang="it-IT" sz="2000" dirty="0" smtClean="0"/>
              <a:t> for data </a:t>
            </a:r>
            <a:r>
              <a:rPr lang="it-IT" sz="2000" dirty="0" err="1" smtClean="0"/>
              <a:t>analysis</a:t>
            </a:r>
            <a:r>
              <a:rPr lang="it-IT" sz="2000" dirty="0" smtClean="0"/>
              <a:t>.</a:t>
            </a:r>
            <a:endParaRPr lang="it-IT" sz="2000" u="none" dirty="0" smtClean="0"/>
          </a:p>
          <a:p>
            <a:pPr algn="just"/>
            <a:endParaRPr lang="it-IT" sz="2000" dirty="0" smtClean="0"/>
          </a:p>
          <a:p>
            <a:pPr algn="just"/>
            <a:r>
              <a:rPr lang="it-IT" sz="2000" dirty="0" err="1"/>
              <a:t>S</a:t>
            </a:r>
            <a:r>
              <a:rPr lang="it-IT" sz="2000" dirty="0" err="1" smtClean="0"/>
              <a:t>patial</a:t>
            </a:r>
            <a:r>
              <a:rPr lang="it-IT" sz="2000" dirty="0" smtClean="0"/>
              <a:t> </a:t>
            </a:r>
            <a:r>
              <a:rPr lang="it-IT" sz="2000" dirty="0" err="1" smtClean="0"/>
              <a:t>resolution</a:t>
            </a:r>
            <a:r>
              <a:rPr lang="it-IT" sz="2000" dirty="0" smtClean="0"/>
              <a:t>: 3 </a:t>
            </a:r>
            <a:r>
              <a:rPr lang="it-IT" sz="2000" dirty="0" err="1" smtClean="0"/>
              <a:t>arc</a:t>
            </a:r>
            <a:r>
              <a:rPr lang="it-IT" sz="2000" dirty="0" smtClean="0"/>
              <a:t> </a:t>
            </a:r>
            <a:r>
              <a:rPr lang="it-IT" sz="2000" dirty="0" err="1" smtClean="0"/>
              <a:t>second</a:t>
            </a:r>
            <a:endParaRPr lang="it-IT" sz="2000" dirty="0" smtClean="0"/>
          </a:p>
          <a:p>
            <a:pPr algn="just"/>
            <a:endParaRPr lang="it-IT" sz="2000" dirty="0" smtClean="0"/>
          </a:p>
          <a:p>
            <a:pPr algn="just"/>
            <a:r>
              <a:rPr lang="it-IT" sz="2000" u="none" dirty="0" err="1"/>
              <a:t>S</a:t>
            </a:r>
            <a:r>
              <a:rPr lang="it-IT" sz="2000" u="none" dirty="0" err="1" smtClean="0"/>
              <a:t>patial</a:t>
            </a:r>
            <a:r>
              <a:rPr lang="it-IT" sz="2000" u="none" dirty="0" smtClean="0"/>
              <a:t> </a:t>
            </a:r>
            <a:r>
              <a:rPr lang="it-IT" sz="2000" u="none" dirty="0" err="1" smtClean="0"/>
              <a:t>extension</a:t>
            </a:r>
            <a:r>
              <a:rPr lang="it-IT" sz="2000" u="none" dirty="0" smtClean="0"/>
              <a:t>: </a:t>
            </a:r>
            <a:r>
              <a:rPr lang="it-IT" sz="2000" u="none" dirty="0" err="1" smtClean="0"/>
              <a:t>entire</a:t>
            </a:r>
            <a:r>
              <a:rPr lang="it-IT" sz="2000" u="none" dirty="0" smtClean="0"/>
              <a:t> </a:t>
            </a:r>
            <a:r>
              <a:rPr lang="it-IT" sz="2000" u="none" dirty="0" err="1" smtClean="0"/>
              <a:t>European</a:t>
            </a:r>
            <a:r>
              <a:rPr lang="it-IT" sz="2000" u="none" dirty="0" smtClean="0"/>
              <a:t> </a:t>
            </a:r>
            <a:r>
              <a:rPr lang="it-IT" sz="2000" u="none" dirty="0" err="1" smtClean="0"/>
              <a:t>continent</a:t>
            </a:r>
            <a:endParaRPr lang="it-IT" sz="2000" u="none" dirty="0" smtClean="0"/>
          </a:p>
          <a:p>
            <a:pPr algn="just"/>
            <a:endParaRPr lang="it-IT" sz="2000" dirty="0"/>
          </a:p>
          <a:p>
            <a:pPr algn="just"/>
            <a:endParaRPr lang="en-US" sz="2000" u="none" dirty="0" smtClean="0"/>
          </a:p>
        </p:txBody>
      </p:sp>
    </p:spTree>
    <p:extLst>
      <p:ext uri="{BB962C8B-B14F-4D97-AF65-F5344CB8AC3E}">
        <p14:creationId xmlns:p14="http://schemas.microsoft.com/office/powerpoint/2010/main" val="4040970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1"/>
          <p:cNvSpPr txBox="1"/>
          <p:nvPr/>
        </p:nvSpPr>
        <p:spPr>
          <a:xfrm>
            <a:off x="151759" y="733779"/>
            <a:ext cx="8840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Materials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&amp;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Methods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30910" y="6477114"/>
            <a:ext cx="7693025" cy="36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EGU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 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General Assembly – </a:t>
            </a:r>
            <a:r>
              <a:rPr lang="sv-SE" altLang="en-US" sz="1100" b="1" dirty="0" err="1" smtClean="0">
                <a:latin typeface="Tw Cen MT" panose="020B0602020104020603" pitchFamily="34" charset="0"/>
                <a:cs typeface="Arial" pitchFamily="34" charset="0"/>
              </a:rPr>
              <a:t>Vienna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, 17th-22nd April 2016</a:t>
            </a:r>
            <a:endParaRPr lang="sv-SE" altLang="en-US" sz="1100" b="1" dirty="0" smtClean="0">
              <a:latin typeface="Tw Cen MT" panose="020B0602020104020603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SWITCH-ON is an EU FP7 Collaborative project (grant agreement No. 603587) under the Environment programme running from November 2013-October 2017 </a:t>
            </a:r>
            <a:endParaRPr kumimoji="0" lang="en-US" altLang="en-US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461" y="6497554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1" name="Picture 11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6426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cxnSp>
        <p:nvCxnSpPr>
          <p:cNvPr id="9" name="Connettore 1 144"/>
          <p:cNvCxnSpPr/>
          <p:nvPr/>
        </p:nvCxnSpPr>
        <p:spPr>
          <a:xfrm>
            <a:off x="7145992" y="3648075"/>
            <a:ext cx="585" cy="123825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2" name="Rettangolo arrotondato 163"/>
          <p:cNvSpPr/>
          <p:nvPr/>
        </p:nvSpPr>
        <p:spPr>
          <a:xfrm>
            <a:off x="5422552" y="2200275"/>
            <a:ext cx="3048000" cy="1647825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Connettore 2 125"/>
          <p:cNvCxnSpPr/>
          <p:nvPr/>
        </p:nvCxnSpPr>
        <p:spPr>
          <a:xfrm>
            <a:off x="2109533" y="2883834"/>
            <a:ext cx="0" cy="3496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14" name="Gruppo 120"/>
          <p:cNvGrpSpPr/>
          <p:nvPr/>
        </p:nvGrpSpPr>
        <p:grpSpPr>
          <a:xfrm>
            <a:off x="1437179" y="1332937"/>
            <a:ext cx="1344706" cy="493059"/>
            <a:chOff x="2043952" y="1532962"/>
            <a:chExt cx="1344706" cy="493059"/>
          </a:xfrm>
        </p:grpSpPr>
        <p:sp>
          <p:nvSpPr>
            <p:cNvPr id="15" name="Rettangolo arrotondato 36"/>
            <p:cNvSpPr/>
            <p:nvPr/>
          </p:nvSpPr>
          <p:spPr>
            <a:xfrm>
              <a:off x="2043952" y="1532962"/>
              <a:ext cx="1344706" cy="493059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Rubrik 1"/>
            <p:cNvSpPr txBox="1">
              <a:spLocks/>
            </p:cNvSpPr>
            <p:nvPr/>
          </p:nvSpPr>
          <p:spPr bwMode="auto">
            <a:xfrm>
              <a:off x="2137803" y="1658430"/>
              <a:ext cx="1197068" cy="268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1" i="0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ea typeface="+mj-ea"/>
                  <a:cs typeface="+mj-cs"/>
                </a:rPr>
                <a:t>Nightlights</a:t>
              </a:r>
            </a:p>
          </p:txBody>
        </p:sp>
      </p:grpSp>
      <p:grpSp>
        <p:nvGrpSpPr>
          <p:cNvPr id="18" name="Gruppo 122"/>
          <p:cNvGrpSpPr/>
          <p:nvPr/>
        </p:nvGrpSpPr>
        <p:grpSpPr>
          <a:xfrm>
            <a:off x="6457437" y="1332937"/>
            <a:ext cx="1344706" cy="510986"/>
            <a:chOff x="6373905" y="1649503"/>
            <a:chExt cx="1344706" cy="510986"/>
          </a:xfrm>
        </p:grpSpPr>
        <p:sp>
          <p:nvSpPr>
            <p:cNvPr id="19" name="Rettangolo arrotondato 38"/>
            <p:cNvSpPr/>
            <p:nvPr/>
          </p:nvSpPr>
          <p:spPr>
            <a:xfrm>
              <a:off x="6373905" y="1649503"/>
              <a:ext cx="1344706" cy="493059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Rubrik 1"/>
            <p:cNvSpPr txBox="1">
              <a:spLocks/>
            </p:cNvSpPr>
            <p:nvPr/>
          </p:nvSpPr>
          <p:spPr bwMode="auto">
            <a:xfrm>
              <a:off x="6584298" y="1658430"/>
              <a:ext cx="981915" cy="5020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1" i="0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ea typeface="+mj-ea"/>
                  <a:cs typeface="+mj-cs"/>
                </a:rPr>
                <a:t>River network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600" b="1" i="0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</p:grpSp>
      <p:grpSp>
        <p:nvGrpSpPr>
          <p:cNvPr id="21" name="Gruppo 162"/>
          <p:cNvGrpSpPr/>
          <p:nvPr/>
        </p:nvGrpSpPr>
        <p:grpSpPr>
          <a:xfrm>
            <a:off x="511294" y="2209800"/>
            <a:ext cx="3196757" cy="733425"/>
            <a:chOff x="1118067" y="2238375"/>
            <a:chExt cx="3196757" cy="733425"/>
          </a:xfrm>
        </p:grpSpPr>
        <p:sp>
          <p:nvSpPr>
            <p:cNvPr id="22" name="Rettangolo arrotondato 161"/>
            <p:cNvSpPr/>
            <p:nvPr/>
          </p:nvSpPr>
          <p:spPr>
            <a:xfrm>
              <a:off x="1200150" y="2238375"/>
              <a:ext cx="3048000" cy="733425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Rubrik 1"/>
            <p:cNvSpPr txBox="1">
              <a:spLocks/>
            </p:cNvSpPr>
            <p:nvPr/>
          </p:nvSpPr>
          <p:spPr bwMode="auto">
            <a:xfrm>
              <a:off x="1118067" y="2242821"/>
              <a:ext cx="3196757" cy="268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600" kern="0" dirty="0" smtClean="0">
                  <a:latin typeface="Calibri" panose="020F0502020204030204" pitchFamily="34" charset="0"/>
                  <a:ea typeface="+mj-ea"/>
                  <a:cs typeface="+mj-cs"/>
                </a:rPr>
                <a:t>I</a:t>
              </a:r>
              <a:r>
                <a:rPr kumimoji="0" lang="en-US" altLang="en-US" sz="1600" i="0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ea typeface="+mj-ea"/>
                  <a:cs typeface="+mj-cs"/>
                </a:rPr>
                <a:t>ntercalibration</a:t>
              </a:r>
              <a:endParaRPr kumimoji="0" lang="en-US" altLang="en-US" sz="1600" i="0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600" kern="0" dirty="0" smtClean="0">
                  <a:latin typeface="Calibri" panose="020F0502020204030204" pitchFamily="34" charset="0"/>
                  <a:ea typeface="+mj-ea"/>
                  <a:cs typeface="+mj-cs"/>
                </a:rPr>
                <a:t>Average of simultaneous satellites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i="0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ea typeface="+mj-ea"/>
                  <a:cs typeface="+mj-cs"/>
                </a:rPr>
                <a:t>Removal of gas flares</a:t>
              </a:r>
            </a:p>
          </p:txBody>
        </p:sp>
      </p:grpSp>
      <p:grpSp>
        <p:nvGrpSpPr>
          <p:cNvPr id="25" name="Gruppo 126"/>
          <p:cNvGrpSpPr/>
          <p:nvPr/>
        </p:nvGrpSpPr>
        <p:grpSpPr>
          <a:xfrm>
            <a:off x="1257876" y="3278248"/>
            <a:ext cx="1730190" cy="493091"/>
            <a:chOff x="2124634" y="3729283"/>
            <a:chExt cx="1730190" cy="493091"/>
          </a:xfrm>
        </p:grpSpPr>
        <p:sp>
          <p:nvSpPr>
            <p:cNvPr id="26" name="Rettangolo arrotondato 39"/>
            <p:cNvSpPr/>
            <p:nvPr/>
          </p:nvSpPr>
          <p:spPr>
            <a:xfrm>
              <a:off x="2124634" y="3729315"/>
              <a:ext cx="1730190" cy="493059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Rubrik 1"/>
            <p:cNvSpPr txBox="1">
              <a:spLocks/>
            </p:cNvSpPr>
            <p:nvPr/>
          </p:nvSpPr>
          <p:spPr bwMode="auto">
            <a:xfrm>
              <a:off x="2200556" y="3729283"/>
              <a:ext cx="1591515" cy="268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600" b="1" kern="0" dirty="0" err="1" smtClean="0">
                  <a:latin typeface="Calibri" panose="020F0502020204030204" pitchFamily="34" charset="0"/>
                  <a:ea typeface="+mj-ea"/>
                  <a:cs typeface="+mj-cs"/>
                </a:rPr>
                <a:t>Intercalibrated</a:t>
              </a:r>
              <a:r>
                <a:rPr lang="en-US" altLang="en-US" sz="1600" b="1" kern="0" dirty="0" smtClean="0">
                  <a:latin typeface="Calibri" panose="020F0502020204030204" pitchFamily="34" charset="0"/>
                  <a:ea typeface="+mj-ea"/>
                  <a:cs typeface="+mj-cs"/>
                </a:rPr>
                <a:t> nightlights</a:t>
              </a:r>
              <a:endParaRPr kumimoji="0" lang="en-US" altLang="en-US" sz="1600" b="1" i="0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</p:grpSp>
      <p:sp>
        <p:nvSpPr>
          <p:cNvPr id="28" name="Rubrik 1"/>
          <p:cNvSpPr txBox="1">
            <a:spLocks/>
          </p:cNvSpPr>
          <p:nvPr/>
        </p:nvSpPr>
        <p:spPr bwMode="auto">
          <a:xfrm>
            <a:off x="5979490" y="2195196"/>
            <a:ext cx="2259105" cy="268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600" kern="0" dirty="0" smtClean="0">
                <a:latin typeface="Calibri" panose="020F0502020204030204" pitchFamily="34" charset="0"/>
                <a:ea typeface="+mj-ea"/>
                <a:cs typeface="+mj-cs"/>
              </a:rPr>
              <a:t>Identification of distance classes from river network</a:t>
            </a:r>
          </a:p>
        </p:txBody>
      </p:sp>
      <p:grpSp>
        <p:nvGrpSpPr>
          <p:cNvPr id="29" name="Gruppo 121"/>
          <p:cNvGrpSpPr/>
          <p:nvPr/>
        </p:nvGrpSpPr>
        <p:grpSpPr>
          <a:xfrm>
            <a:off x="3947308" y="1332937"/>
            <a:ext cx="1344706" cy="493059"/>
            <a:chOff x="4186517" y="1631574"/>
            <a:chExt cx="1344706" cy="493059"/>
          </a:xfrm>
        </p:grpSpPr>
        <p:sp>
          <p:nvSpPr>
            <p:cNvPr id="30" name="Rettangolo arrotondato 37"/>
            <p:cNvSpPr/>
            <p:nvPr/>
          </p:nvSpPr>
          <p:spPr>
            <a:xfrm>
              <a:off x="4186517" y="1631574"/>
              <a:ext cx="1344706" cy="493059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Rubrik 1"/>
            <p:cNvSpPr txBox="1">
              <a:spLocks/>
            </p:cNvSpPr>
            <p:nvPr/>
          </p:nvSpPr>
          <p:spPr bwMode="auto">
            <a:xfrm>
              <a:off x="4271396" y="1739115"/>
              <a:ext cx="1197068" cy="268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1" i="0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ea typeface="+mj-ea"/>
                  <a:cs typeface="+mj-cs"/>
                </a:rPr>
                <a:t>Study regions</a:t>
              </a:r>
            </a:p>
          </p:txBody>
        </p:sp>
      </p:grpSp>
      <p:grpSp>
        <p:nvGrpSpPr>
          <p:cNvPr id="32" name="Gruppo 129"/>
          <p:cNvGrpSpPr/>
          <p:nvPr/>
        </p:nvGrpSpPr>
        <p:grpSpPr>
          <a:xfrm>
            <a:off x="1257876" y="4292959"/>
            <a:ext cx="4240307" cy="493092"/>
            <a:chOff x="1783975" y="4482317"/>
            <a:chExt cx="4240307" cy="493092"/>
          </a:xfrm>
        </p:grpSpPr>
        <p:sp>
          <p:nvSpPr>
            <p:cNvPr id="33" name="Rettangolo arrotondato 128"/>
            <p:cNvSpPr/>
            <p:nvPr/>
          </p:nvSpPr>
          <p:spPr>
            <a:xfrm>
              <a:off x="1783975" y="4482350"/>
              <a:ext cx="4240307" cy="493059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Rubrik 1"/>
            <p:cNvSpPr txBox="1">
              <a:spLocks/>
            </p:cNvSpPr>
            <p:nvPr/>
          </p:nvSpPr>
          <p:spPr bwMode="auto">
            <a:xfrm>
              <a:off x="1855694" y="4482317"/>
              <a:ext cx="4025153" cy="268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600" b="1" kern="0" dirty="0" err="1" smtClean="0">
                  <a:latin typeface="Calibri" panose="020F0502020204030204" pitchFamily="34" charset="0"/>
                  <a:ea typeface="+mj-ea"/>
                  <a:cs typeface="+mj-cs"/>
                </a:rPr>
                <a:t>Intercalibrated</a:t>
              </a:r>
              <a:r>
                <a:rPr lang="en-US" altLang="en-US" sz="1600" b="1" kern="0" dirty="0" smtClean="0">
                  <a:latin typeface="Calibri" panose="020F0502020204030204" pitchFamily="34" charset="0"/>
                  <a:ea typeface="+mj-ea"/>
                  <a:cs typeface="+mj-cs"/>
                </a:rPr>
                <a:t> nightlight time series from 1992 to 2013 for Austria and N-E Italian regions</a:t>
              </a:r>
              <a:endParaRPr kumimoji="0" lang="en-US" altLang="en-US" sz="1600" b="1" i="0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</p:grpSp>
      <p:grpSp>
        <p:nvGrpSpPr>
          <p:cNvPr id="35" name="Gruppo 130"/>
          <p:cNvGrpSpPr/>
          <p:nvPr/>
        </p:nvGrpSpPr>
        <p:grpSpPr>
          <a:xfrm>
            <a:off x="1257876" y="5307672"/>
            <a:ext cx="6822143" cy="493059"/>
            <a:chOff x="1909481" y="5486397"/>
            <a:chExt cx="6822143" cy="493059"/>
          </a:xfrm>
        </p:grpSpPr>
        <p:sp>
          <p:nvSpPr>
            <p:cNvPr id="36" name="Rettangolo arrotondato 118"/>
            <p:cNvSpPr/>
            <p:nvPr/>
          </p:nvSpPr>
          <p:spPr>
            <a:xfrm>
              <a:off x="1909481" y="5486397"/>
              <a:ext cx="6606990" cy="493059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7" name="Rubrik 1"/>
            <p:cNvSpPr txBox="1">
              <a:spLocks/>
            </p:cNvSpPr>
            <p:nvPr/>
          </p:nvSpPr>
          <p:spPr bwMode="auto">
            <a:xfrm>
              <a:off x="1972236" y="5495329"/>
              <a:ext cx="6759388" cy="268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600" b="1" kern="0" dirty="0" err="1" smtClean="0">
                  <a:latin typeface="Calibri" panose="020F0502020204030204" pitchFamily="34" charset="0"/>
                  <a:ea typeface="+mj-ea"/>
                  <a:cs typeface="+mj-cs"/>
                </a:rPr>
                <a:t>Intercalibrated</a:t>
              </a:r>
              <a:r>
                <a:rPr lang="en-US" altLang="en-US" sz="1600" b="1" kern="0" dirty="0" smtClean="0">
                  <a:latin typeface="Calibri" panose="020F0502020204030204" pitchFamily="34" charset="0"/>
                  <a:ea typeface="+mj-ea"/>
                  <a:cs typeface="+mj-cs"/>
                </a:rPr>
                <a:t> nightlight time series from 1992 to 2013 at different distance classes for Austria and N-E Italian regions</a:t>
              </a:r>
              <a:endParaRPr kumimoji="0" lang="en-US" altLang="en-US" sz="1600" b="1" i="0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</p:grpSp>
      <p:grpSp>
        <p:nvGrpSpPr>
          <p:cNvPr id="38" name="Gruppo 40"/>
          <p:cNvGrpSpPr>
            <a:grpSpLocks noChangeAspect="1"/>
          </p:cNvGrpSpPr>
          <p:nvPr/>
        </p:nvGrpSpPr>
        <p:grpSpPr>
          <a:xfrm>
            <a:off x="5522269" y="2690648"/>
            <a:ext cx="1135790" cy="1124210"/>
            <a:chOff x="5052700" y="18375325"/>
            <a:chExt cx="2839475" cy="2810525"/>
          </a:xfrm>
        </p:grpSpPr>
        <p:sp>
          <p:nvSpPr>
            <p:cNvPr id="39" name="Rettangolo 41"/>
            <p:cNvSpPr/>
            <p:nvPr/>
          </p:nvSpPr>
          <p:spPr>
            <a:xfrm>
              <a:off x="5679125" y="19642775"/>
              <a:ext cx="288000" cy="288000"/>
            </a:xfrm>
            <a:prstGeom prst="rect">
              <a:avLst/>
            </a:prstGeom>
            <a:solidFill>
              <a:srgbClr val="00C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0" name="Rettangolo 42"/>
            <p:cNvSpPr/>
            <p:nvPr/>
          </p:nvSpPr>
          <p:spPr>
            <a:xfrm>
              <a:off x="6002975" y="19642775"/>
              <a:ext cx="288000" cy="288000"/>
            </a:xfrm>
            <a:prstGeom prst="rect">
              <a:avLst/>
            </a:prstGeom>
            <a:solidFill>
              <a:srgbClr val="0099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1" name="Rettangolo 43"/>
            <p:cNvSpPr/>
            <p:nvPr/>
          </p:nvSpPr>
          <p:spPr>
            <a:xfrm>
              <a:off x="5679125" y="19954750"/>
              <a:ext cx="288000" cy="288000"/>
            </a:xfrm>
            <a:prstGeom prst="rect">
              <a:avLst/>
            </a:prstGeom>
            <a:solidFill>
              <a:srgbClr val="00C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2" name="Rettangolo 44"/>
            <p:cNvSpPr/>
            <p:nvPr/>
          </p:nvSpPr>
          <p:spPr>
            <a:xfrm>
              <a:off x="6002975" y="19954750"/>
              <a:ext cx="288000" cy="288000"/>
            </a:xfrm>
            <a:prstGeom prst="rect">
              <a:avLst/>
            </a:prstGeom>
            <a:solidFill>
              <a:srgbClr val="0099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3" name="Rettangolo 45"/>
            <p:cNvSpPr/>
            <p:nvPr/>
          </p:nvSpPr>
          <p:spPr>
            <a:xfrm>
              <a:off x="5362450" y="19954750"/>
              <a:ext cx="288000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4" name="Rettangolo 46"/>
            <p:cNvSpPr/>
            <p:nvPr/>
          </p:nvSpPr>
          <p:spPr>
            <a:xfrm>
              <a:off x="5362450" y="19642775"/>
              <a:ext cx="288000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5" name="Rettangolo 47"/>
            <p:cNvSpPr/>
            <p:nvPr/>
          </p:nvSpPr>
          <p:spPr>
            <a:xfrm>
              <a:off x="5362450" y="19321150"/>
              <a:ext cx="288000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6" name="Rettangolo 48"/>
            <p:cNvSpPr/>
            <p:nvPr/>
          </p:nvSpPr>
          <p:spPr>
            <a:xfrm>
              <a:off x="5679125" y="19321150"/>
              <a:ext cx="288000" cy="288000"/>
            </a:xfrm>
            <a:prstGeom prst="rect">
              <a:avLst/>
            </a:prstGeom>
            <a:solidFill>
              <a:srgbClr val="00C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7" name="Rettangolo 49"/>
            <p:cNvSpPr/>
            <p:nvPr/>
          </p:nvSpPr>
          <p:spPr>
            <a:xfrm>
              <a:off x="6002975" y="19321150"/>
              <a:ext cx="288000" cy="288000"/>
            </a:xfrm>
            <a:prstGeom prst="rect">
              <a:avLst/>
            </a:prstGeom>
            <a:solidFill>
              <a:srgbClr val="0099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8" name="Rettangolo 50"/>
            <p:cNvSpPr/>
            <p:nvPr/>
          </p:nvSpPr>
          <p:spPr>
            <a:xfrm>
              <a:off x="5362450" y="1901387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9" name="Rettangolo 51"/>
            <p:cNvSpPr/>
            <p:nvPr/>
          </p:nvSpPr>
          <p:spPr>
            <a:xfrm>
              <a:off x="5679125" y="19013875"/>
              <a:ext cx="288000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0" name="Rettangolo 52"/>
            <p:cNvSpPr/>
            <p:nvPr/>
          </p:nvSpPr>
          <p:spPr>
            <a:xfrm>
              <a:off x="6002975" y="19013875"/>
              <a:ext cx="288000" cy="288000"/>
            </a:xfrm>
            <a:prstGeom prst="rect">
              <a:avLst/>
            </a:prstGeom>
            <a:solidFill>
              <a:srgbClr val="00C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1" name="Rettangolo 53"/>
            <p:cNvSpPr/>
            <p:nvPr/>
          </p:nvSpPr>
          <p:spPr>
            <a:xfrm>
              <a:off x="6324600" y="19321150"/>
              <a:ext cx="288000" cy="288000"/>
            </a:xfrm>
            <a:prstGeom prst="rect">
              <a:avLst/>
            </a:prstGeom>
            <a:solidFill>
              <a:srgbClr val="0099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2" name="Rettangolo 54"/>
            <p:cNvSpPr/>
            <p:nvPr/>
          </p:nvSpPr>
          <p:spPr>
            <a:xfrm>
              <a:off x="6324600" y="19642775"/>
              <a:ext cx="288000" cy="288000"/>
            </a:xfrm>
            <a:prstGeom prst="rect">
              <a:avLst/>
            </a:prstGeom>
            <a:solidFill>
              <a:srgbClr val="0000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3" name="Rettangolo 55"/>
            <p:cNvSpPr/>
            <p:nvPr/>
          </p:nvSpPr>
          <p:spPr>
            <a:xfrm>
              <a:off x="6324600" y="19954750"/>
              <a:ext cx="288000" cy="288000"/>
            </a:xfrm>
            <a:prstGeom prst="rect">
              <a:avLst/>
            </a:prstGeom>
            <a:solidFill>
              <a:srgbClr val="0099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4" name="Rettangolo 56"/>
            <p:cNvSpPr/>
            <p:nvPr/>
          </p:nvSpPr>
          <p:spPr>
            <a:xfrm>
              <a:off x="6324600" y="19013875"/>
              <a:ext cx="288000" cy="288000"/>
            </a:xfrm>
            <a:prstGeom prst="rect">
              <a:avLst/>
            </a:prstGeom>
            <a:solidFill>
              <a:srgbClr val="00C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Rettangolo 57"/>
            <p:cNvSpPr/>
            <p:nvPr/>
          </p:nvSpPr>
          <p:spPr>
            <a:xfrm>
              <a:off x="5362450" y="18692250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6" name="Rettangolo 58"/>
            <p:cNvSpPr/>
            <p:nvPr/>
          </p:nvSpPr>
          <p:spPr>
            <a:xfrm>
              <a:off x="5679125" y="18692250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7" name="Rettangolo 59"/>
            <p:cNvSpPr/>
            <p:nvPr/>
          </p:nvSpPr>
          <p:spPr>
            <a:xfrm>
              <a:off x="6002975" y="18692250"/>
              <a:ext cx="288000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8" name="Rettangolo 60"/>
            <p:cNvSpPr/>
            <p:nvPr/>
          </p:nvSpPr>
          <p:spPr>
            <a:xfrm>
              <a:off x="6324600" y="18692250"/>
              <a:ext cx="288000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9" name="Rettangolo 61"/>
            <p:cNvSpPr/>
            <p:nvPr/>
          </p:nvSpPr>
          <p:spPr>
            <a:xfrm>
              <a:off x="6653400" y="18692250"/>
              <a:ext cx="288000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0" name="Rettangolo 62"/>
            <p:cNvSpPr/>
            <p:nvPr/>
          </p:nvSpPr>
          <p:spPr>
            <a:xfrm>
              <a:off x="6653400" y="19013875"/>
              <a:ext cx="288000" cy="288000"/>
            </a:xfrm>
            <a:prstGeom prst="rect">
              <a:avLst/>
            </a:prstGeom>
            <a:solidFill>
              <a:srgbClr val="00C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1" name="Rettangolo 63"/>
            <p:cNvSpPr/>
            <p:nvPr/>
          </p:nvSpPr>
          <p:spPr>
            <a:xfrm>
              <a:off x="6653400" y="19321150"/>
              <a:ext cx="288000" cy="288000"/>
            </a:xfrm>
            <a:prstGeom prst="rect">
              <a:avLst/>
            </a:prstGeom>
            <a:solidFill>
              <a:srgbClr val="0099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2" name="Rettangolo 64"/>
            <p:cNvSpPr/>
            <p:nvPr/>
          </p:nvSpPr>
          <p:spPr>
            <a:xfrm>
              <a:off x="6653400" y="19642775"/>
              <a:ext cx="288000" cy="288000"/>
            </a:xfrm>
            <a:prstGeom prst="rect">
              <a:avLst/>
            </a:prstGeom>
            <a:solidFill>
              <a:srgbClr val="0099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3" name="Rettangolo 65"/>
            <p:cNvSpPr/>
            <p:nvPr/>
          </p:nvSpPr>
          <p:spPr>
            <a:xfrm>
              <a:off x="6653400" y="19954750"/>
              <a:ext cx="288000" cy="288000"/>
            </a:xfrm>
            <a:prstGeom prst="rect">
              <a:avLst/>
            </a:prstGeom>
            <a:solidFill>
              <a:srgbClr val="0099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4" name="Rettangolo 66"/>
            <p:cNvSpPr/>
            <p:nvPr/>
          </p:nvSpPr>
          <p:spPr>
            <a:xfrm>
              <a:off x="5362450" y="2026672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5" name="Rettangolo 67"/>
            <p:cNvSpPr/>
            <p:nvPr/>
          </p:nvSpPr>
          <p:spPr>
            <a:xfrm>
              <a:off x="5679125" y="20266725"/>
              <a:ext cx="288000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6" name="Rettangolo 68"/>
            <p:cNvSpPr/>
            <p:nvPr/>
          </p:nvSpPr>
          <p:spPr>
            <a:xfrm>
              <a:off x="6002975" y="20266725"/>
              <a:ext cx="288000" cy="288000"/>
            </a:xfrm>
            <a:prstGeom prst="rect">
              <a:avLst/>
            </a:prstGeom>
            <a:solidFill>
              <a:srgbClr val="00C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7" name="Rettangolo 69"/>
            <p:cNvSpPr/>
            <p:nvPr/>
          </p:nvSpPr>
          <p:spPr>
            <a:xfrm>
              <a:off x="6324600" y="20266725"/>
              <a:ext cx="288000" cy="288000"/>
            </a:xfrm>
            <a:prstGeom prst="rect">
              <a:avLst/>
            </a:prstGeom>
            <a:solidFill>
              <a:srgbClr val="00C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8" name="Rettangolo 70"/>
            <p:cNvSpPr/>
            <p:nvPr/>
          </p:nvSpPr>
          <p:spPr>
            <a:xfrm>
              <a:off x="6653400" y="20266725"/>
              <a:ext cx="288000" cy="288000"/>
            </a:xfrm>
            <a:prstGeom prst="rect">
              <a:avLst/>
            </a:prstGeom>
            <a:solidFill>
              <a:srgbClr val="00C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9" name="Rettangolo 71"/>
            <p:cNvSpPr/>
            <p:nvPr/>
          </p:nvSpPr>
          <p:spPr>
            <a:xfrm>
              <a:off x="6972550" y="20266725"/>
              <a:ext cx="288000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0" name="Rettangolo 72"/>
            <p:cNvSpPr/>
            <p:nvPr/>
          </p:nvSpPr>
          <p:spPr>
            <a:xfrm>
              <a:off x="6972550" y="19954750"/>
              <a:ext cx="288000" cy="288000"/>
            </a:xfrm>
            <a:prstGeom prst="rect">
              <a:avLst/>
            </a:prstGeom>
            <a:solidFill>
              <a:srgbClr val="00C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1" name="Rettangolo 73"/>
            <p:cNvSpPr/>
            <p:nvPr/>
          </p:nvSpPr>
          <p:spPr>
            <a:xfrm>
              <a:off x="6972550" y="19642775"/>
              <a:ext cx="288000" cy="288000"/>
            </a:xfrm>
            <a:prstGeom prst="rect">
              <a:avLst/>
            </a:prstGeom>
            <a:solidFill>
              <a:srgbClr val="00C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2" name="Rettangolo 74"/>
            <p:cNvSpPr/>
            <p:nvPr/>
          </p:nvSpPr>
          <p:spPr>
            <a:xfrm>
              <a:off x="6972550" y="19321150"/>
              <a:ext cx="288000" cy="288000"/>
            </a:xfrm>
            <a:prstGeom prst="rect">
              <a:avLst/>
            </a:prstGeom>
            <a:solidFill>
              <a:srgbClr val="00C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3" name="Rettangolo 75"/>
            <p:cNvSpPr/>
            <p:nvPr/>
          </p:nvSpPr>
          <p:spPr>
            <a:xfrm>
              <a:off x="6972550" y="19013875"/>
              <a:ext cx="288000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4" name="Rettangolo 76"/>
            <p:cNvSpPr/>
            <p:nvPr/>
          </p:nvSpPr>
          <p:spPr>
            <a:xfrm>
              <a:off x="6972550" y="18692250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5" name="Rettangolo 77"/>
            <p:cNvSpPr/>
            <p:nvPr/>
          </p:nvSpPr>
          <p:spPr>
            <a:xfrm>
              <a:off x="7287250" y="18692250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6" name="Rettangolo 78"/>
            <p:cNvSpPr/>
            <p:nvPr/>
          </p:nvSpPr>
          <p:spPr>
            <a:xfrm>
              <a:off x="7287250" y="2026672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7" name="Rettangolo 79"/>
            <p:cNvSpPr/>
            <p:nvPr/>
          </p:nvSpPr>
          <p:spPr>
            <a:xfrm>
              <a:off x="7287250" y="19954750"/>
              <a:ext cx="288000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8" name="Rettangolo 80"/>
            <p:cNvSpPr/>
            <p:nvPr/>
          </p:nvSpPr>
          <p:spPr>
            <a:xfrm>
              <a:off x="7287250" y="19642775"/>
              <a:ext cx="288000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9" name="Rettangolo 81"/>
            <p:cNvSpPr/>
            <p:nvPr/>
          </p:nvSpPr>
          <p:spPr>
            <a:xfrm>
              <a:off x="7287250" y="19321150"/>
              <a:ext cx="288000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0" name="Rettangolo 82"/>
            <p:cNvSpPr/>
            <p:nvPr/>
          </p:nvSpPr>
          <p:spPr>
            <a:xfrm>
              <a:off x="7287250" y="1901387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1" name="Rettangolo 83"/>
            <p:cNvSpPr/>
            <p:nvPr/>
          </p:nvSpPr>
          <p:spPr>
            <a:xfrm>
              <a:off x="5362450" y="2058587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2" name="Rettangolo 84"/>
            <p:cNvSpPr/>
            <p:nvPr/>
          </p:nvSpPr>
          <p:spPr>
            <a:xfrm>
              <a:off x="5679125" y="2058587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3" name="Rettangolo 85"/>
            <p:cNvSpPr/>
            <p:nvPr/>
          </p:nvSpPr>
          <p:spPr>
            <a:xfrm>
              <a:off x="6002975" y="20585875"/>
              <a:ext cx="288000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4" name="Rettangolo 86"/>
            <p:cNvSpPr/>
            <p:nvPr/>
          </p:nvSpPr>
          <p:spPr>
            <a:xfrm>
              <a:off x="6324600" y="20585875"/>
              <a:ext cx="288000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5" name="Rettangolo 87"/>
            <p:cNvSpPr/>
            <p:nvPr/>
          </p:nvSpPr>
          <p:spPr>
            <a:xfrm>
              <a:off x="6653400" y="20585875"/>
              <a:ext cx="288000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6" name="Rettangolo 88"/>
            <p:cNvSpPr/>
            <p:nvPr/>
          </p:nvSpPr>
          <p:spPr>
            <a:xfrm>
              <a:off x="6972550" y="2058587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7" name="Rettangolo 89"/>
            <p:cNvSpPr/>
            <p:nvPr/>
          </p:nvSpPr>
          <p:spPr>
            <a:xfrm>
              <a:off x="7287250" y="2058587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8" name="Rettangolo 90"/>
            <p:cNvSpPr/>
            <p:nvPr/>
          </p:nvSpPr>
          <p:spPr>
            <a:xfrm>
              <a:off x="5679125" y="1837532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9" name="Rettangolo 91"/>
            <p:cNvSpPr/>
            <p:nvPr/>
          </p:nvSpPr>
          <p:spPr>
            <a:xfrm>
              <a:off x="6002975" y="1837532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0" name="Rettangolo 92"/>
            <p:cNvSpPr/>
            <p:nvPr/>
          </p:nvSpPr>
          <p:spPr>
            <a:xfrm>
              <a:off x="6324600" y="1837532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1" name="Rettangolo 93"/>
            <p:cNvSpPr/>
            <p:nvPr/>
          </p:nvSpPr>
          <p:spPr>
            <a:xfrm>
              <a:off x="6653400" y="1837532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2" name="Rettangolo 94"/>
            <p:cNvSpPr/>
            <p:nvPr/>
          </p:nvSpPr>
          <p:spPr>
            <a:xfrm>
              <a:off x="6972550" y="1837532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3" name="Rettangolo 95"/>
            <p:cNvSpPr/>
            <p:nvPr/>
          </p:nvSpPr>
          <p:spPr>
            <a:xfrm>
              <a:off x="5679125" y="20897850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4" name="Rettangolo 96"/>
            <p:cNvSpPr/>
            <p:nvPr/>
          </p:nvSpPr>
          <p:spPr>
            <a:xfrm>
              <a:off x="6002975" y="20897850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5" name="Rettangolo 97"/>
            <p:cNvSpPr/>
            <p:nvPr/>
          </p:nvSpPr>
          <p:spPr>
            <a:xfrm>
              <a:off x="6324600" y="20897850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6" name="Rettangolo 98"/>
            <p:cNvSpPr/>
            <p:nvPr/>
          </p:nvSpPr>
          <p:spPr>
            <a:xfrm>
              <a:off x="6653400" y="20897850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7" name="Rettangolo 99"/>
            <p:cNvSpPr/>
            <p:nvPr/>
          </p:nvSpPr>
          <p:spPr>
            <a:xfrm>
              <a:off x="6972550" y="20897850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8" name="Rettangolo 100"/>
            <p:cNvSpPr/>
            <p:nvPr/>
          </p:nvSpPr>
          <p:spPr>
            <a:xfrm>
              <a:off x="5052700" y="19954750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9" name="Rettangolo 101"/>
            <p:cNvSpPr/>
            <p:nvPr/>
          </p:nvSpPr>
          <p:spPr>
            <a:xfrm>
              <a:off x="5052700" y="1964277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0" name="Rettangolo 102"/>
            <p:cNvSpPr/>
            <p:nvPr/>
          </p:nvSpPr>
          <p:spPr>
            <a:xfrm>
              <a:off x="5052700" y="19321150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1" name="Rettangolo 103"/>
            <p:cNvSpPr/>
            <p:nvPr/>
          </p:nvSpPr>
          <p:spPr>
            <a:xfrm>
              <a:off x="5052700" y="1901387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2" name="Rettangolo 104"/>
            <p:cNvSpPr/>
            <p:nvPr/>
          </p:nvSpPr>
          <p:spPr>
            <a:xfrm>
              <a:off x="5052700" y="2026672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3" name="Rettangolo 105"/>
            <p:cNvSpPr/>
            <p:nvPr/>
          </p:nvSpPr>
          <p:spPr>
            <a:xfrm>
              <a:off x="7604175" y="19954750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4" name="Rettangolo 106"/>
            <p:cNvSpPr/>
            <p:nvPr/>
          </p:nvSpPr>
          <p:spPr>
            <a:xfrm>
              <a:off x="7604175" y="1964277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5" name="Rettangolo 107"/>
            <p:cNvSpPr/>
            <p:nvPr/>
          </p:nvSpPr>
          <p:spPr>
            <a:xfrm>
              <a:off x="7604175" y="19321150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6" name="Rettangolo 108"/>
            <p:cNvSpPr/>
            <p:nvPr/>
          </p:nvSpPr>
          <p:spPr>
            <a:xfrm>
              <a:off x="7604175" y="1901387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7" name="Rettangolo 109"/>
            <p:cNvSpPr/>
            <p:nvPr/>
          </p:nvSpPr>
          <p:spPr>
            <a:xfrm>
              <a:off x="7604175" y="20266725"/>
              <a:ext cx="288000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08" name="Gruppo 110"/>
          <p:cNvGrpSpPr>
            <a:grpSpLocks noChangeAspect="1"/>
          </p:cNvGrpSpPr>
          <p:nvPr/>
        </p:nvGrpSpPr>
        <p:grpSpPr>
          <a:xfrm>
            <a:off x="6745619" y="2826390"/>
            <a:ext cx="3653469" cy="861774"/>
            <a:chOff x="10669195" y="21226617"/>
            <a:chExt cx="5471774" cy="2154436"/>
          </a:xfrm>
        </p:grpSpPr>
        <p:sp>
          <p:nvSpPr>
            <p:cNvPr id="109" name="Rettangolo 111"/>
            <p:cNvSpPr/>
            <p:nvPr/>
          </p:nvSpPr>
          <p:spPr>
            <a:xfrm>
              <a:off x="10761556" y="21226617"/>
              <a:ext cx="5379413" cy="21544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000" dirty="0" smtClean="0">
                  <a:latin typeface="Calibri" pitchFamily="34" charset="0"/>
                  <a:cs typeface="Times New Roman"/>
                </a:rPr>
                <a:t>River pixel</a:t>
              </a:r>
            </a:p>
            <a:p>
              <a:pPr algn="just"/>
              <a:r>
                <a:rPr lang="en-US" sz="1000" dirty="0" smtClean="0">
                  <a:latin typeface="Calibri" pitchFamily="34" charset="0"/>
                  <a:cs typeface="Times New Roman"/>
                </a:rPr>
                <a:t>1 pixel from the river (~ 1 km)</a:t>
              </a:r>
            </a:p>
            <a:p>
              <a:pPr algn="just"/>
              <a:r>
                <a:rPr lang="en-US" sz="1000" dirty="0" smtClean="0">
                  <a:latin typeface="Calibri" pitchFamily="34" charset="0"/>
                  <a:cs typeface="Times New Roman"/>
                </a:rPr>
                <a:t>2 pixel from the river (~ 2 km)</a:t>
              </a:r>
            </a:p>
            <a:p>
              <a:pPr algn="just"/>
              <a:r>
                <a:rPr lang="en-US" sz="1000" dirty="0" smtClean="0">
                  <a:latin typeface="Calibri" pitchFamily="34" charset="0"/>
                  <a:cs typeface="Times New Roman"/>
                </a:rPr>
                <a:t>3 pixel from the river (~ 3 km)</a:t>
              </a:r>
            </a:p>
            <a:p>
              <a:pPr algn="just"/>
              <a:r>
                <a:rPr lang="en-US" sz="1000" dirty="0" smtClean="0">
                  <a:latin typeface="Calibri" pitchFamily="34" charset="0"/>
                  <a:cs typeface="Times New Roman"/>
                </a:rPr>
                <a:t>4 pixel from the river (~ 4 km)</a:t>
              </a:r>
            </a:p>
          </p:txBody>
        </p:sp>
        <p:sp>
          <p:nvSpPr>
            <p:cNvPr id="110" name="Rettangolo 112"/>
            <p:cNvSpPr/>
            <p:nvPr/>
          </p:nvSpPr>
          <p:spPr>
            <a:xfrm>
              <a:off x="10669195" y="21398459"/>
              <a:ext cx="172534" cy="288000"/>
            </a:xfrm>
            <a:prstGeom prst="rect">
              <a:avLst/>
            </a:prstGeom>
            <a:solidFill>
              <a:srgbClr val="0000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1" name="Rettangolo 113"/>
            <p:cNvSpPr/>
            <p:nvPr/>
          </p:nvSpPr>
          <p:spPr>
            <a:xfrm>
              <a:off x="10669195" y="21741966"/>
              <a:ext cx="172534" cy="288000"/>
            </a:xfrm>
            <a:prstGeom prst="rect">
              <a:avLst/>
            </a:prstGeom>
            <a:solidFill>
              <a:srgbClr val="0099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2" name="Rettangolo 114"/>
            <p:cNvSpPr/>
            <p:nvPr/>
          </p:nvSpPr>
          <p:spPr>
            <a:xfrm>
              <a:off x="10669195" y="22132771"/>
              <a:ext cx="172534" cy="288000"/>
            </a:xfrm>
            <a:prstGeom prst="rect">
              <a:avLst/>
            </a:prstGeom>
            <a:solidFill>
              <a:srgbClr val="00CC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3" name="Rettangolo 115"/>
            <p:cNvSpPr/>
            <p:nvPr/>
          </p:nvSpPr>
          <p:spPr>
            <a:xfrm>
              <a:off x="10669195" y="22499219"/>
              <a:ext cx="172534" cy="288000"/>
            </a:xfrm>
            <a:prstGeom prst="rect">
              <a:avLst/>
            </a:prstGeom>
            <a:solidFill>
              <a:srgbClr val="66FF6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4" name="Rettangolo 116"/>
            <p:cNvSpPr/>
            <p:nvPr/>
          </p:nvSpPr>
          <p:spPr>
            <a:xfrm>
              <a:off x="10669195" y="22858492"/>
              <a:ext cx="172534" cy="288000"/>
            </a:xfrm>
            <a:prstGeom prst="rect">
              <a:avLst/>
            </a:prstGeom>
            <a:solidFill>
              <a:srgbClr val="99FF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115" name="Connettore 2 124"/>
          <p:cNvCxnSpPr/>
          <p:nvPr/>
        </p:nvCxnSpPr>
        <p:spPr>
          <a:xfrm>
            <a:off x="2109533" y="1843929"/>
            <a:ext cx="0" cy="3496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6" name="Connettore 2 127"/>
          <p:cNvCxnSpPr/>
          <p:nvPr/>
        </p:nvCxnSpPr>
        <p:spPr>
          <a:xfrm>
            <a:off x="7147700" y="1843929"/>
            <a:ext cx="0" cy="3496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7" name="Connettore 1 132"/>
          <p:cNvCxnSpPr/>
          <p:nvPr/>
        </p:nvCxnSpPr>
        <p:spPr>
          <a:xfrm flipH="1">
            <a:off x="4660552" y="1843929"/>
            <a:ext cx="0" cy="201369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8" name="Connettore 2 133"/>
          <p:cNvCxnSpPr/>
          <p:nvPr/>
        </p:nvCxnSpPr>
        <p:spPr>
          <a:xfrm>
            <a:off x="3373561" y="3889562"/>
            <a:ext cx="0" cy="3496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9" name="Connettore 1 135"/>
          <p:cNvCxnSpPr/>
          <p:nvPr/>
        </p:nvCxnSpPr>
        <p:spPr>
          <a:xfrm flipV="1">
            <a:off x="2098849" y="3857625"/>
            <a:ext cx="2561703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0" name="Connettore 1 139"/>
          <p:cNvCxnSpPr/>
          <p:nvPr/>
        </p:nvCxnSpPr>
        <p:spPr>
          <a:xfrm>
            <a:off x="2103859" y="3781582"/>
            <a:ext cx="0" cy="85177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1" name="Connettore 1 149"/>
          <p:cNvCxnSpPr/>
          <p:nvPr/>
        </p:nvCxnSpPr>
        <p:spPr>
          <a:xfrm>
            <a:off x="3373561" y="4809639"/>
            <a:ext cx="0" cy="85177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2" name="Connettore 2 150"/>
          <p:cNvCxnSpPr/>
          <p:nvPr/>
        </p:nvCxnSpPr>
        <p:spPr>
          <a:xfrm>
            <a:off x="4664746" y="4923229"/>
            <a:ext cx="0" cy="3496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3" name="Connettore 1 152"/>
          <p:cNvCxnSpPr/>
          <p:nvPr/>
        </p:nvCxnSpPr>
        <p:spPr>
          <a:xfrm>
            <a:off x="3378859" y="4886542"/>
            <a:ext cx="3761524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124" name="Gruppo 165"/>
          <p:cNvGrpSpPr/>
          <p:nvPr/>
        </p:nvGrpSpPr>
        <p:grpSpPr>
          <a:xfrm>
            <a:off x="1641126" y="6153150"/>
            <a:ext cx="6067425" cy="273424"/>
            <a:chOff x="2247899" y="6153150"/>
            <a:chExt cx="6067425" cy="273424"/>
          </a:xfrm>
        </p:grpSpPr>
        <p:sp>
          <p:nvSpPr>
            <p:cNvPr id="125" name="Rettangolo arrotondato 164"/>
            <p:cNvSpPr/>
            <p:nvPr/>
          </p:nvSpPr>
          <p:spPr>
            <a:xfrm>
              <a:off x="2781300" y="6153150"/>
              <a:ext cx="4991100" cy="257175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6" name="Rubrik 1"/>
            <p:cNvSpPr txBox="1">
              <a:spLocks/>
            </p:cNvSpPr>
            <p:nvPr/>
          </p:nvSpPr>
          <p:spPr bwMode="auto">
            <a:xfrm>
              <a:off x="2247899" y="6157596"/>
              <a:ext cx="6067425" cy="268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600" kern="0" noProof="0" dirty="0" smtClean="0">
                  <a:latin typeface="Calibri" panose="020F0502020204030204" pitchFamily="34" charset="0"/>
                  <a:ea typeface="+mj-ea"/>
                  <a:cs typeface="+mj-cs"/>
                </a:rPr>
                <a:t>Frequency distribution analysis &amp; Identification of statistics</a:t>
              </a:r>
              <a:endParaRPr kumimoji="0" lang="en-US" altLang="en-US" sz="1600" i="0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</p:grpSp>
      <p:cxnSp>
        <p:nvCxnSpPr>
          <p:cNvPr id="127" name="Connettore 2 157"/>
          <p:cNvCxnSpPr/>
          <p:nvPr/>
        </p:nvCxnSpPr>
        <p:spPr>
          <a:xfrm>
            <a:off x="4664746" y="5809054"/>
            <a:ext cx="0" cy="3496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5095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1"/>
          <p:cNvSpPr txBox="1"/>
          <p:nvPr/>
        </p:nvSpPr>
        <p:spPr>
          <a:xfrm>
            <a:off x="151759" y="733779"/>
            <a:ext cx="8840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Materials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&amp;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Methods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30910" y="6477114"/>
            <a:ext cx="7693025" cy="36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EGU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 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General Assembly – </a:t>
            </a:r>
            <a:r>
              <a:rPr lang="sv-SE" altLang="en-US" sz="1100" b="1" dirty="0" err="1" smtClean="0">
                <a:latin typeface="Tw Cen MT" panose="020B0602020104020603" pitchFamily="34" charset="0"/>
                <a:cs typeface="Arial" pitchFamily="34" charset="0"/>
              </a:rPr>
              <a:t>Vienna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, 17th-22nd April 2016</a:t>
            </a:r>
            <a:endParaRPr lang="sv-SE" altLang="en-US" sz="1100" b="1" dirty="0" smtClean="0">
              <a:latin typeface="Tw Cen MT" panose="020B0602020104020603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SWITCH-ON is an EU FP7 Collaborative project (grant agreement No. 603587) under the Environment programme running from November 2013-October 2017 </a:t>
            </a:r>
            <a:endParaRPr kumimoji="0" lang="en-US" altLang="en-US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461" y="6497554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1" name="Picture 11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6426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cxnSp>
        <p:nvCxnSpPr>
          <p:cNvPr id="13" name="Connettore 2 125"/>
          <p:cNvCxnSpPr/>
          <p:nvPr/>
        </p:nvCxnSpPr>
        <p:spPr>
          <a:xfrm>
            <a:off x="2109533" y="2883834"/>
            <a:ext cx="0" cy="3496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14" name="Gruppo 120"/>
          <p:cNvGrpSpPr/>
          <p:nvPr/>
        </p:nvGrpSpPr>
        <p:grpSpPr>
          <a:xfrm>
            <a:off x="1437179" y="1332937"/>
            <a:ext cx="1344706" cy="493059"/>
            <a:chOff x="2043952" y="1532962"/>
            <a:chExt cx="1344706" cy="493059"/>
          </a:xfrm>
        </p:grpSpPr>
        <p:sp>
          <p:nvSpPr>
            <p:cNvPr id="15" name="Rettangolo arrotondato 36"/>
            <p:cNvSpPr/>
            <p:nvPr/>
          </p:nvSpPr>
          <p:spPr>
            <a:xfrm>
              <a:off x="2043952" y="1532962"/>
              <a:ext cx="1344706" cy="493059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Rubrik 1"/>
            <p:cNvSpPr txBox="1">
              <a:spLocks/>
            </p:cNvSpPr>
            <p:nvPr/>
          </p:nvSpPr>
          <p:spPr bwMode="auto">
            <a:xfrm>
              <a:off x="2137803" y="1658430"/>
              <a:ext cx="1197068" cy="268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1" i="0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ea typeface="+mj-ea"/>
                  <a:cs typeface="+mj-cs"/>
                </a:rPr>
                <a:t>Nightlights</a:t>
              </a:r>
            </a:p>
          </p:txBody>
        </p:sp>
      </p:grpSp>
      <p:grpSp>
        <p:nvGrpSpPr>
          <p:cNvPr id="21" name="Gruppo 162"/>
          <p:cNvGrpSpPr/>
          <p:nvPr/>
        </p:nvGrpSpPr>
        <p:grpSpPr>
          <a:xfrm>
            <a:off x="511294" y="2209800"/>
            <a:ext cx="3196757" cy="733425"/>
            <a:chOff x="1118067" y="2238375"/>
            <a:chExt cx="3196757" cy="733425"/>
          </a:xfrm>
        </p:grpSpPr>
        <p:sp>
          <p:nvSpPr>
            <p:cNvPr id="22" name="Rettangolo arrotondato 161"/>
            <p:cNvSpPr/>
            <p:nvPr/>
          </p:nvSpPr>
          <p:spPr>
            <a:xfrm>
              <a:off x="1200150" y="2238375"/>
              <a:ext cx="3048000" cy="733425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Rubrik 1"/>
            <p:cNvSpPr txBox="1">
              <a:spLocks/>
            </p:cNvSpPr>
            <p:nvPr/>
          </p:nvSpPr>
          <p:spPr bwMode="auto">
            <a:xfrm>
              <a:off x="1118067" y="2242821"/>
              <a:ext cx="3196757" cy="268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600" kern="0" dirty="0" smtClean="0">
                  <a:latin typeface="Calibri" panose="020F0502020204030204" pitchFamily="34" charset="0"/>
                  <a:ea typeface="+mj-ea"/>
                  <a:cs typeface="+mj-cs"/>
                </a:rPr>
                <a:t>I</a:t>
              </a:r>
              <a:r>
                <a:rPr kumimoji="0" lang="en-US" altLang="en-US" sz="1600" i="0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ea typeface="+mj-ea"/>
                  <a:cs typeface="+mj-cs"/>
                </a:rPr>
                <a:t>ntercalibration</a:t>
              </a:r>
              <a:endParaRPr kumimoji="0" lang="en-US" altLang="en-US" sz="1600" i="0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600" kern="0" dirty="0" smtClean="0">
                  <a:latin typeface="Calibri" panose="020F0502020204030204" pitchFamily="34" charset="0"/>
                  <a:ea typeface="+mj-ea"/>
                  <a:cs typeface="+mj-cs"/>
                </a:rPr>
                <a:t>Average of simultaneous satellites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i="0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ea typeface="+mj-ea"/>
                  <a:cs typeface="+mj-cs"/>
                </a:rPr>
                <a:t>Removal of gas flares</a:t>
              </a:r>
            </a:p>
          </p:txBody>
        </p:sp>
      </p:grpSp>
      <p:grpSp>
        <p:nvGrpSpPr>
          <p:cNvPr id="25" name="Gruppo 126"/>
          <p:cNvGrpSpPr/>
          <p:nvPr/>
        </p:nvGrpSpPr>
        <p:grpSpPr>
          <a:xfrm>
            <a:off x="1257876" y="3278248"/>
            <a:ext cx="1730190" cy="493091"/>
            <a:chOff x="2124634" y="3729283"/>
            <a:chExt cx="1730190" cy="493091"/>
          </a:xfrm>
        </p:grpSpPr>
        <p:sp>
          <p:nvSpPr>
            <p:cNvPr id="26" name="Rettangolo arrotondato 39"/>
            <p:cNvSpPr/>
            <p:nvPr/>
          </p:nvSpPr>
          <p:spPr>
            <a:xfrm>
              <a:off x="2124634" y="3729315"/>
              <a:ext cx="1730190" cy="493059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Rubrik 1"/>
            <p:cNvSpPr txBox="1">
              <a:spLocks/>
            </p:cNvSpPr>
            <p:nvPr/>
          </p:nvSpPr>
          <p:spPr bwMode="auto">
            <a:xfrm>
              <a:off x="2200556" y="3729283"/>
              <a:ext cx="1591515" cy="268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600" b="1" kern="0" dirty="0" err="1" smtClean="0">
                  <a:latin typeface="Calibri" panose="020F0502020204030204" pitchFamily="34" charset="0"/>
                  <a:ea typeface="+mj-ea"/>
                  <a:cs typeface="+mj-cs"/>
                </a:rPr>
                <a:t>Intercalibrated</a:t>
              </a:r>
              <a:r>
                <a:rPr lang="en-US" altLang="en-US" sz="1600" b="1" kern="0" dirty="0" smtClean="0">
                  <a:latin typeface="Calibri" panose="020F0502020204030204" pitchFamily="34" charset="0"/>
                  <a:ea typeface="+mj-ea"/>
                  <a:cs typeface="+mj-cs"/>
                </a:rPr>
                <a:t> nightlights</a:t>
              </a:r>
              <a:endParaRPr kumimoji="0" lang="en-US" altLang="en-US" sz="1600" b="1" i="0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</p:grpSp>
      <p:cxnSp>
        <p:nvCxnSpPr>
          <p:cNvPr id="115" name="Connettore 2 124"/>
          <p:cNvCxnSpPr/>
          <p:nvPr/>
        </p:nvCxnSpPr>
        <p:spPr>
          <a:xfrm>
            <a:off x="2109533" y="1843929"/>
            <a:ext cx="0" cy="3496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0108" y="1368778"/>
            <a:ext cx="3017520" cy="426720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3647" y="2624668"/>
            <a:ext cx="4067997" cy="387071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586110" y="1848556"/>
            <a:ext cx="36547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DN</a:t>
            </a:r>
            <a:r>
              <a:rPr lang="it-IT" sz="1400" dirty="0" smtClean="0"/>
              <a:t>: </a:t>
            </a:r>
            <a:r>
              <a:rPr lang="it-IT" sz="1400" dirty="0" err="1" smtClean="0"/>
              <a:t>intercalibrated</a:t>
            </a:r>
            <a:r>
              <a:rPr lang="it-IT" sz="1400" dirty="0" smtClean="0"/>
              <a:t> </a:t>
            </a:r>
            <a:r>
              <a:rPr lang="it-IT" sz="1400" dirty="0" err="1" smtClean="0"/>
              <a:t>nightlight</a:t>
            </a:r>
            <a:r>
              <a:rPr lang="it-IT" sz="1400" dirty="0" smtClean="0"/>
              <a:t> </a:t>
            </a:r>
            <a:r>
              <a:rPr lang="it-IT" sz="1400" dirty="0" err="1" smtClean="0"/>
              <a:t>values</a:t>
            </a:r>
            <a:endParaRPr lang="it-IT" sz="1400" dirty="0" smtClean="0"/>
          </a:p>
          <a:p>
            <a:r>
              <a:rPr lang="it-IT" sz="1400" b="1" dirty="0" err="1" smtClean="0"/>
              <a:t>DN</a:t>
            </a:r>
            <a:r>
              <a:rPr lang="it-IT" sz="1400" b="1" baseline="-25000" dirty="0" err="1" smtClean="0"/>
              <a:t>obs</a:t>
            </a:r>
            <a:r>
              <a:rPr lang="it-IT" sz="1400" dirty="0" smtClean="0"/>
              <a:t>: </a:t>
            </a:r>
            <a:r>
              <a:rPr lang="it-IT" sz="1400" dirty="0" err="1" smtClean="0"/>
              <a:t>raw</a:t>
            </a:r>
            <a:r>
              <a:rPr lang="it-IT" sz="1400" dirty="0" smtClean="0"/>
              <a:t> </a:t>
            </a:r>
            <a:r>
              <a:rPr lang="it-IT" sz="1400" dirty="0" err="1" smtClean="0"/>
              <a:t>nightlight</a:t>
            </a:r>
            <a:r>
              <a:rPr lang="it-IT" sz="1400" dirty="0" smtClean="0"/>
              <a:t> data</a:t>
            </a:r>
          </a:p>
          <a:p>
            <a:r>
              <a:rPr lang="it-IT" sz="1400" b="1" dirty="0" smtClean="0"/>
              <a:t>C</a:t>
            </a:r>
            <a:r>
              <a:rPr lang="it-IT" sz="1400" b="1" baseline="-25000" dirty="0" smtClean="0"/>
              <a:t>0</a:t>
            </a:r>
            <a:r>
              <a:rPr lang="it-IT" sz="1400" dirty="0" smtClean="0"/>
              <a:t>, </a:t>
            </a:r>
            <a:r>
              <a:rPr lang="it-IT" sz="1400" b="1" dirty="0" smtClean="0"/>
              <a:t>C</a:t>
            </a:r>
            <a:r>
              <a:rPr lang="it-IT" sz="1400" b="1" baseline="-25000" dirty="0" smtClean="0"/>
              <a:t>1</a:t>
            </a:r>
            <a:r>
              <a:rPr lang="it-IT" sz="1400" dirty="0" smtClean="0"/>
              <a:t>, </a:t>
            </a:r>
            <a:r>
              <a:rPr lang="it-IT" sz="1400" b="1" dirty="0" smtClean="0"/>
              <a:t>C</a:t>
            </a:r>
            <a:r>
              <a:rPr lang="it-IT" sz="1400" b="1" baseline="-25000" dirty="0" smtClean="0"/>
              <a:t>2</a:t>
            </a:r>
            <a:r>
              <a:rPr lang="it-IT" sz="1400" dirty="0" smtClean="0"/>
              <a:t>: </a:t>
            </a:r>
            <a:r>
              <a:rPr lang="it-IT" sz="1400" dirty="0" err="1" smtClean="0"/>
              <a:t>empirical</a:t>
            </a:r>
            <a:r>
              <a:rPr lang="it-IT" sz="1400" dirty="0" smtClean="0"/>
              <a:t> </a:t>
            </a:r>
            <a:r>
              <a:rPr lang="it-IT" sz="1400" dirty="0" err="1" smtClean="0"/>
              <a:t>intercalibration</a:t>
            </a:r>
            <a:r>
              <a:rPr lang="it-IT" sz="1400" dirty="0" smtClean="0"/>
              <a:t> </a:t>
            </a:r>
            <a:r>
              <a:rPr lang="it-IT" sz="1400" dirty="0" err="1" smtClean="0"/>
              <a:t>coefficients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894767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82441" y="1348529"/>
            <a:ext cx="4976536" cy="1652904"/>
            <a:chOff x="5422552" y="2195196"/>
            <a:chExt cx="4976536" cy="1652904"/>
          </a:xfrm>
        </p:grpSpPr>
        <p:sp>
          <p:nvSpPr>
            <p:cNvPr id="28" name="Rettangolo arrotondato 163"/>
            <p:cNvSpPr/>
            <p:nvPr/>
          </p:nvSpPr>
          <p:spPr>
            <a:xfrm>
              <a:off x="5422552" y="2200275"/>
              <a:ext cx="3048000" cy="1647825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Rubrik 1"/>
            <p:cNvSpPr txBox="1">
              <a:spLocks/>
            </p:cNvSpPr>
            <p:nvPr/>
          </p:nvSpPr>
          <p:spPr bwMode="auto">
            <a:xfrm>
              <a:off x="5979490" y="2195196"/>
              <a:ext cx="2259105" cy="268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600" kern="0" dirty="0" smtClean="0">
                  <a:latin typeface="Calibri" panose="020F0502020204030204" pitchFamily="34" charset="0"/>
                  <a:ea typeface="+mj-ea"/>
                  <a:cs typeface="+mj-cs"/>
                </a:rPr>
                <a:t>Identification of distance classes from river network</a:t>
              </a:r>
            </a:p>
          </p:txBody>
        </p:sp>
        <p:grpSp>
          <p:nvGrpSpPr>
            <p:cNvPr id="30" name="Gruppo 40"/>
            <p:cNvGrpSpPr>
              <a:grpSpLocks noChangeAspect="1"/>
            </p:cNvGrpSpPr>
            <p:nvPr/>
          </p:nvGrpSpPr>
          <p:grpSpPr>
            <a:xfrm>
              <a:off x="5522269" y="2690648"/>
              <a:ext cx="1135790" cy="1124210"/>
              <a:chOff x="5052700" y="18375325"/>
              <a:chExt cx="2839475" cy="2810525"/>
            </a:xfrm>
          </p:grpSpPr>
          <p:sp>
            <p:nvSpPr>
              <p:cNvPr id="31" name="Rettangolo 41"/>
              <p:cNvSpPr/>
              <p:nvPr/>
            </p:nvSpPr>
            <p:spPr>
              <a:xfrm>
                <a:off x="5679125" y="19642775"/>
                <a:ext cx="288000" cy="288000"/>
              </a:xfrm>
              <a:prstGeom prst="rect">
                <a:avLst/>
              </a:prstGeom>
              <a:solidFill>
                <a:srgbClr val="00CC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Rettangolo 42"/>
              <p:cNvSpPr/>
              <p:nvPr/>
            </p:nvSpPr>
            <p:spPr>
              <a:xfrm>
                <a:off x="6002975" y="19642775"/>
                <a:ext cx="288000" cy="288000"/>
              </a:xfrm>
              <a:prstGeom prst="rect">
                <a:avLst/>
              </a:prstGeom>
              <a:solidFill>
                <a:srgbClr val="0099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Rettangolo 43"/>
              <p:cNvSpPr/>
              <p:nvPr/>
            </p:nvSpPr>
            <p:spPr>
              <a:xfrm>
                <a:off x="5679125" y="19954750"/>
                <a:ext cx="288000" cy="288000"/>
              </a:xfrm>
              <a:prstGeom prst="rect">
                <a:avLst/>
              </a:prstGeom>
              <a:solidFill>
                <a:srgbClr val="00CC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Rettangolo 44"/>
              <p:cNvSpPr/>
              <p:nvPr/>
            </p:nvSpPr>
            <p:spPr>
              <a:xfrm>
                <a:off x="6002975" y="19954750"/>
                <a:ext cx="288000" cy="288000"/>
              </a:xfrm>
              <a:prstGeom prst="rect">
                <a:avLst/>
              </a:prstGeom>
              <a:solidFill>
                <a:srgbClr val="0099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5" name="Rettangolo 45"/>
              <p:cNvSpPr/>
              <p:nvPr/>
            </p:nvSpPr>
            <p:spPr>
              <a:xfrm>
                <a:off x="5362450" y="19954750"/>
                <a:ext cx="288000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Rettangolo 46"/>
              <p:cNvSpPr/>
              <p:nvPr/>
            </p:nvSpPr>
            <p:spPr>
              <a:xfrm>
                <a:off x="5362450" y="19642775"/>
                <a:ext cx="288000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Rettangolo 47"/>
              <p:cNvSpPr/>
              <p:nvPr/>
            </p:nvSpPr>
            <p:spPr>
              <a:xfrm>
                <a:off x="5362450" y="19321150"/>
                <a:ext cx="288000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Rettangolo 48"/>
              <p:cNvSpPr/>
              <p:nvPr/>
            </p:nvSpPr>
            <p:spPr>
              <a:xfrm>
                <a:off x="5679125" y="19321150"/>
                <a:ext cx="288000" cy="288000"/>
              </a:xfrm>
              <a:prstGeom prst="rect">
                <a:avLst/>
              </a:prstGeom>
              <a:solidFill>
                <a:srgbClr val="00CC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Rettangolo 49"/>
              <p:cNvSpPr/>
              <p:nvPr/>
            </p:nvSpPr>
            <p:spPr>
              <a:xfrm>
                <a:off x="6002975" y="19321150"/>
                <a:ext cx="288000" cy="288000"/>
              </a:xfrm>
              <a:prstGeom prst="rect">
                <a:avLst/>
              </a:prstGeom>
              <a:solidFill>
                <a:srgbClr val="0099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Rettangolo 50"/>
              <p:cNvSpPr/>
              <p:nvPr/>
            </p:nvSpPr>
            <p:spPr>
              <a:xfrm>
                <a:off x="5362450" y="1901387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1" name="Rettangolo 51"/>
              <p:cNvSpPr/>
              <p:nvPr/>
            </p:nvSpPr>
            <p:spPr>
              <a:xfrm>
                <a:off x="5679125" y="19013875"/>
                <a:ext cx="288000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2" name="Rettangolo 52"/>
              <p:cNvSpPr/>
              <p:nvPr/>
            </p:nvSpPr>
            <p:spPr>
              <a:xfrm>
                <a:off x="6002975" y="19013875"/>
                <a:ext cx="288000" cy="288000"/>
              </a:xfrm>
              <a:prstGeom prst="rect">
                <a:avLst/>
              </a:prstGeom>
              <a:solidFill>
                <a:srgbClr val="00CC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3" name="Rettangolo 53"/>
              <p:cNvSpPr/>
              <p:nvPr/>
            </p:nvSpPr>
            <p:spPr>
              <a:xfrm>
                <a:off x="6324600" y="19321150"/>
                <a:ext cx="288000" cy="288000"/>
              </a:xfrm>
              <a:prstGeom prst="rect">
                <a:avLst/>
              </a:prstGeom>
              <a:solidFill>
                <a:srgbClr val="0099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4" name="Rettangolo 54"/>
              <p:cNvSpPr/>
              <p:nvPr/>
            </p:nvSpPr>
            <p:spPr>
              <a:xfrm>
                <a:off x="6324600" y="19642775"/>
                <a:ext cx="288000" cy="288000"/>
              </a:xfrm>
              <a:prstGeom prst="rect">
                <a:avLst/>
              </a:prstGeom>
              <a:solidFill>
                <a:srgbClr val="0000FF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5" name="Rettangolo 55"/>
              <p:cNvSpPr/>
              <p:nvPr/>
            </p:nvSpPr>
            <p:spPr>
              <a:xfrm>
                <a:off x="6324600" y="19954750"/>
                <a:ext cx="288000" cy="288000"/>
              </a:xfrm>
              <a:prstGeom prst="rect">
                <a:avLst/>
              </a:prstGeom>
              <a:solidFill>
                <a:srgbClr val="0099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" name="Rettangolo 56"/>
              <p:cNvSpPr/>
              <p:nvPr/>
            </p:nvSpPr>
            <p:spPr>
              <a:xfrm>
                <a:off x="6324600" y="19013875"/>
                <a:ext cx="288000" cy="288000"/>
              </a:xfrm>
              <a:prstGeom prst="rect">
                <a:avLst/>
              </a:prstGeom>
              <a:solidFill>
                <a:srgbClr val="00CC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7" name="Rettangolo 57"/>
              <p:cNvSpPr/>
              <p:nvPr/>
            </p:nvSpPr>
            <p:spPr>
              <a:xfrm>
                <a:off x="5362450" y="18692250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8" name="Rettangolo 58"/>
              <p:cNvSpPr/>
              <p:nvPr/>
            </p:nvSpPr>
            <p:spPr>
              <a:xfrm>
                <a:off x="5679125" y="18692250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9" name="Rettangolo 59"/>
              <p:cNvSpPr/>
              <p:nvPr/>
            </p:nvSpPr>
            <p:spPr>
              <a:xfrm>
                <a:off x="6002975" y="18692250"/>
                <a:ext cx="288000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0" name="Rettangolo 60"/>
              <p:cNvSpPr/>
              <p:nvPr/>
            </p:nvSpPr>
            <p:spPr>
              <a:xfrm>
                <a:off x="6324600" y="18692250"/>
                <a:ext cx="288000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1" name="Rettangolo 61"/>
              <p:cNvSpPr/>
              <p:nvPr/>
            </p:nvSpPr>
            <p:spPr>
              <a:xfrm>
                <a:off x="6653400" y="18692250"/>
                <a:ext cx="288000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2" name="Rettangolo 62"/>
              <p:cNvSpPr/>
              <p:nvPr/>
            </p:nvSpPr>
            <p:spPr>
              <a:xfrm>
                <a:off x="6653400" y="19013875"/>
                <a:ext cx="288000" cy="288000"/>
              </a:xfrm>
              <a:prstGeom prst="rect">
                <a:avLst/>
              </a:prstGeom>
              <a:solidFill>
                <a:srgbClr val="00CC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3" name="Rettangolo 63"/>
              <p:cNvSpPr/>
              <p:nvPr/>
            </p:nvSpPr>
            <p:spPr>
              <a:xfrm>
                <a:off x="6653400" y="19321150"/>
                <a:ext cx="288000" cy="288000"/>
              </a:xfrm>
              <a:prstGeom prst="rect">
                <a:avLst/>
              </a:prstGeom>
              <a:solidFill>
                <a:srgbClr val="0099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4" name="Rettangolo 64"/>
              <p:cNvSpPr/>
              <p:nvPr/>
            </p:nvSpPr>
            <p:spPr>
              <a:xfrm>
                <a:off x="6653400" y="19642775"/>
                <a:ext cx="288000" cy="288000"/>
              </a:xfrm>
              <a:prstGeom prst="rect">
                <a:avLst/>
              </a:prstGeom>
              <a:solidFill>
                <a:srgbClr val="0099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5" name="Rettangolo 65"/>
              <p:cNvSpPr/>
              <p:nvPr/>
            </p:nvSpPr>
            <p:spPr>
              <a:xfrm>
                <a:off x="6653400" y="19954750"/>
                <a:ext cx="288000" cy="288000"/>
              </a:xfrm>
              <a:prstGeom prst="rect">
                <a:avLst/>
              </a:prstGeom>
              <a:solidFill>
                <a:srgbClr val="0099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6" name="Rettangolo 66"/>
              <p:cNvSpPr/>
              <p:nvPr/>
            </p:nvSpPr>
            <p:spPr>
              <a:xfrm>
                <a:off x="5362450" y="2026672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7" name="Rettangolo 67"/>
              <p:cNvSpPr/>
              <p:nvPr/>
            </p:nvSpPr>
            <p:spPr>
              <a:xfrm>
                <a:off x="5679125" y="20266725"/>
                <a:ext cx="288000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8" name="Rettangolo 68"/>
              <p:cNvSpPr/>
              <p:nvPr/>
            </p:nvSpPr>
            <p:spPr>
              <a:xfrm>
                <a:off x="6002975" y="20266725"/>
                <a:ext cx="288000" cy="288000"/>
              </a:xfrm>
              <a:prstGeom prst="rect">
                <a:avLst/>
              </a:prstGeom>
              <a:solidFill>
                <a:srgbClr val="00CC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9" name="Rettangolo 69"/>
              <p:cNvSpPr/>
              <p:nvPr/>
            </p:nvSpPr>
            <p:spPr>
              <a:xfrm>
                <a:off x="6324600" y="20266725"/>
                <a:ext cx="288000" cy="288000"/>
              </a:xfrm>
              <a:prstGeom prst="rect">
                <a:avLst/>
              </a:prstGeom>
              <a:solidFill>
                <a:srgbClr val="00CC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0" name="Rettangolo 70"/>
              <p:cNvSpPr/>
              <p:nvPr/>
            </p:nvSpPr>
            <p:spPr>
              <a:xfrm>
                <a:off x="6653400" y="20266725"/>
                <a:ext cx="288000" cy="288000"/>
              </a:xfrm>
              <a:prstGeom prst="rect">
                <a:avLst/>
              </a:prstGeom>
              <a:solidFill>
                <a:srgbClr val="00CC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1" name="Rettangolo 71"/>
              <p:cNvSpPr/>
              <p:nvPr/>
            </p:nvSpPr>
            <p:spPr>
              <a:xfrm>
                <a:off x="6972550" y="20266725"/>
                <a:ext cx="288000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2" name="Rettangolo 72"/>
              <p:cNvSpPr/>
              <p:nvPr/>
            </p:nvSpPr>
            <p:spPr>
              <a:xfrm>
                <a:off x="6972550" y="19954750"/>
                <a:ext cx="288000" cy="288000"/>
              </a:xfrm>
              <a:prstGeom prst="rect">
                <a:avLst/>
              </a:prstGeom>
              <a:solidFill>
                <a:srgbClr val="00CC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3" name="Rettangolo 73"/>
              <p:cNvSpPr/>
              <p:nvPr/>
            </p:nvSpPr>
            <p:spPr>
              <a:xfrm>
                <a:off x="6972550" y="19642775"/>
                <a:ext cx="288000" cy="288000"/>
              </a:xfrm>
              <a:prstGeom prst="rect">
                <a:avLst/>
              </a:prstGeom>
              <a:solidFill>
                <a:srgbClr val="00CC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4" name="Rettangolo 74"/>
              <p:cNvSpPr/>
              <p:nvPr/>
            </p:nvSpPr>
            <p:spPr>
              <a:xfrm>
                <a:off x="6972550" y="19321150"/>
                <a:ext cx="288000" cy="288000"/>
              </a:xfrm>
              <a:prstGeom prst="rect">
                <a:avLst/>
              </a:prstGeom>
              <a:solidFill>
                <a:srgbClr val="00CC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5" name="Rettangolo 75"/>
              <p:cNvSpPr/>
              <p:nvPr/>
            </p:nvSpPr>
            <p:spPr>
              <a:xfrm>
                <a:off x="6972550" y="19013875"/>
                <a:ext cx="288000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6" name="Rettangolo 76"/>
              <p:cNvSpPr/>
              <p:nvPr/>
            </p:nvSpPr>
            <p:spPr>
              <a:xfrm>
                <a:off x="6972550" y="18692250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7" name="Rettangolo 77"/>
              <p:cNvSpPr/>
              <p:nvPr/>
            </p:nvSpPr>
            <p:spPr>
              <a:xfrm>
                <a:off x="7287250" y="18692250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8" name="Rettangolo 78"/>
              <p:cNvSpPr/>
              <p:nvPr/>
            </p:nvSpPr>
            <p:spPr>
              <a:xfrm>
                <a:off x="7287250" y="2026672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9" name="Rettangolo 79"/>
              <p:cNvSpPr/>
              <p:nvPr/>
            </p:nvSpPr>
            <p:spPr>
              <a:xfrm>
                <a:off x="7287250" y="19954750"/>
                <a:ext cx="288000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0" name="Rettangolo 80"/>
              <p:cNvSpPr/>
              <p:nvPr/>
            </p:nvSpPr>
            <p:spPr>
              <a:xfrm>
                <a:off x="7287250" y="19642775"/>
                <a:ext cx="288000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1" name="Rettangolo 81"/>
              <p:cNvSpPr/>
              <p:nvPr/>
            </p:nvSpPr>
            <p:spPr>
              <a:xfrm>
                <a:off x="7287250" y="19321150"/>
                <a:ext cx="288000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2" name="Rettangolo 82"/>
              <p:cNvSpPr/>
              <p:nvPr/>
            </p:nvSpPr>
            <p:spPr>
              <a:xfrm>
                <a:off x="7287250" y="1901387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3" name="Rettangolo 83"/>
              <p:cNvSpPr/>
              <p:nvPr/>
            </p:nvSpPr>
            <p:spPr>
              <a:xfrm>
                <a:off x="5362450" y="2058587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4" name="Rettangolo 84"/>
              <p:cNvSpPr/>
              <p:nvPr/>
            </p:nvSpPr>
            <p:spPr>
              <a:xfrm>
                <a:off x="5679125" y="2058587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5" name="Rettangolo 85"/>
              <p:cNvSpPr/>
              <p:nvPr/>
            </p:nvSpPr>
            <p:spPr>
              <a:xfrm>
                <a:off x="6002975" y="20585875"/>
                <a:ext cx="288000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6" name="Rettangolo 86"/>
              <p:cNvSpPr/>
              <p:nvPr/>
            </p:nvSpPr>
            <p:spPr>
              <a:xfrm>
                <a:off x="6324600" y="20585875"/>
                <a:ext cx="288000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7" name="Rettangolo 87"/>
              <p:cNvSpPr/>
              <p:nvPr/>
            </p:nvSpPr>
            <p:spPr>
              <a:xfrm>
                <a:off x="6653400" y="20585875"/>
                <a:ext cx="288000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8" name="Rettangolo 88"/>
              <p:cNvSpPr/>
              <p:nvPr/>
            </p:nvSpPr>
            <p:spPr>
              <a:xfrm>
                <a:off x="6972550" y="2058587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9" name="Rettangolo 89"/>
              <p:cNvSpPr/>
              <p:nvPr/>
            </p:nvSpPr>
            <p:spPr>
              <a:xfrm>
                <a:off x="7287250" y="2058587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0" name="Rettangolo 90"/>
              <p:cNvSpPr/>
              <p:nvPr/>
            </p:nvSpPr>
            <p:spPr>
              <a:xfrm>
                <a:off x="5679125" y="1837532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1" name="Rettangolo 91"/>
              <p:cNvSpPr/>
              <p:nvPr/>
            </p:nvSpPr>
            <p:spPr>
              <a:xfrm>
                <a:off x="6002975" y="1837532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2" name="Rettangolo 92"/>
              <p:cNvSpPr/>
              <p:nvPr/>
            </p:nvSpPr>
            <p:spPr>
              <a:xfrm>
                <a:off x="6324600" y="1837532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3" name="Rettangolo 93"/>
              <p:cNvSpPr/>
              <p:nvPr/>
            </p:nvSpPr>
            <p:spPr>
              <a:xfrm>
                <a:off x="6653400" y="1837532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4" name="Rettangolo 94"/>
              <p:cNvSpPr/>
              <p:nvPr/>
            </p:nvSpPr>
            <p:spPr>
              <a:xfrm>
                <a:off x="6972550" y="1837532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5" name="Rettangolo 95"/>
              <p:cNvSpPr/>
              <p:nvPr/>
            </p:nvSpPr>
            <p:spPr>
              <a:xfrm>
                <a:off x="5679125" y="20897850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6" name="Rettangolo 96"/>
              <p:cNvSpPr/>
              <p:nvPr/>
            </p:nvSpPr>
            <p:spPr>
              <a:xfrm>
                <a:off x="6002975" y="20897850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7" name="Rettangolo 97"/>
              <p:cNvSpPr/>
              <p:nvPr/>
            </p:nvSpPr>
            <p:spPr>
              <a:xfrm>
                <a:off x="6324600" y="20897850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8" name="Rettangolo 98"/>
              <p:cNvSpPr/>
              <p:nvPr/>
            </p:nvSpPr>
            <p:spPr>
              <a:xfrm>
                <a:off x="6653400" y="20897850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9" name="Rettangolo 99"/>
              <p:cNvSpPr/>
              <p:nvPr/>
            </p:nvSpPr>
            <p:spPr>
              <a:xfrm>
                <a:off x="6972550" y="20897850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0" name="Rettangolo 100"/>
              <p:cNvSpPr/>
              <p:nvPr/>
            </p:nvSpPr>
            <p:spPr>
              <a:xfrm>
                <a:off x="5052700" y="19954750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1" name="Rettangolo 101"/>
              <p:cNvSpPr/>
              <p:nvPr/>
            </p:nvSpPr>
            <p:spPr>
              <a:xfrm>
                <a:off x="5052700" y="1964277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2" name="Rettangolo 102"/>
              <p:cNvSpPr/>
              <p:nvPr/>
            </p:nvSpPr>
            <p:spPr>
              <a:xfrm>
                <a:off x="5052700" y="19321150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3" name="Rettangolo 103"/>
              <p:cNvSpPr/>
              <p:nvPr/>
            </p:nvSpPr>
            <p:spPr>
              <a:xfrm>
                <a:off x="5052700" y="1901387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4" name="Rettangolo 104"/>
              <p:cNvSpPr/>
              <p:nvPr/>
            </p:nvSpPr>
            <p:spPr>
              <a:xfrm>
                <a:off x="5052700" y="2026672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5" name="Rettangolo 105"/>
              <p:cNvSpPr/>
              <p:nvPr/>
            </p:nvSpPr>
            <p:spPr>
              <a:xfrm>
                <a:off x="7604175" y="19954750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6" name="Rettangolo 106"/>
              <p:cNvSpPr/>
              <p:nvPr/>
            </p:nvSpPr>
            <p:spPr>
              <a:xfrm>
                <a:off x="7604175" y="1964277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7" name="Rettangolo 107"/>
              <p:cNvSpPr/>
              <p:nvPr/>
            </p:nvSpPr>
            <p:spPr>
              <a:xfrm>
                <a:off x="7604175" y="19321150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8" name="Rettangolo 108"/>
              <p:cNvSpPr/>
              <p:nvPr/>
            </p:nvSpPr>
            <p:spPr>
              <a:xfrm>
                <a:off x="7604175" y="1901387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9" name="Rettangolo 109"/>
              <p:cNvSpPr/>
              <p:nvPr/>
            </p:nvSpPr>
            <p:spPr>
              <a:xfrm>
                <a:off x="7604175" y="20266725"/>
                <a:ext cx="288000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00" name="Gruppo 110"/>
            <p:cNvGrpSpPr>
              <a:grpSpLocks noChangeAspect="1"/>
            </p:cNvGrpSpPr>
            <p:nvPr/>
          </p:nvGrpSpPr>
          <p:grpSpPr>
            <a:xfrm>
              <a:off x="6745619" y="2826390"/>
              <a:ext cx="3653469" cy="861774"/>
              <a:chOff x="10669195" y="21226617"/>
              <a:chExt cx="5471774" cy="2154436"/>
            </a:xfrm>
          </p:grpSpPr>
          <p:sp>
            <p:nvSpPr>
              <p:cNvPr id="101" name="Rettangolo 111"/>
              <p:cNvSpPr/>
              <p:nvPr/>
            </p:nvSpPr>
            <p:spPr>
              <a:xfrm>
                <a:off x="10761556" y="21226617"/>
                <a:ext cx="5379413" cy="21544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000" dirty="0" smtClean="0">
                    <a:latin typeface="Calibri" pitchFamily="34" charset="0"/>
                    <a:cs typeface="Times New Roman"/>
                  </a:rPr>
                  <a:t>River pixel</a:t>
                </a:r>
              </a:p>
              <a:p>
                <a:pPr algn="just"/>
                <a:r>
                  <a:rPr lang="en-US" sz="1000" dirty="0" smtClean="0">
                    <a:latin typeface="Calibri" pitchFamily="34" charset="0"/>
                    <a:cs typeface="Times New Roman"/>
                  </a:rPr>
                  <a:t>1 pixel from the river (~ 1 km)</a:t>
                </a:r>
              </a:p>
              <a:p>
                <a:pPr algn="just"/>
                <a:r>
                  <a:rPr lang="en-US" sz="1000" dirty="0" smtClean="0">
                    <a:latin typeface="Calibri" pitchFamily="34" charset="0"/>
                    <a:cs typeface="Times New Roman"/>
                  </a:rPr>
                  <a:t>2 pixel from the river (~ 2 km)</a:t>
                </a:r>
              </a:p>
              <a:p>
                <a:pPr algn="just"/>
                <a:r>
                  <a:rPr lang="en-US" sz="1000" dirty="0" smtClean="0">
                    <a:latin typeface="Calibri" pitchFamily="34" charset="0"/>
                    <a:cs typeface="Times New Roman"/>
                  </a:rPr>
                  <a:t>3 pixel from the river (~ 3 km)</a:t>
                </a:r>
              </a:p>
              <a:p>
                <a:pPr algn="just"/>
                <a:r>
                  <a:rPr lang="en-US" sz="1000" dirty="0" smtClean="0">
                    <a:latin typeface="Calibri" pitchFamily="34" charset="0"/>
                    <a:cs typeface="Times New Roman"/>
                  </a:rPr>
                  <a:t>4 pixel from the river (~ 4 km)</a:t>
                </a:r>
              </a:p>
            </p:txBody>
          </p:sp>
          <p:sp>
            <p:nvSpPr>
              <p:cNvPr id="102" name="Rettangolo 112"/>
              <p:cNvSpPr/>
              <p:nvPr/>
            </p:nvSpPr>
            <p:spPr>
              <a:xfrm>
                <a:off x="10669195" y="21398459"/>
                <a:ext cx="172534" cy="288000"/>
              </a:xfrm>
              <a:prstGeom prst="rect">
                <a:avLst/>
              </a:prstGeom>
              <a:solidFill>
                <a:srgbClr val="0000FF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3" name="Rettangolo 113"/>
              <p:cNvSpPr/>
              <p:nvPr/>
            </p:nvSpPr>
            <p:spPr>
              <a:xfrm>
                <a:off x="10669195" y="21741966"/>
                <a:ext cx="172534" cy="288000"/>
              </a:xfrm>
              <a:prstGeom prst="rect">
                <a:avLst/>
              </a:prstGeom>
              <a:solidFill>
                <a:srgbClr val="0099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4" name="Rettangolo 114"/>
              <p:cNvSpPr/>
              <p:nvPr/>
            </p:nvSpPr>
            <p:spPr>
              <a:xfrm>
                <a:off x="10669195" y="22132771"/>
                <a:ext cx="172534" cy="288000"/>
              </a:xfrm>
              <a:prstGeom prst="rect">
                <a:avLst/>
              </a:prstGeom>
              <a:solidFill>
                <a:srgbClr val="00CC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5" name="Rettangolo 115"/>
              <p:cNvSpPr/>
              <p:nvPr/>
            </p:nvSpPr>
            <p:spPr>
              <a:xfrm>
                <a:off x="10669195" y="22499219"/>
                <a:ext cx="172534" cy="288000"/>
              </a:xfrm>
              <a:prstGeom prst="rect">
                <a:avLst/>
              </a:prstGeom>
              <a:solidFill>
                <a:srgbClr val="66FF6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6" name="Rettangolo 116"/>
              <p:cNvSpPr/>
              <p:nvPr/>
            </p:nvSpPr>
            <p:spPr>
              <a:xfrm>
                <a:off x="10669195" y="22858492"/>
                <a:ext cx="172534" cy="288000"/>
              </a:xfrm>
              <a:prstGeom prst="rect">
                <a:avLst/>
              </a:prstGeom>
              <a:solidFill>
                <a:srgbClr val="99FFCC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1"/>
          <p:cNvSpPr txBox="1"/>
          <p:nvPr/>
        </p:nvSpPr>
        <p:spPr>
          <a:xfrm>
            <a:off x="151759" y="733779"/>
            <a:ext cx="8840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Materials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&amp;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Methods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30910" y="6477114"/>
            <a:ext cx="7693025" cy="36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EGU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 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General Assembly – </a:t>
            </a:r>
            <a:r>
              <a:rPr lang="sv-SE" altLang="en-US" sz="1100" b="1" dirty="0" err="1" smtClean="0">
                <a:latin typeface="Tw Cen MT" panose="020B0602020104020603" pitchFamily="34" charset="0"/>
                <a:cs typeface="Arial" pitchFamily="34" charset="0"/>
              </a:rPr>
              <a:t>Vienna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, 17th-22nd April 2016</a:t>
            </a:r>
            <a:endParaRPr lang="sv-SE" altLang="en-US" sz="1100" b="1" dirty="0" smtClean="0">
              <a:latin typeface="Tw Cen MT" panose="020B0602020104020603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SWITCH-ON is an EU FP7 Collaborative project (grant agreement No. 603587) under the Environment programme running from November 2013-October 2017 </a:t>
            </a:r>
            <a:endParaRPr kumimoji="0" lang="en-US" altLang="en-US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461" y="6497554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1" name="Picture 11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6426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107" name="Text Box 66"/>
          <p:cNvSpPr txBox="1">
            <a:spLocks noChangeArrowheads="1"/>
          </p:cNvSpPr>
          <p:nvPr/>
        </p:nvSpPr>
        <p:spPr bwMode="auto">
          <a:xfrm>
            <a:off x="257174" y="3161287"/>
            <a:ext cx="8461523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dirty="0" smtClean="0"/>
              <a:t>Given that the </a:t>
            </a:r>
            <a:r>
              <a:rPr lang="en-US" sz="2000" dirty="0" smtClean="0"/>
              <a:t>nightlight and river network spatial resolutions are different, </a:t>
            </a:r>
            <a:r>
              <a:rPr lang="en-US" sz="2000" dirty="0" smtClean="0"/>
              <a:t>the performed analysis focuses on different groups of river pixels and associated distance-from-river classes:</a:t>
            </a:r>
          </a:p>
          <a:p>
            <a:pPr marL="342900" indent="-342900" algn="just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CCM river pixels with </a:t>
            </a:r>
            <a:r>
              <a:rPr lang="en-US" sz="2000" b="1" dirty="0" err="1" smtClean="0"/>
              <a:t>Strahler</a:t>
            </a:r>
            <a:r>
              <a:rPr lang="en-US" sz="2000" b="1" dirty="0" smtClean="0"/>
              <a:t> order ≥ 1</a:t>
            </a:r>
            <a:r>
              <a:rPr lang="en-US" sz="2000" dirty="0" smtClean="0"/>
              <a:t> (i.e. all original river pixels are considered)</a:t>
            </a:r>
          </a:p>
          <a:p>
            <a:pPr marL="342900" indent="-342900" algn="just">
              <a:spcAft>
                <a:spcPts val="600"/>
              </a:spcAft>
              <a:buFont typeface="Arial"/>
              <a:buChar char="•"/>
            </a:pPr>
            <a:r>
              <a:rPr lang="en-US" sz="2000" dirty="0"/>
              <a:t>CCM river pixels with </a:t>
            </a:r>
            <a:r>
              <a:rPr lang="en-US" sz="2000" b="1" dirty="0" err="1"/>
              <a:t>Strahler</a:t>
            </a:r>
            <a:r>
              <a:rPr lang="en-US" sz="2000" b="1" dirty="0"/>
              <a:t> </a:t>
            </a:r>
            <a:r>
              <a:rPr lang="en-US" sz="2000" b="1" dirty="0" smtClean="0"/>
              <a:t>order ≥ 2</a:t>
            </a:r>
            <a:endParaRPr lang="en-US" sz="2000" b="1" dirty="0"/>
          </a:p>
          <a:p>
            <a:pPr marL="342900" indent="-342900" algn="just">
              <a:spcAft>
                <a:spcPts val="600"/>
              </a:spcAft>
              <a:buFont typeface="Arial"/>
              <a:buChar char="•"/>
            </a:pPr>
            <a:r>
              <a:rPr lang="en-US" sz="2000" dirty="0"/>
              <a:t>CCM river pixels with </a:t>
            </a:r>
            <a:r>
              <a:rPr lang="en-US" sz="2000" b="1" dirty="0" err="1"/>
              <a:t>Strahler</a:t>
            </a:r>
            <a:r>
              <a:rPr lang="en-US" sz="2000" b="1" dirty="0"/>
              <a:t> </a:t>
            </a:r>
            <a:r>
              <a:rPr lang="en-US" sz="2000" b="1" dirty="0" smtClean="0"/>
              <a:t>order </a:t>
            </a:r>
            <a:r>
              <a:rPr lang="en-US" sz="2000" b="1" dirty="0"/>
              <a:t>≥</a:t>
            </a:r>
            <a:r>
              <a:rPr lang="en-US" sz="2000" b="1" dirty="0" smtClean="0"/>
              <a:t> 3</a:t>
            </a:r>
            <a:endParaRPr lang="en-US" sz="2000" b="1" dirty="0"/>
          </a:p>
          <a:p>
            <a:pPr marL="342900" indent="-342900" algn="just">
              <a:spcAft>
                <a:spcPts val="600"/>
              </a:spcAft>
              <a:buFont typeface="Arial"/>
              <a:buChar char="•"/>
            </a:pPr>
            <a:r>
              <a:rPr lang="en-US" sz="2000" dirty="0"/>
              <a:t>CCM river pixels with </a:t>
            </a:r>
            <a:r>
              <a:rPr lang="en-US" sz="2000" b="1" dirty="0" err="1"/>
              <a:t>Strahler</a:t>
            </a:r>
            <a:r>
              <a:rPr lang="en-US" sz="2000" b="1" dirty="0"/>
              <a:t> order </a:t>
            </a:r>
            <a:r>
              <a:rPr lang="en-US" sz="2000" b="1" dirty="0" smtClean="0"/>
              <a:t>≥ 4</a:t>
            </a:r>
            <a:r>
              <a:rPr lang="en-US" sz="2000" dirty="0" smtClean="0"/>
              <a:t> (i.e. only major rivers are considered)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0722" y="1223433"/>
            <a:ext cx="3455996" cy="20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223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 Box 66"/>
          <p:cNvSpPr txBox="1">
            <a:spLocks noChangeArrowheads="1"/>
          </p:cNvSpPr>
          <p:nvPr/>
        </p:nvSpPr>
        <p:spPr bwMode="auto">
          <a:xfrm>
            <a:off x="257174" y="1947741"/>
            <a:ext cx="8461523" cy="3118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600"/>
              </a:spcAft>
            </a:pPr>
            <a:r>
              <a:rPr lang="en-US" sz="2000" dirty="0" smtClean="0"/>
              <a:t>For each study region </a:t>
            </a:r>
            <a:r>
              <a:rPr lang="en-US" sz="2000" b="1" dirty="0" smtClean="0"/>
              <a:t>x</a:t>
            </a:r>
            <a:r>
              <a:rPr lang="en-US" sz="2000" dirty="0" smtClean="0"/>
              <a:t> and for each year </a:t>
            </a:r>
            <a:r>
              <a:rPr lang="en-US" sz="2000" b="1" dirty="0" smtClean="0"/>
              <a:t>t</a:t>
            </a:r>
            <a:r>
              <a:rPr lang="en-US" sz="2000" dirty="0" smtClean="0"/>
              <a:t>:</a:t>
            </a:r>
          </a:p>
          <a:p>
            <a:pPr algn="just">
              <a:spcAft>
                <a:spcPts val="600"/>
              </a:spcAft>
            </a:pPr>
            <a:endParaRPr lang="en-US" sz="2000" dirty="0" smtClean="0"/>
          </a:p>
          <a:p>
            <a:pPr marL="342900" indent="-342900" algn="just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Identification of nightlight values in correspondence of each of the 5 distance-from-river classes </a:t>
            </a:r>
            <a:r>
              <a:rPr lang="en-US" sz="2000" b="1" dirty="0" smtClean="0"/>
              <a:t>j</a:t>
            </a:r>
            <a:r>
              <a:rPr lang="en-US" sz="2000" dirty="0" smtClean="0"/>
              <a:t> (i.e., </a:t>
            </a:r>
            <a:r>
              <a:rPr lang="en-US" sz="2000" b="1" dirty="0" smtClean="0"/>
              <a:t>j</a:t>
            </a:r>
            <a:r>
              <a:rPr lang="en-US" sz="2000" dirty="0" smtClean="0"/>
              <a:t>=0,4) </a:t>
            </a:r>
            <a:r>
              <a:rPr lang="en-US" sz="2000" dirty="0" smtClean="0"/>
              <a:t>for each pixel </a:t>
            </a:r>
            <a:r>
              <a:rPr lang="en-US" sz="2000" b="1" dirty="0" err="1" smtClean="0"/>
              <a:t>i</a:t>
            </a:r>
            <a:r>
              <a:rPr lang="en-US" sz="2000" dirty="0" smtClean="0"/>
              <a:t>, </a:t>
            </a:r>
            <a:r>
              <a:rPr lang="en-US" sz="2000" b="1" dirty="0" err="1" smtClean="0"/>
              <a:t>DN</a:t>
            </a:r>
            <a:r>
              <a:rPr lang="en-US" sz="2000" b="1" baseline="-25000" dirty="0" err="1" smtClean="0"/>
              <a:t>i,j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x,t</a:t>
            </a:r>
            <a:r>
              <a:rPr lang="en-US" sz="2000" b="1" dirty="0" smtClean="0"/>
              <a:t>)</a:t>
            </a:r>
          </a:p>
          <a:p>
            <a:pPr marL="342900" indent="-342900" algn="just">
              <a:lnSpc>
                <a:spcPct val="200000"/>
              </a:lnSpc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Analysis of empirical frequency distribution of </a:t>
            </a:r>
            <a:r>
              <a:rPr lang="en-US" sz="2000" b="1" dirty="0" err="1" smtClean="0"/>
              <a:t>DN</a:t>
            </a:r>
            <a:r>
              <a:rPr lang="en-US" sz="2000" b="1" baseline="-25000" dirty="0" err="1" smtClean="0"/>
              <a:t>i,j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x,t</a:t>
            </a:r>
            <a:r>
              <a:rPr lang="en-US" sz="2000" b="1" dirty="0" smtClean="0"/>
              <a:t>)</a:t>
            </a:r>
          </a:p>
          <a:p>
            <a:pPr marL="342900" indent="-342900" algn="just">
              <a:lnSpc>
                <a:spcPct val="200000"/>
              </a:lnSpc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Estimation of distance-from-river class average nightlight values </a:t>
            </a:r>
            <a:r>
              <a:rPr lang="en-US" sz="2000" b="1" dirty="0" err="1" smtClean="0"/>
              <a:t>DN</a:t>
            </a:r>
            <a:r>
              <a:rPr lang="en-US" sz="2000" b="1" baseline="-25000" dirty="0" err="1" smtClean="0"/>
              <a:t>j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x,t</a:t>
            </a:r>
            <a:r>
              <a:rPr lang="en-US" sz="2000" b="1" dirty="0" smtClean="0"/>
              <a:t>)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1"/>
          <p:cNvSpPr txBox="1"/>
          <p:nvPr/>
        </p:nvSpPr>
        <p:spPr>
          <a:xfrm>
            <a:off x="151759" y="733779"/>
            <a:ext cx="8840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Materials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&amp;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Methods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30910" y="6477114"/>
            <a:ext cx="7693025" cy="367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EGU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 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General Assembly – </a:t>
            </a:r>
            <a:r>
              <a:rPr lang="sv-SE" altLang="en-US" sz="1100" b="1" dirty="0" err="1" smtClean="0">
                <a:latin typeface="Tw Cen MT" panose="020B0602020104020603" pitchFamily="34" charset="0"/>
                <a:cs typeface="Arial" pitchFamily="34" charset="0"/>
              </a:rPr>
              <a:t>Vienna</a:t>
            </a:r>
            <a:r>
              <a:rPr lang="sv-SE" altLang="en-US" sz="1100" b="1" dirty="0" smtClean="0">
                <a:latin typeface="Tw Cen MT" panose="020B0602020104020603" pitchFamily="34" charset="0"/>
                <a:cs typeface="Arial" pitchFamily="34" charset="0"/>
              </a:rPr>
              <a:t>, 17th-22nd April 2016</a:t>
            </a:r>
            <a:endParaRPr lang="sv-SE" altLang="en-US" sz="1100" b="1" dirty="0" smtClean="0">
              <a:latin typeface="Tw Cen MT" panose="020B0602020104020603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SWITCH-ON is an EU FP7 Collaborative project (grant agreement No. 603587) under the Environment programme running from November 2013-October 2017 </a:t>
            </a:r>
            <a:endParaRPr kumimoji="0" lang="en-US" altLang="en-US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461" y="6497554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1" name="Picture 11" descr="flag_yellow_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6426"/>
            <a:ext cx="532247" cy="361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grpSp>
        <p:nvGrpSpPr>
          <p:cNvPr id="124" name="Gruppo 165"/>
          <p:cNvGrpSpPr/>
          <p:nvPr/>
        </p:nvGrpSpPr>
        <p:grpSpPr>
          <a:xfrm>
            <a:off x="-94536" y="1496483"/>
            <a:ext cx="6067425" cy="273424"/>
            <a:chOff x="2247899" y="6153150"/>
            <a:chExt cx="6067425" cy="273424"/>
          </a:xfrm>
        </p:grpSpPr>
        <p:sp>
          <p:nvSpPr>
            <p:cNvPr id="125" name="Rettangolo arrotondato 164"/>
            <p:cNvSpPr/>
            <p:nvPr/>
          </p:nvSpPr>
          <p:spPr>
            <a:xfrm>
              <a:off x="2781300" y="6153150"/>
              <a:ext cx="4991100" cy="257175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6" name="Rubrik 1"/>
            <p:cNvSpPr txBox="1">
              <a:spLocks/>
            </p:cNvSpPr>
            <p:nvPr/>
          </p:nvSpPr>
          <p:spPr bwMode="auto">
            <a:xfrm>
              <a:off x="2247899" y="6157596"/>
              <a:ext cx="6067425" cy="268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600" kern="0" noProof="0" dirty="0" smtClean="0">
                  <a:latin typeface="Calibri" panose="020F0502020204030204" pitchFamily="34" charset="0"/>
                  <a:ea typeface="+mj-ea"/>
                  <a:cs typeface="+mj-cs"/>
                </a:rPr>
                <a:t>Frequency distribution analysis &amp; Identification of statistics</a:t>
              </a:r>
              <a:endParaRPr kumimoji="0" lang="en-US" altLang="en-US" sz="1600" i="0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7400" y="5199941"/>
            <a:ext cx="24892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590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25829</TotalTime>
  <Words>1429</Words>
  <Application>Microsoft Macintosh PowerPoint</Application>
  <PresentationFormat>On-screen Show (4:3)</PresentationFormat>
  <Paragraphs>127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ceola</dc:creator>
  <cp:lastModifiedBy>Serena Ceola</cp:lastModifiedBy>
  <cp:revision>955</cp:revision>
  <cp:lastPrinted>2013-04-07T21:40:58Z</cp:lastPrinted>
  <dcterms:created xsi:type="dcterms:W3CDTF">2012-09-08T13:11:42Z</dcterms:created>
  <dcterms:modified xsi:type="dcterms:W3CDTF">2016-04-13T13:26:31Z</dcterms:modified>
</cp:coreProperties>
</file>