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7" r:id="rId3"/>
    <p:sldId id="268" r:id="rId4"/>
    <p:sldId id="270" r:id="rId5"/>
    <p:sldId id="269" r:id="rId6"/>
    <p:sldId id="258" r:id="rId7"/>
    <p:sldId id="271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FCBD6-C715-4A0B-98B3-7CB526251396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B62B4-777A-4262-9B92-C4C0F7220EA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FAE10-6938-444C-9312-E550F92C3A90}" type="datetimeFigureOut">
              <a:rPr lang="it-IT" smtClean="0"/>
              <a:pPr/>
              <a:t>14/12/2015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BBDC2-6429-4CFA-8E35-FEB74C5EBFA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www.albertomontanari.it/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8.png"/><Relationship Id="rId7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hyperlink" Target="http://www.albertomontanari.it/" TargetMode="External"/><Relationship Id="rId5" Type="http://schemas.openxmlformats.org/officeDocument/2006/relationships/image" Target="../media/image31.tiff"/><Relationship Id="rId10" Type="http://schemas.openxmlformats.org/officeDocument/2006/relationships/image" Target="../media/image41.png"/><Relationship Id="rId4" Type="http://schemas.openxmlformats.org/officeDocument/2006/relationships/image" Target="../media/image30.tiff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tiff"/><Relationship Id="rId3" Type="http://schemas.openxmlformats.org/officeDocument/2006/relationships/image" Target="../media/image43.png"/><Relationship Id="rId7" Type="http://schemas.openxmlformats.org/officeDocument/2006/relationships/image" Target="../media/image2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tiff"/><Relationship Id="rId4" Type="http://schemas.openxmlformats.org/officeDocument/2006/relationships/image" Target="../media/image44.tiff"/><Relationship Id="rId9" Type="http://schemas.openxmlformats.org/officeDocument/2006/relationships/hyperlink" Target="http://www.albertomontanari.it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lbertomontanari.it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://www.albertomontanari.it/" TargetMode="Externa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ertomontanari.i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ertomontanari.it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hyperlink" Target="http://www.albertomontanari.it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ertomontanari.it/" TargetMode="External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bertomontanari.it/" TargetMode="External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hyperlink" Target="http://www.albertomontanari.it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tiff"/><Relationship Id="rId3" Type="http://schemas.openxmlformats.org/officeDocument/2006/relationships/image" Target="../media/image24.png"/><Relationship Id="rId7" Type="http://schemas.openxmlformats.org/officeDocument/2006/relationships/image" Target="../media/image28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hyperlink" Target="http://www.albertomontanari.it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tiff"/><Relationship Id="rId7" Type="http://schemas.openxmlformats.org/officeDocument/2006/relationships/image" Target="../media/image35.png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hyperlink" Target="http://www.albertomontanari.i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Conferences\AGU Fall Meeting 2015 San Francisco\FM15-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00576" cy="1047750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5369442" y="0"/>
            <a:ext cx="37745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 smtClean="0"/>
              <a:t>December, 14 2015 - SESSION H13R</a:t>
            </a:r>
          </a:p>
          <a:p>
            <a:pPr algn="r"/>
            <a:endParaRPr lang="en-US" sz="800" dirty="0" smtClean="0"/>
          </a:p>
          <a:p>
            <a:pPr algn="r"/>
            <a:r>
              <a:rPr lang="en-US" sz="1400" dirty="0" smtClean="0"/>
              <a:t>Progress in Large-Scale Modeling and Remote Sensing of the Water Cycle in a Changing World II</a:t>
            </a:r>
            <a:endParaRPr lang="en-US" sz="1400" dirty="0"/>
          </a:p>
        </p:txBody>
      </p:sp>
      <p:sp>
        <p:nvSpPr>
          <p:cNvPr id="6" name="Text Box 66"/>
          <p:cNvSpPr txBox="1">
            <a:spLocks noChangeArrowheads="1"/>
          </p:cNvSpPr>
          <p:nvPr/>
        </p:nvSpPr>
        <p:spPr bwMode="auto">
          <a:xfrm>
            <a:off x="251520" y="1251108"/>
            <a:ext cx="8640959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cap="all" dirty="0" smtClean="0">
                <a:solidFill>
                  <a:srgbClr val="FF0000"/>
                </a:solidFill>
              </a:rPr>
              <a:t>HUMAN-IMPACTED WATERS:</a:t>
            </a:r>
          </a:p>
          <a:p>
            <a:pPr algn="ctr"/>
            <a:r>
              <a:rPr lang="en-US" sz="3200" b="1" cap="all" dirty="0" smtClean="0">
                <a:solidFill>
                  <a:srgbClr val="FF0000"/>
                </a:solidFill>
              </a:rPr>
              <a:t>TEMPORAL EVOLUTION OF HUMAN PROXIMITY</a:t>
            </a:r>
          </a:p>
          <a:p>
            <a:pPr algn="ctr"/>
            <a:r>
              <a:rPr lang="en-US" sz="3200" b="1" cap="all" dirty="0" smtClean="0">
                <a:solidFill>
                  <a:srgbClr val="FF0000"/>
                </a:solidFill>
              </a:rPr>
              <a:t>TO RIVERS FROM GLOBAL HIGH-RESOLUTION NIGHTTIME LIGHTS</a:t>
            </a:r>
            <a:endParaRPr lang="en-US" sz="3200" b="1" cap="all" dirty="0">
              <a:solidFill>
                <a:srgbClr val="FF0000"/>
              </a:solidFill>
            </a:endParaRPr>
          </a:p>
        </p:txBody>
      </p:sp>
      <p:sp>
        <p:nvSpPr>
          <p:cNvPr id="7" name="Text Box 66"/>
          <p:cNvSpPr txBox="1">
            <a:spLocks noChangeArrowheads="1"/>
          </p:cNvSpPr>
          <p:nvPr/>
        </p:nvSpPr>
        <p:spPr bwMode="auto">
          <a:xfrm>
            <a:off x="919810" y="3294650"/>
            <a:ext cx="76341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/>
              <a:t>Serena Ceola</a:t>
            </a:r>
            <a:r>
              <a:rPr lang="en-US" sz="2000" baseline="30000" dirty="0" smtClean="0"/>
              <a:t>1</a:t>
            </a:r>
            <a:r>
              <a:rPr lang="en-US" sz="2000" dirty="0" smtClean="0"/>
              <a:t>, Francesco Laio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, </a:t>
            </a:r>
            <a:r>
              <a:rPr lang="en-US" sz="2000" u="sng" dirty="0" smtClean="0"/>
              <a:t>Alberto Montanari</a:t>
            </a:r>
            <a:r>
              <a:rPr lang="en-US" sz="2000" baseline="30000" dirty="0" smtClean="0"/>
              <a:t>1</a:t>
            </a:r>
            <a:endParaRPr lang="en-US" sz="2000" baseline="30000" dirty="0"/>
          </a:p>
        </p:txBody>
      </p:sp>
      <p:sp>
        <p:nvSpPr>
          <p:cNvPr id="8" name="Text Box 66"/>
          <p:cNvSpPr txBox="1">
            <a:spLocks noChangeArrowheads="1"/>
          </p:cNvSpPr>
          <p:nvPr/>
        </p:nvSpPr>
        <p:spPr bwMode="auto">
          <a:xfrm>
            <a:off x="859850" y="3702882"/>
            <a:ext cx="76129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aseline="30000" dirty="0" smtClean="0">
                <a:latin typeface="Calibri" charset="0"/>
              </a:rPr>
              <a:t>1</a:t>
            </a:r>
            <a:r>
              <a:rPr lang="en-US" sz="1600" dirty="0" smtClean="0">
                <a:latin typeface="Calibri" charset="0"/>
              </a:rPr>
              <a:t> Department DICAM, University of Bologna, Bologna, Italy</a:t>
            </a:r>
          </a:p>
          <a:p>
            <a:pPr algn="ctr"/>
            <a:r>
              <a:rPr lang="en-US" sz="1600" baseline="30000" dirty="0" smtClean="0">
                <a:latin typeface="Calibri" charset="0"/>
              </a:rPr>
              <a:t>2</a:t>
            </a:r>
            <a:r>
              <a:rPr lang="en-US" sz="1600" dirty="0" smtClean="0">
                <a:latin typeface="Calibri" charset="0"/>
              </a:rPr>
              <a:t> Department DIATI, Politecnico di Torino, Torino, Italy</a:t>
            </a:r>
            <a:endParaRPr lang="en-US" sz="1600" baseline="30000" dirty="0" smtClean="0"/>
          </a:p>
        </p:txBody>
      </p:sp>
      <p:pic>
        <p:nvPicPr>
          <p:cNvPr id="12" name="Picture 5" descr="D:\Conferences\KOS2013\UNIB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4306264"/>
            <a:ext cx="1282924" cy="846000"/>
          </a:xfrm>
          <a:prstGeom prst="rect">
            <a:avLst/>
          </a:prstGeom>
          <a:noFill/>
        </p:spPr>
      </p:pic>
      <p:pic>
        <p:nvPicPr>
          <p:cNvPr id="13" name="Picture 6" descr="D:\Conferences\KOS2013\POLI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6120" y="4306264"/>
            <a:ext cx="846000" cy="846000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5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 l="19070" t="11886" r="67035" b="72197"/>
          <a:stretch>
            <a:fillRect/>
          </a:stretch>
        </p:blipFill>
        <p:spPr bwMode="auto">
          <a:xfrm>
            <a:off x="1147153" y="4950539"/>
            <a:ext cx="1676104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396200" y="5937474"/>
            <a:ext cx="3231420" cy="36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EU FP7 Collaborative project (grant agreement No. 603587)</a:t>
            </a:r>
            <a:endParaRPr kumimoji="0" lang="en-US" altLang="en-US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D:\Conferences\EGU2015\oral\miur-log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09818" y="5205369"/>
            <a:ext cx="2673333" cy="10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48"/>
          <p:cNvGrpSpPr/>
          <p:nvPr/>
        </p:nvGrpSpPr>
        <p:grpSpPr>
          <a:xfrm>
            <a:off x="4586288" y="5562600"/>
            <a:ext cx="2243138" cy="361950"/>
            <a:chOff x="1243013" y="5562600"/>
            <a:chExt cx="2243138" cy="361950"/>
          </a:xfrm>
        </p:grpSpPr>
        <p:pic>
          <p:nvPicPr>
            <p:cNvPr id="5837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43013" y="5562600"/>
              <a:ext cx="1547813" cy="36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373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47963" y="5591175"/>
              <a:ext cx="738188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" name="CasellaDiTesto 49"/>
          <p:cNvSpPr txBox="1"/>
          <p:nvPr/>
        </p:nvSpPr>
        <p:spPr>
          <a:xfrm>
            <a:off x="851683" y="5591489"/>
            <a:ext cx="40346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is one of the considered distance classes for which</a:t>
            </a:r>
          </a:p>
        </p:txBody>
      </p:sp>
      <p:sp>
        <p:nvSpPr>
          <p:cNvPr id="29" name="CasellaDiTesto 28"/>
          <p:cNvSpPr txBox="1"/>
          <p:nvPr/>
        </p:nvSpPr>
        <p:spPr>
          <a:xfrm>
            <a:off x="89685" y="986035"/>
            <a:ext cx="8639175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b="1" dirty="0" smtClean="0"/>
              <a:t>Human distance-from-river range</a:t>
            </a:r>
          </a:p>
        </p:txBody>
      </p:sp>
      <p:grpSp>
        <p:nvGrpSpPr>
          <p:cNvPr id="3" name="Gruppo 34"/>
          <p:cNvGrpSpPr>
            <a:grpSpLocks noChangeAspect="1"/>
          </p:cNvGrpSpPr>
          <p:nvPr/>
        </p:nvGrpSpPr>
        <p:grpSpPr>
          <a:xfrm>
            <a:off x="4622800" y="1699426"/>
            <a:ext cx="3854450" cy="1881975"/>
            <a:chOff x="2679700" y="4461676"/>
            <a:chExt cx="3854450" cy="1881975"/>
          </a:xfrm>
        </p:grpSpPr>
        <p:pic>
          <p:nvPicPr>
            <p:cNvPr id="57346" name="Picture 2" descr="D:\Conferences\EESS_IIE_EPFL_19May2015\ex_1992.t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887130" y="4816476"/>
              <a:ext cx="1163117" cy="1163117"/>
            </a:xfrm>
            <a:prstGeom prst="rect">
              <a:avLst/>
            </a:prstGeom>
            <a:noFill/>
          </p:spPr>
        </p:pic>
        <p:pic>
          <p:nvPicPr>
            <p:cNvPr id="57347" name="Picture 3" descr="D:\Conferences\EESS_IIE_EPFL_19May2015\ex_2013.t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73117" y="4816476"/>
              <a:ext cx="1163117" cy="1163117"/>
            </a:xfrm>
            <a:prstGeom prst="rect">
              <a:avLst/>
            </a:prstGeom>
            <a:noFill/>
          </p:spPr>
        </p:pic>
        <p:grpSp>
          <p:nvGrpSpPr>
            <p:cNvPr id="4" name="Gruppo 42"/>
            <p:cNvGrpSpPr/>
            <p:nvPr/>
          </p:nvGrpSpPr>
          <p:grpSpPr>
            <a:xfrm>
              <a:off x="2679700" y="6004726"/>
              <a:ext cx="1577976" cy="338925"/>
              <a:chOff x="2698750" y="6061876"/>
              <a:chExt cx="1577976" cy="338925"/>
            </a:xfrm>
          </p:grpSpPr>
          <p:pic>
            <p:nvPicPr>
              <p:cNvPr id="57351" name="Picture 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698750" y="6138863"/>
                <a:ext cx="1181100" cy="2619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" name="CasellaDiTesto 40"/>
              <p:cNvSpPr txBox="1"/>
              <p:nvPr/>
            </p:nvSpPr>
            <p:spPr>
              <a:xfrm>
                <a:off x="3718710" y="6061876"/>
                <a:ext cx="558016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US" sz="1600" dirty="0" smtClean="0"/>
                  <a:t>= 4</a:t>
                </a:r>
              </a:p>
            </p:txBody>
          </p:sp>
        </p:grpSp>
        <p:grpSp>
          <p:nvGrpSpPr>
            <p:cNvPr id="5" name="Gruppo 43"/>
            <p:cNvGrpSpPr/>
            <p:nvPr/>
          </p:nvGrpSpPr>
          <p:grpSpPr>
            <a:xfrm>
              <a:off x="4775201" y="6004726"/>
              <a:ext cx="1758949" cy="338554"/>
              <a:chOff x="5327651" y="6061876"/>
              <a:chExt cx="1758949" cy="338554"/>
            </a:xfrm>
          </p:grpSpPr>
          <p:pic>
            <p:nvPicPr>
              <p:cNvPr id="57352" name="Picture 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5327651" y="6135688"/>
                <a:ext cx="1171575" cy="2428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" name="CasellaDiTesto 41"/>
              <p:cNvSpPr txBox="1"/>
              <p:nvPr/>
            </p:nvSpPr>
            <p:spPr>
              <a:xfrm>
                <a:off x="6347610" y="6061876"/>
                <a:ext cx="738990" cy="338554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US" sz="1600" dirty="0" smtClean="0"/>
                  <a:t>= 1.5</a:t>
                </a:r>
              </a:p>
            </p:txBody>
          </p:sp>
        </p:grpSp>
        <p:sp>
          <p:nvSpPr>
            <p:cNvPr id="45" name="CasellaDiTesto 44"/>
            <p:cNvSpPr txBox="1"/>
            <p:nvPr/>
          </p:nvSpPr>
          <p:spPr>
            <a:xfrm>
              <a:off x="3094431" y="4461676"/>
              <a:ext cx="748515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600" b="1" dirty="0" smtClean="0"/>
                <a:t>1992</a:t>
              </a:r>
            </a:p>
          </p:txBody>
        </p:sp>
        <p:sp>
          <p:nvSpPr>
            <p:cNvPr id="46" name="CasellaDiTesto 45"/>
            <p:cNvSpPr txBox="1"/>
            <p:nvPr/>
          </p:nvSpPr>
          <p:spPr>
            <a:xfrm>
              <a:off x="5280418" y="4461676"/>
              <a:ext cx="748515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600" b="1" dirty="0" smtClean="0"/>
                <a:t>2013</a:t>
              </a:r>
            </a:p>
          </p:txBody>
        </p:sp>
      </p:grp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4381" y="2193188"/>
            <a:ext cx="25431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8656" y="4500341"/>
            <a:ext cx="6415088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Rettangolo 39"/>
          <p:cNvSpPr/>
          <p:nvPr/>
        </p:nvSpPr>
        <p:spPr>
          <a:xfrm>
            <a:off x="657225" y="2155825"/>
            <a:ext cx="2724150" cy="8763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Rettangolo 42"/>
          <p:cNvSpPr/>
          <p:nvPr/>
        </p:nvSpPr>
        <p:spPr>
          <a:xfrm>
            <a:off x="657225" y="4429125"/>
            <a:ext cx="6467475" cy="8763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7" name="CasellaDiTesto 46"/>
          <p:cNvSpPr txBox="1"/>
          <p:nvPr/>
        </p:nvSpPr>
        <p:spPr>
          <a:xfrm>
            <a:off x="89684" y="1411473"/>
            <a:ext cx="3606016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From an analytical view point:</a:t>
            </a:r>
          </a:p>
        </p:txBody>
      </p:sp>
      <p:sp>
        <p:nvSpPr>
          <p:cNvPr id="48" name="CasellaDiTesto 47"/>
          <p:cNvSpPr txBox="1"/>
          <p:nvPr/>
        </p:nvSpPr>
        <p:spPr>
          <a:xfrm>
            <a:off x="89684" y="3973698"/>
            <a:ext cx="3606016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where:</a:t>
            </a: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2476" y="5610226"/>
            <a:ext cx="1619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1"/>
          <p:cNvSpPr txBox="1"/>
          <p:nvPr/>
        </p:nvSpPr>
        <p:spPr>
          <a:xfrm>
            <a:off x="228601" y="7"/>
            <a:ext cx="8795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Proximity to rivers:</a:t>
            </a:r>
          </a:p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GEOGRAPHICAL versus HUMAN perspective</a:t>
            </a:r>
          </a:p>
        </p:txBody>
      </p:sp>
      <p:sp>
        <p:nvSpPr>
          <p:cNvPr id="32" name="Rettangolo 31"/>
          <p:cNvSpPr/>
          <p:nvPr/>
        </p:nvSpPr>
        <p:spPr>
          <a:xfrm>
            <a:off x="3576918" y="6145300"/>
            <a:ext cx="53119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1000" dirty="0" err="1" smtClean="0">
                <a:latin typeface="+mn-lt"/>
              </a:rPr>
              <a:t>Ceola</a:t>
            </a:r>
            <a:r>
              <a:rPr lang="it-IT" sz="1000" dirty="0" smtClean="0">
                <a:latin typeface="+mn-lt"/>
              </a:rPr>
              <a:t>, S., F. </a:t>
            </a:r>
            <a:r>
              <a:rPr lang="it-IT" sz="1000" dirty="0" err="1" smtClean="0">
                <a:latin typeface="+mn-lt"/>
              </a:rPr>
              <a:t>Laio</a:t>
            </a:r>
            <a:r>
              <a:rPr lang="it-IT" sz="1000" dirty="0" smtClean="0">
                <a:latin typeface="+mn-lt"/>
              </a:rPr>
              <a:t>, and A. Montanari (2015), </a:t>
            </a:r>
            <a:r>
              <a:rPr lang="it-IT" sz="1000" dirty="0" err="1" smtClean="0">
                <a:latin typeface="+mn-lt"/>
              </a:rPr>
              <a:t>Human-impacted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waters</a:t>
            </a:r>
            <a:r>
              <a:rPr lang="it-IT" sz="1000" dirty="0" smtClean="0">
                <a:latin typeface="+mn-lt"/>
              </a:rPr>
              <a:t>: New </a:t>
            </a:r>
            <a:r>
              <a:rPr lang="it-IT" sz="1000" dirty="0" err="1" smtClean="0">
                <a:latin typeface="+mn-lt"/>
              </a:rPr>
              <a:t>perspectives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from</a:t>
            </a:r>
            <a:r>
              <a:rPr lang="it-IT" sz="1000" dirty="0" smtClean="0">
                <a:latin typeface="+mn-lt"/>
              </a:rPr>
              <a:t> global </a:t>
            </a:r>
            <a:r>
              <a:rPr lang="it-IT" sz="1000" dirty="0" err="1" smtClean="0">
                <a:latin typeface="+mn-lt"/>
              </a:rPr>
              <a:t>high-resolution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monitoring</a:t>
            </a:r>
            <a:r>
              <a:rPr lang="it-IT" sz="1000" dirty="0" smtClean="0">
                <a:latin typeface="+mn-lt"/>
              </a:rPr>
              <a:t>, </a:t>
            </a:r>
            <a:r>
              <a:rPr lang="it-IT" sz="1000" i="1" dirty="0" smtClean="0">
                <a:latin typeface="+mn-lt"/>
              </a:rPr>
              <a:t>Water </a:t>
            </a:r>
            <a:r>
              <a:rPr lang="it-IT" sz="1000" i="1" dirty="0" err="1" smtClean="0">
                <a:latin typeface="+mn-lt"/>
              </a:rPr>
              <a:t>Resour</a:t>
            </a:r>
            <a:r>
              <a:rPr lang="it-IT" sz="1000" i="1" dirty="0" smtClean="0">
                <a:latin typeface="+mn-lt"/>
              </a:rPr>
              <a:t>. </a:t>
            </a:r>
            <a:r>
              <a:rPr lang="it-IT" sz="1000" i="1" dirty="0" err="1" smtClean="0">
                <a:latin typeface="+mn-lt"/>
              </a:rPr>
              <a:t>Res</a:t>
            </a:r>
            <a:r>
              <a:rPr lang="it-IT" sz="1000" dirty="0" smtClean="0">
                <a:latin typeface="+mn-lt"/>
              </a:rPr>
              <a:t>., 51, 7064–7079, </a:t>
            </a:r>
            <a:r>
              <a:rPr lang="it-IT" sz="1000" dirty="0" err="1" smtClean="0">
                <a:latin typeface="+mn-lt"/>
              </a:rPr>
              <a:t>doi</a:t>
            </a:r>
            <a:r>
              <a:rPr lang="it-IT" sz="1000" dirty="0" smtClean="0">
                <a:latin typeface="+mn-lt"/>
              </a:rPr>
              <a:t>:10.1002/2015WR017482.</a:t>
            </a:r>
          </a:p>
        </p:txBody>
      </p:sp>
      <p:sp>
        <p:nvSpPr>
          <p:cNvPr id="34" name="Rettangolo 33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11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3081635"/>
            <a:ext cx="7762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075" y="4224635"/>
            <a:ext cx="7429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D:\Conferences\EESS_IIE_EPFL_19May2015\slope_range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1449" y="3534449"/>
            <a:ext cx="5620817" cy="2392070"/>
          </a:xfrm>
          <a:prstGeom prst="rect">
            <a:avLst/>
          </a:prstGeom>
          <a:noFill/>
        </p:spPr>
      </p:pic>
      <p:pic>
        <p:nvPicPr>
          <p:cNvPr id="25" name="Picture 2" descr="D:\Conferences\EESS_IIE_EPFL_19May2015\eu_range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8750" y="2142298"/>
            <a:ext cx="2008188" cy="1066800"/>
          </a:xfrm>
          <a:prstGeom prst="rect">
            <a:avLst/>
          </a:prstGeom>
          <a:noFill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5263" y="2135486"/>
            <a:ext cx="313848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CasellaDiTesto 31"/>
          <p:cNvSpPr txBox="1"/>
          <p:nvPr/>
        </p:nvSpPr>
        <p:spPr>
          <a:xfrm>
            <a:off x="954919" y="3100851"/>
            <a:ext cx="2578856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yearly variation of human distance-from-river range (i.e. slope      )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954919" y="3824042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dirty="0" smtClean="0"/>
              <a:t>year</a:t>
            </a:r>
          </a:p>
        </p:txBody>
      </p:sp>
      <p:sp>
        <p:nvSpPr>
          <p:cNvPr id="103" name="Rettangolo 102"/>
          <p:cNvSpPr/>
          <p:nvPr/>
        </p:nvSpPr>
        <p:spPr>
          <a:xfrm>
            <a:off x="180960" y="1986186"/>
            <a:ext cx="3219465" cy="627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63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1" y="3881735"/>
            <a:ext cx="1238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CasellaDiTesto 28"/>
          <p:cNvSpPr txBox="1"/>
          <p:nvPr/>
        </p:nvSpPr>
        <p:spPr>
          <a:xfrm>
            <a:off x="148634" y="2881818"/>
            <a:ext cx="923039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where: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954919" y="4214567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dirty="0" smtClean="0"/>
              <a:t>intercept</a:t>
            </a:r>
          </a:p>
        </p:txBody>
      </p:sp>
      <p:cxnSp>
        <p:nvCxnSpPr>
          <p:cNvPr id="36" name="Connettore 1 35"/>
          <p:cNvCxnSpPr/>
          <p:nvPr/>
        </p:nvCxnSpPr>
        <p:spPr>
          <a:xfrm>
            <a:off x="1466850" y="3691235"/>
            <a:ext cx="180000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asellaDiTesto 36"/>
          <p:cNvSpPr txBox="1"/>
          <p:nvPr/>
        </p:nvSpPr>
        <p:spPr>
          <a:xfrm>
            <a:off x="4756150" y="1910035"/>
            <a:ext cx="1057275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000" b="1" dirty="0" smtClean="0"/>
              <a:t>World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6915150" y="1910035"/>
            <a:ext cx="104775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000" b="1" dirty="0" smtClean="0"/>
              <a:t>Europe</a:t>
            </a:r>
          </a:p>
        </p:txBody>
      </p:sp>
      <p:pic>
        <p:nvPicPr>
          <p:cNvPr id="26" name="Picture 3" descr="D:\Conferences\EESS_IIE_EPFL_19May2015\world_range.t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38638" y="2137535"/>
            <a:ext cx="2008187" cy="1069975"/>
          </a:xfrm>
          <a:prstGeom prst="rect">
            <a:avLst/>
          </a:prstGeom>
          <a:noFill/>
        </p:spPr>
      </p:pic>
      <p:sp>
        <p:nvSpPr>
          <p:cNvPr id="23" name="TextBox 11"/>
          <p:cNvSpPr txBox="1"/>
          <p:nvPr/>
        </p:nvSpPr>
        <p:spPr>
          <a:xfrm>
            <a:off x="228601" y="7"/>
            <a:ext cx="8795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Proximity to rivers:</a:t>
            </a:r>
          </a:p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GEOGRAPHICAL versus HUMAN perspective</a:t>
            </a:r>
          </a:p>
        </p:txBody>
      </p:sp>
      <p:sp>
        <p:nvSpPr>
          <p:cNvPr id="27" name="CasellaDiTesto 26"/>
          <p:cNvSpPr txBox="1"/>
          <p:nvPr/>
        </p:nvSpPr>
        <p:spPr>
          <a:xfrm>
            <a:off x="242047" y="977820"/>
            <a:ext cx="8672233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From a temporal trend analysis, the </a:t>
            </a:r>
            <a:r>
              <a:rPr lang="en-US" sz="2000" b="1" dirty="0" smtClean="0"/>
              <a:t>human distance-from-river range </a:t>
            </a:r>
            <a:r>
              <a:rPr lang="en-US" sz="2000" dirty="0" smtClean="0"/>
              <a:t>significantly</a:t>
            </a:r>
            <a:r>
              <a:rPr lang="en-US" sz="2000" b="1" dirty="0" smtClean="0"/>
              <a:t> decreased from 1992 to 2013</a:t>
            </a:r>
            <a:endParaRPr lang="en-US" sz="2000" b="1" dirty="0"/>
          </a:p>
        </p:txBody>
      </p:sp>
      <p:sp>
        <p:nvSpPr>
          <p:cNvPr id="43" name="Rettangolo 42"/>
          <p:cNvSpPr/>
          <p:nvPr/>
        </p:nvSpPr>
        <p:spPr>
          <a:xfrm>
            <a:off x="3576918" y="6145300"/>
            <a:ext cx="53119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1000" dirty="0" err="1" smtClean="0">
                <a:latin typeface="+mn-lt"/>
              </a:rPr>
              <a:t>Ceola</a:t>
            </a:r>
            <a:r>
              <a:rPr lang="it-IT" sz="1000" dirty="0" smtClean="0">
                <a:latin typeface="+mn-lt"/>
              </a:rPr>
              <a:t>, S., F. </a:t>
            </a:r>
            <a:r>
              <a:rPr lang="it-IT" sz="1000" dirty="0" err="1" smtClean="0">
                <a:latin typeface="+mn-lt"/>
              </a:rPr>
              <a:t>Laio</a:t>
            </a:r>
            <a:r>
              <a:rPr lang="it-IT" sz="1000" dirty="0" smtClean="0">
                <a:latin typeface="+mn-lt"/>
              </a:rPr>
              <a:t>, and A. Montanari (2015), </a:t>
            </a:r>
            <a:r>
              <a:rPr lang="it-IT" sz="1000" dirty="0" err="1" smtClean="0">
                <a:latin typeface="+mn-lt"/>
              </a:rPr>
              <a:t>Human-impacted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waters</a:t>
            </a:r>
            <a:r>
              <a:rPr lang="it-IT" sz="1000" dirty="0" smtClean="0">
                <a:latin typeface="+mn-lt"/>
              </a:rPr>
              <a:t>: New </a:t>
            </a:r>
            <a:r>
              <a:rPr lang="it-IT" sz="1000" dirty="0" err="1" smtClean="0">
                <a:latin typeface="+mn-lt"/>
              </a:rPr>
              <a:t>perspectives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from</a:t>
            </a:r>
            <a:r>
              <a:rPr lang="it-IT" sz="1000" dirty="0" smtClean="0">
                <a:latin typeface="+mn-lt"/>
              </a:rPr>
              <a:t> global </a:t>
            </a:r>
            <a:r>
              <a:rPr lang="it-IT" sz="1000" dirty="0" err="1" smtClean="0">
                <a:latin typeface="+mn-lt"/>
              </a:rPr>
              <a:t>high-resolution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monitoring</a:t>
            </a:r>
            <a:r>
              <a:rPr lang="it-IT" sz="1000" dirty="0" smtClean="0">
                <a:latin typeface="+mn-lt"/>
              </a:rPr>
              <a:t>, </a:t>
            </a:r>
            <a:r>
              <a:rPr lang="it-IT" sz="1000" i="1" dirty="0" smtClean="0">
                <a:latin typeface="+mn-lt"/>
              </a:rPr>
              <a:t>Water </a:t>
            </a:r>
            <a:r>
              <a:rPr lang="it-IT" sz="1000" i="1" dirty="0" err="1" smtClean="0">
                <a:latin typeface="+mn-lt"/>
              </a:rPr>
              <a:t>Resour</a:t>
            </a:r>
            <a:r>
              <a:rPr lang="it-IT" sz="1000" i="1" dirty="0" smtClean="0">
                <a:latin typeface="+mn-lt"/>
              </a:rPr>
              <a:t>. </a:t>
            </a:r>
            <a:r>
              <a:rPr lang="it-IT" sz="1000" i="1" dirty="0" err="1" smtClean="0">
                <a:latin typeface="+mn-lt"/>
              </a:rPr>
              <a:t>Res</a:t>
            </a:r>
            <a:r>
              <a:rPr lang="it-IT" sz="1000" dirty="0" smtClean="0">
                <a:latin typeface="+mn-lt"/>
              </a:rPr>
              <a:t>., 51, 7064–7079, </a:t>
            </a:r>
            <a:r>
              <a:rPr lang="it-IT" sz="1000" dirty="0" err="1" smtClean="0">
                <a:latin typeface="+mn-lt"/>
              </a:rPr>
              <a:t>doi</a:t>
            </a:r>
            <a:r>
              <a:rPr lang="it-IT" sz="1000" dirty="0" smtClean="0">
                <a:latin typeface="+mn-lt"/>
              </a:rPr>
              <a:t>:10.1002/2015WR017482.</a:t>
            </a:r>
          </a:p>
        </p:txBody>
      </p:sp>
      <p:sp>
        <p:nvSpPr>
          <p:cNvPr id="21" name="Rettangolo 20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9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1"/>
          <p:cNvSpPr txBox="1"/>
          <p:nvPr/>
        </p:nvSpPr>
        <p:spPr>
          <a:xfrm>
            <a:off x="228601" y="7"/>
            <a:ext cx="879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Concluding remarks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236130" y="1171778"/>
            <a:ext cx="8651838" cy="44012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</a:t>
            </a:r>
            <a:r>
              <a:rPr lang="en-US" sz="2000" b="1" dirty="0" smtClean="0">
                <a:latin typeface="+mn-lt"/>
              </a:rPr>
              <a:t>The human presence consistently increased within a 5-km distance from streams and rivers from 1992 to 2013.</a:t>
            </a:r>
          </a:p>
          <a:p>
            <a:pPr marL="819150" lvl="1" indent="-436563" algn="just">
              <a:buFont typeface="Wingdings" pitchFamily="2" charset="2"/>
              <a:buChar char="Ø"/>
            </a:pPr>
            <a:r>
              <a:rPr lang="en-US" sz="2000" dirty="0" smtClean="0">
                <a:latin typeface="+mn-lt"/>
              </a:rPr>
              <a:t>High human densities close to streams and rivers, whereas smaller values for farther distance classes (30% decline from river pixels to distance-4 pixels at the global scale)</a:t>
            </a:r>
          </a:p>
          <a:p>
            <a:pPr marL="819150" lvl="1" indent="-436563" algn="just"/>
            <a:endParaRPr lang="en-US" sz="2000" dirty="0" smtClean="0">
              <a:latin typeface="+mn-lt"/>
            </a:endParaRPr>
          </a:p>
          <a:p>
            <a:pPr marL="0" lvl="1" indent="0" algn="just"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</a:t>
            </a:r>
            <a:r>
              <a:rPr lang="en-US" sz="2000" b="1" dirty="0" smtClean="0">
                <a:latin typeface="+mn-lt"/>
              </a:rPr>
              <a:t>Absence of a significant temporal trend of average human proximity</a:t>
            </a:r>
          </a:p>
          <a:p>
            <a:pPr marL="882650" lvl="1" indent="-500063" algn="just">
              <a:buFont typeface="Wingdings" pitchFamily="2" charset="2"/>
              <a:buChar char="Ø"/>
            </a:pPr>
            <a:r>
              <a:rPr lang="en-US" sz="2000" dirty="0" smtClean="0">
                <a:latin typeface="+mn-lt"/>
              </a:rPr>
              <a:t>Constant frequency distribution of total nightlight values, and thus of human presence, within each distance class</a:t>
            </a:r>
          </a:p>
          <a:p>
            <a:pPr marL="882650" lvl="1" indent="-500063" algn="just"/>
            <a:endParaRPr lang="en-US" sz="2000" dirty="0" smtClean="0">
              <a:latin typeface="+mn-lt"/>
            </a:endParaRPr>
          </a:p>
          <a:p>
            <a:pPr marL="0" lvl="1" indent="0" algn="just">
              <a:buFont typeface="Arial" pitchFamily="34" charset="0"/>
              <a:buChar char="•"/>
            </a:pPr>
            <a:r>
              <a:rPr lang="en-US" sz="2000" dirty="0" smtClean="0">
                <a:latin typeface="+mn-lt"/>
              </a:rPr>
              <a:t> </a:t>
            </a:r>
            <a:r>
              <a:rPr lang="en-US" sz="2000" b="1" dirty="0" smtClean="0">
                <a:latin typeface="+mn-lt"/>
              </a:rPr>
              <a:t>Significant temporal decline in distance from-river-range</a:t>
            </a:r>
          </a:p>
          <a:p>
            <a:pPr marL="882650" lvl="1" indent="-441325" algn="just">
              <a:buFont typeface="Wingdings" pitchFamily="2" charset="2"/>
              <a:buChar char="Ø"/>
            </a:pPr>
            <a:r>
              <a:rPr lang="en-US" sz="2000" dirty="0" smtClean="0">
                <a:latin typeface="+mn-lt"/>
              </a:rPr>
              <a:t>Human presence enhancement: the same population, which originally occupied the whole study area, from 1992 to 2013 started to settle increasingly closer to river bodies</a:t>
            </a:r>
          </a:p>
        </p:txBody>
      </p:sp>
      <p:sp>
        <p:nvSpPr>
          <p:cNvPr id="5" name="Rettangolo 4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2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CV\FotoCV_S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179" y="2733675"/>
            <a:ext cx="1328465" cy="1346400"/>
          </a:xfrm>
          <a:prstGeom prst="rect">
            <a:avLst/>
          </a:prstGeom>
          <a:noFill/>
        </p:spPr>
      </p:pic>
      <p:sp>
        <p:nvSpPr>
          <p:cNvPr id="14" name="CasellaDiTesto 13"/>
          <p:cNvSpPr txBox="1"/>
          <p:nvPr/>
        </p:nvSpPr>
        <p:spPr>
          <a:xfrm>
            <a:off x="247650" y="791038"/>
            <a:ext cx="8629650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The proposed analysis may provide a benchmark for the identification of regions where a priority attention to human exposure to floods as well as to land &amp; water resources management should be dedicated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228601" y="7"/>
            <a:ext cx="879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Perspectives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45673" y="2066932"/>
            <a:ext cx="72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Acknowledgments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 l="19070" t="11886" r="67035" b="72197"/>
          <a:stretch>
            <a:fillRect/>
          </a:stretch>
        </p:blipFill>
        <p:spPr bwMode="auto">
          <a:xfrm>
            <a:off x="967273" y="4350939"/>
            <a:ext cx="1676104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D:\Conferences\EGU2015\oral\miur-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6628" y="4860599"/>
            <a:ext cx="2673333" cy="1080000"/>
          </a:xfrm>
          <a:prstGeom prst="rect">
            <a:avLst/>
          </a:prstGeom>
          <a:noFill/>
        </p:spPr>
      </p:pic>
      <p:pic>
        <p:nvPicPr>
          <p:cNvPr id="19" name="Picture 3" descr="D:\Conferences\EESS_IIE_EPFL_19May2015\Laio.jpg"/>
          <p:cNvPicPr>
            <a:picLocks noChangeAspect="1" noChangeArrowheads="1"/>
          </p:cNvPicPr>
          <p:nvPr/>
        </p:nvPicPr>
        <p:blipFill>
          <a:blip r:embed="rId5" cstate="print"/>
          <a:srcRect l="38028" t="12556" r="42075" b="33513"/>
          <a:stretch>
            <a:fillRect/>
          </a:stretch>
        </p:blipFill>
        <p:spPr bwMode="auto">
          <a:xfrm>
            <a:off x="4933950" y="2733675"/>
            <a:ext cx="1025529" cy="1346400"/>
          </a:xfrm>
          <a:prstGeom prst="rect">
            <a:avLst/>
          </a:prstGeom>
          <a:noFill/>
        </p:spPr>
      </p:pic>
      <p:sp>
        <p:nvSpPr>
          <p:cNvPr id="20" name="CasellaDiTesto 19"/>
          <p:cNvSpPr txBox="1"/>
          <p:nvPr/>
        </p:nvSpPr>
        <p:spPr>
          <a:xfrm>
            <a:off x="2296095" y="3345226"/>
            <a:ext cx="244792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Serena </a:t>
            </a:r>
            <a:r>
              <a:rPr lang="en-US" sz="2000" dirty="0" err="1" smtClean="0"/>
              <a:t>Ceola</a:t>
            </a:r>
            <a:endParaRPr lang="en-US" sz="2000" dirty="0" smtClean="0"/>
          </a:p>
          <a:p>
            <a:pPr algn="just"/>
            <a:r>
              <a:rPr lang="en-US" sz="2000" dirty="0" smtClean="0"/>
              <a:t>University of Bologna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5962650" y="3345226"/>
            <a:ext cx="244792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Francesco </a:t>
            </a:r>
            <a:r>
              <a:rPr lang="en-US" sz="2000" dirty="0" err="1" smtClean="0"/>
              <a:t>Laio</a:t>
            </a:r>
            <a:endParaRPr lang="en-US" sz="2000" dirty="0" smtClean="0"/>
          </a:p>
          <a:p>
            <a:pPr algn="just"/>
            <a:r>
              <a:rPr lang="en-US" sz="2000" dirty="0" err="1" smtClean="0"/>
              <a:t>Politecnico</a:t>
            </a:r>
            <a:r>
              <a:rPr lang="en-US" sz="2000" dirty="0" smtClean="0"/>
              <a:t> </a:t>
            </a:r>
            <a:r>
              <a:rPr lang="en-US" sz="2000" dirty="0" err="1" smtClean="0"/>
              <a:t>di</a:t>
            </a:r>
            <a:r>
              <a:rPr lang="en-US" sz="2000" dirty="0" smtClean="0"/>
              <a:t> Torino</a:t>
            </a:r>
          </a:p>
        </p:txBody>
      </p:sp>
      <p:pic>
        <p:nvPicPr>
          <p:cNvPr id="1029" name="Picture 5" descr="C:\Users\User\AppData\Local\Temp\Rar$DRa0.328\panta-rhei-logo-largescal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3212" y="4559074"/>
            <a:ext cx="1140371" cy="1296000"/>
          </a:xfrm>
          <a:prstGeom prst="rect">
            <a:avLst/>
          </a:prstGeom>
          <a:noFill/>
        </p:spPr>
      </p:pic>
      <p:sp>
        <p:nvSpPr>
          <p:cNvPr id="18" name="Rettangolo 17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7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830910" y="5487774"/>
            <a:ext cx="2032211" cy="36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EU FP7 Collaborative project (grant agreement No. 603587)</a:t>
            </a:r>
            <a:endParaRPr kumimoji="0" lang="en-US" altLang="en-US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1"/>
          <p:cNvSpPr txBox="1"/>
          <p:nvPr/>
        </p:nvSpPr>
        <p:spPr>
          <a:xfrm>
            <a:off x="1745673" y="7"/>
            <a:ext cx="72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Overview &amp; Motivation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257175" y="744430"/>
            <a:ext cx="8629650" cy="52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latin typeface="+mn-lt"/>
                <a:ea typeface="Calibri"/>
                <a:cs typeface="Times New Roman"/>
              </a:rPr>
              <a:t>The ongoing </a:t>
            </a:r>
            <a:r>
              <a:rPr lang="en-US" sz="2000" b="1" dirty="0" smtClean="0">
                <a:latin typeface="+mn-lt"/>
                <a:ea typeface="Calibri"/>
                <a:cs typeface="Times New Roman"/>
              </a:rPr>
              <a:t>human impact enhancement </a:t>
            </a:r>
            <a:r>
              <a:rPr lang="en-US" sz="2000" dirty="0" smtClean="0">
                <a:latin typeface="+mn-lt"/>
                <a:ea typeface="Calibri"/>
                <a:cs typeface="Times New Roman"/>
              </a:rPr>
              <a:t>on the environment and </a:t>
            </a:r>
            <a:r>
              <a:rPr lang="en-US" sz="2000" b="1" dirty="0" smtClean="0">
                <a:latin typeface="+mn-lt"/>
                <a:ea typeface="Calibri"/>
                <a:cs typeface="Times New Roman"/>
              </a:rPr>
              <a:t>on water resources</a:t>
            </a:r>
            <a:r>
              <a:rPr lang="en-US" sz="2000" dirty="0" smtClean="0">
                <a:latin typeface="+mn-lt"/>
                <a:ea typeface="Calibri"/>
                <a:cs typeface="Times New Roman"/>
              </a:rPr>
              <a:t> is posing challenging questions and opportunities in the context of environmental planning and management.</a:t>
            </a:r>
          </a:p>
          <a:p>
            <a:pPr marL="4213225" algn="r"/>
            <a:r>
              <a:rPr lang="en-US" sz="1000" dirty="0" err="1" smtClean="0">
                <a:latin typeface="+mn-lt"/>
              </a:rPr>
              <a:t>Vorosmarty</a:t>
            </a:r>
            <a:r>
              <a:rPr lang="en-US" sz="1000" dirty="0" smtClean="0">
                <a:latin typeface="+mn-lt"/>
              </a:rPr>
              <a:t>, C., et al. (2010), Global threats to human water security and river biodiversity, </a:t>
            </a:r>
            <a:r>
              <a:rPr lang="en-US" sz="1000" i="1" dirty="0" smtClean="0">
                <a:latin typeface="+mn-lt"/>
              </a:rPr>
              <a:t>Nature</a:t>
            </a:r>
            <a:r>
              <a:rPr lang="en-US" sz="1000" dirty="0" smtClean="0">
                <a:latin typeface="+mn-lt"/>
              </a:rPr>
              <a:t>, 467(7315), 555–561, doi:10.1038/</a:t>
            </a:r>
            <a:r>
              <a:rPr lang="it-IT" sz="1000" dirty="0" smtClean="0">
                <a:latin typeface="+mn-lt"/>
              </a:rPr>
              <a:t>nature09440.</a:t>
            </a:r>
          </a:p>
          <a:p>
            <a:pPr algn="just"/>
            <a:endParaRPr lang="en-US" sz="2000" dirty="0" smtClean="0">
              <a:latin typeface="+mn-lt"/>
              <a:ea typeface="Calibri"/>
              <a:cs typeface="Times New Roman"/>
            </a:endParaRPr>
          </a:p>
          <a:p>
            <a:pPr algn="just"/>
            <a:endParaRPr lang="en-US" sz="2000" dirty="0" smtClean="0">
              <a:latin typeface="+mn-lt"/>
              <a:ea typeface="Calibri"/>
              <a:cs typeface="Times New Roman"/>
            </a:endParaRPr>
          </a:p>
          <a:p>
            <a:pPr algn="just"/>
            <a:r>
              <a:rPr lang="en-US" sz="2000" dirty="0" smtClean="0">
                <a:latin typeface="+mn-lt"/>
                <a:ea typeface="Calibri"/>
                <a:cs typeface="Times New Roman"/>
              </a:rPr>
              <a:t>The proximity of populations to streams and rivers is a source of major concern in the context of flood risk, water pollution, anthropogenic use of natural water resources and human pressure on river ecosystems.</a:t>
            </a:r>
          </a:p>
          <a:p>
            <a:pPr algn="just"/>
            <a:endParaRPr lang="en-US" sz="2000" dirty="0" smtClean="0">
              <a:cs typeface="Times New Roman"/>
            </a:endParaRPr>
          </a:p>
          <a:p>
            <a:pPr algn="just"/>
            <a:endParaRPr lang="en-US" sz="2000" dirty="0" smtClean="0">
              <a:cs typeface="Times New Roman"/>
            </a:endParaRPr>
          </a:p>
          <a:p>
            <a:pPr algn="just"/>
            <a:r>
              <a:rPr lang="en-US" sz="2400" b="1" dirty="0" smtClean="0">
                <a:latin typeface="+mn-lt"/>
                <a:cs typeface="Times New Roman"/>
              </a:rPr>
              <a:t>Research questions:</a:t>
            </a:r>
          </a:p>
          <a:p>
            <a:pPr algn="just"/>
            <a:endParaRPr lang="en-US" sz="2000" dirty="0" smtClean="0">
              <a:latin typeface="+mn-lt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US" sz="2000" b="1" dirty="0" smtClean="0">
                <a:latin typeface="+mn-lt"/>
              </a:rPr>
              <a:t>How close do we live to fluvial water bodies?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sz="2000" b="1" dirty="0" smtClean="0">
                <a:latin typeface="+mn-lt"/>
              </a:rPr>
              <a:t>How </a:t>
            </a:r>
            <a:r>
              <a:rPr lang="en-US" sz="2000" b="1" dirty="0" smtClean="0"/>
              <a:t>i</a:t>
            </a:r>
            <a:r>
              <a:rPr lang="en-US" sz="2000" b="1" dirty="0" smtClean="0">
                <a:latin typeface="+mn-lt"/>
              </a:rPr>
              <a:t>s human proximity to rivers changed in time?</a:t>
            </a:r>
          </a:p>
          <a:p>
            <a:pPr marL="3495675" algn="r"/>
            <a:r>
              <a:rPr lang="it-IT" sz="1000" dirty="0" err="1" smtClean="0">
                <a:latin typeface="+mn-lt"/>
              </a:rPr>
              <a:t>Ceola</a:t>
            </a:r>
            <a:r>
              <a:rPr lang="it-IT" sz="1000" dirty="0" smtClean="0">
                <a:latin typeface="+mn-lt"/>
              </a:rPr>
              <a:t>, S., F. </a:t>
            </a:r>
            <a:r>
              <a:rPr lang="it-IT" sz="1000" dirty="0" err="1" smtClean="0">
                <a:latin typeface="+mn-lt"/>
              </a:rPr>
              <a:t>Laio</a:t>
            </a:r>
            <a:r>
              <a:rPr lang="it-IT" sz="1000" dirty="0" smtClean="0">
                <a:latin typeface="+mn-lt"/>
              </a:rPr>
              <a:t>, and A. Montanari (2015), </a:t>
            </a:r>
            <a:r>
              <a:rPr lang="it-IT" sz="1000" dirty="0" err="1" smtClean="0">
                <a:latin typeface="+mn-lt"/>
              </a:rPr>
              <a:t>Human-impacted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waters</a:t>
            </a:r>
            <a:r>
              <a:rPr lang="it-IT" sz="1000" dirty="0" smtClean="0">
                <a:latin typeface="+mn-lt"/>
              </a:rPr>
              <a:t>: New </a:t>
            </a:r>
            <a:r>
              <a:rPr lang="it-IT" sz="1000" dirty="0" err="1" smtClean="0">
                <a:latin typeface="+mn-lt"/>
              </a:rPr>
              <a:t>perspectives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from</a:t>
            </a:r>
            <a:r>
              <a:rPr lang="it-IT" sz="1000" dirty="0" smtClean="0">
                <a:latin typeface="+mn-lt"/>
              </a:rPr>
              <a:t> global </a:t>
            </a:r>
            <a:r>
              <a:rPr lang="it-IT" sz="1000" dirty="0" err="1" smtClean="0">
                <a:latin typeface="+mn-lt"/>
              </a:rPr>
              <a:t>high-resolution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monitoring</a:t>
            </a:r>
            <a:r>
              <a:rPr lang="it-IT" sz="1000" dirty="0" smtClean="0">
                <a:latin typeface="+mn-lt"/>
              </a:rPr>
              <a:t>, </a:t>
            </a:r>
            <a:r>
              <a:rPr lang="it-IT" sz="1000" i="1" dirty="0" smtClean="0">
                <a:latin typeface="+mn-lt"/>
              </a:rPr>
              <a:t>Water </a:t>
            </a:r>
            <a:r>
              <a:rPr lang="it-IT" sz="1000" i="1" dirty="0" err="1" smtClean="0">
                <a:latin typeface="+mn-lt"/>
              </a:rPr>
              <a:t>Resour</a:t>
            </a:r>
            <a:r>
              <a:rPr lang="it-IT" sz="1000" i="1" dirty="0" smtClean="0">
                <a:latin typeface="+mn-lt"/>
              </a:rPr>
              <a:t>. </a:t>
            </a:r>
            <a:r>
              <a:rPr lang="it-IT" sz="1000" i="1" dirty="0" err="1" smtClean="0">
                <a:latin typeface="+mn-lt"/>
              </a:rPr>
              <a:t>Res</a:t>
            </a:r>
            <a:r>
              <a:rPr lang="it-IT" sz="1000" dirty="0" smtClean="0">
                <a:latin typeface="+mn-lt"/>
              </a:rPr>
              <a:t>., 51, 7064–7079, </a:t>
            </a:r>
            <a:r>
              <a:rPr lang="it-IT" sz="1000" dirty="0" err="1" smtClean="0">
                <a:latin typeface="+mn-lt"/>
              </a:rPr>
              <a:t>doi</a:t>
            </a:r>
            <a:r>
              <a:rPr lang="it-IT" sz="1000" dirty="0" smtClean="0">
                <a:latin typeface="+mn-lt"/>
              </a:rPr>
              <a:t>:10.1002/2015WR017482.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3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257175" y="750183"/>
            <a:ext cx="8639175" cy="224676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b="1" dirty="0" smtClean="0"/>
              <a:t>NOAA Nighttime Lights</a:t>
            </a:r>
          </a:p>
          <a:p>
            <a:pPr algn="just"/>
            <a:r>
              <a:rPr lang="en-US" sz="2000" dirty="0" smtClean="0">
                <a:latin typeface="+mn-lt"/>
                <a:cs typeface="Times New Roman"/>
              </a:rPr>
              <a:t>Light is expressed through a digital number (DN) ranging from 0 (no light) to 63 (maximum luminosity), proportional to radiance, as a proxy of </a:t>
            </a:r>
            <a:r>
              <a:rPr lang="en-US" sz="2000" b="1" dirty="0" smtClean="0">
                <a:latin typeface="+mn-lt"/>
                <a:cs typeface="Times New Roman"/>
              </a:rPr>
              <a:t>anthropogenic presence</a:t>
            </a:r>
            <a:endParaRPr lang="en-US" sz="2000" b="1" dirty="0" smtClean="0">
              <a:latin typeface="+mn-lt"/>
              <a:ea typeface="Calibri"/>
              <a:cs typeface="Times New Roman"/>
            </a:endParaRPr>
          </a:p>
          <a:p>
            <a:pPr algn="just"/>
            <a:r>
              <a:rPr lang="en-US" sz="2000" b="1" dirty="0" smtClean="0">
                <a:latin typeface="+mn-lt"/>
                <a:cs typeface="Times New Roman"/>
              </a:rPr>
              <a:t>Time series </a:t>
            </a:r>
            <a:r>
              <a:rPr lang="en-US" sz="2000" dirty="0" smtClean="0">
                <a:latin typeface="+mn-lt"/>
                <a:cs typeface="Times New Roman"/>
              </a:rPr>
              <a:t>from </a:t>
            </a:r>
            <a:r>
              <a:rPr lang="en-US" sz="2000" b="1" dirty="0" smtClean="0">
                <a:latin typeface="+mn-lt"/>
                <a:cs typeface="Times New Roman"/>
              </a:rPr>
              <a:t>1992</a:t>
            </a:r>
            <a:r>
              <a:rPr lang="en-US" sz="2000" dirty="0" smtClean="0">
                <a:latin typeface="+mn-lt"/>
                <a:cs typeface="Times New Roman"/>
              </a:rPr>
              <a:t> to </a:t>
            </a:r>
            <a:r>
              <a:rPr lang="en-US" sz="2000" b="1" dirty="0" smtClean="0">
                <a:latin typeface="+mn-lt"/>
                <a:cs typeface="Times New Roman"/>
              </a:rPr>
              <a:t>2013</a:t>
            </a:r>
            <a:r>
              <a:rPr lang="en-US" sz="2000" dirty="0" smtClean="0">
                <a:latin typeface="+mn-lt"/>
                <a:cs typeface="Times New Roman"/>
              </a:rPr>
              <a:t> (yearly average values)</a:t>
            </a:r>
          </a:p>
          <a:p>
            <a:pPr lvl="0" algn="just"/>
            <a:r>
              <a:rPr lang="en-US" sz="2000" b="1" dirty="0">
                <a:solidFill>
                  <a:prstClr val="black"/>
                </a:solidFill>
                <a:cs typeface="Times New Roman"/>
              </a:rPr>
              <a:t>Spatial resolution</a:t>
            </a:r>
            <a:r>
              <a:rPr lang="en-US" sz="2000" dirty="0">
                <a:solidFill>
                  <a:prstClr val="black"/>
                </a:solidFill>
                <a:cs typeface="Times New Roman"/>
              </a:rPr>
              <a:t>: 30 arc second (0.00833</a:t>
            </a:r>
            <a:r>
              <a:rPr lang="en-US" sz="2000" baseline="30000" dirty="0">
                <a:solidFill>
                  <a:prstClr val="black"/>
                </a:solidFill>
                <a:cs typeface="Times New Roman"/>
              </a:rPr>
              <a:t>o</a:t>
            </a:r>
            <a:r>
              <a:rPr lang="en-US" sz="2000" dirty="0">
                <a:solidFill>
                  <a:prstClr val="black"/>
                </a:solidFill>
                <a:cs typeface="Times New Roman"/>
              </a:rPr>
              <a:t>) - nearly </a:t>
            </a:r>
            <a:r>
              <a:rPr lang="en-US" sz="2000" b="1" dirty="0">
                <a:solidFill>
                  <a:prstClr val="black"/>
                </a:solidFill>
                <a:cs typeface="Times New Roman"/>
              </a:rPr>
              <a:t>1 km</a:t>
            </a:r>
            <a:r>
              <a:rPr lang="en-US" sz="2000" dirty="0">
                <a:solidFill>
                  <a:prstClr val="black"/>
                </a:solidFill>
                <a:cs typeface="Times New Roman"/>
              </a:rPr>
              <a:t> at the equator</a:t>
            </a:r>
          </a:p>
          <a:p>
            <a:pPr lvl="0" algn="just"/>
            <a:r>
              <a:rPr lang="en-US" sz="2000" b="1" dirty="0">
                <a:solidFill>
                  <a:prstClr val="black"/>
                </a:solidFill>
                <a:cs typeface="Times New Roman"/>
              </a:rPr>
              <a:t>Spatial extension</a:t>
            </a:r>
            <a:r>
              <a:rPr lang="en-US" sz="2000" dirty="0">
                <a:solidFill>
                  <a:prstClr val="black"/>
                </a:solidFill>
                <a:cs typeface="Times New Roman"/>
              </a:rPr>
              <a:t>: 75</a:t>
            </a:r>
            <a:r>
              <a:rPr lang="en-US" sz="2000" baseline="30000" dirty="0">
                <a:solidFill>
                  <a:prstClr val="black"/>
                </a:solidFill>
                <a:cs typeface="Times New Roman"/>
              </a:rPr>
              <a:t>o</a:t>
            </a:r>
            <a:r>
              <a:rPr lang="en-US" sz="2000" dirty="0">
                <a:solidFill>
                  <a:prstClr val="black"/>
                </a:solidFill>
                <a:cs typeface="Times New Roman"/>
              </a:rPr>
              <a:t> N – 65</a:t>
            </a:r>
            <a:r>
              <a:rPr lang="en-US" sz="2000" baseline="30000" dirty="0">
                <a:solidFill>
                  <a:prstClr val="black"/>
                </a:solidFill>
                <a:cs typeface="Times New Roman"/>
              </a:rPr>
              <a:t>o</a:t>
            </a:r>
            <a:r>
              <a:rPr lang="en-US" sz="2000" dirty="0">
                <a:solidFill>
                  <a:prstClr val="black"/>
                </a:solidFill>
                <a:cs typeface="Times New Roman"/>
              </a:rPr>
              <a:t> S, 180</a:t>
            </a:r>
            <a:r>
              <a:rPr lang="en-US" sz="2000" baseline="30000" dirty="0">
                <a:solidFill>
                  <a:prstClr val="black"/>
                </a:solidFill>
                <a:cs typeface="Times New Roman"/>
              </a:rPr>
              <a:t>o</a:t>
            </a:r>
            <a:r>
              <a:rPr lang="en-US" sz="2000" dirty="0">
                <a:solidFill>
                  <a:prstClr val="black"/>
                </a:solidFill>
                <a:cs typeface="Times New Roman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cs typeface="Times New Roman"/>
              </a:rPr>
              <a:t>W-E</a:t>
            </a:r>
            <a:endParaRPr lang="en-US" sz="20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228601" y="7"/>
            <a:ext cx="879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Data &amp; Methods</a:t>
            </a:r>
          </a:p>
        </p:txBody>
      </p:sp>
      <p:pic>
        <p:nvPicPr>
          <p:cNvPr id="96" name="Picture 2" descr="D:\Conferences\EGU2015\oral\world_nightligh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6889" y="3122750"/>
            <a:ext cx="6550222" cy="3180441"/>
          </a:xfrm>
          <a:prstGeom prst="rect">
            <a:avLst/>
          </a:prstGeom>
          <a:noFill/>
        </p:spPr>
      </p:pic>
      <p:sp>
        <p:nvSpPr>
          <p:cNvPr id="97" name="CasellaDiTesto 96"/>
          <p:cNvSpPr txBox="1"/>
          <p:nvPr/>
        </p:nvSpPr>
        <p:spPr>
          <a:xfrm>
            <a:off x="4051486" y="6306534"/>
            <a:ext cx="3832882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800" u="none" dirty="0" smtClean="0"/>
              <a:t>Source: EARTH AT NIGHT 2012, https://earthdata.nasa.gov/labs/worldview</a:t>
            </a:r>
          </a:p>
        </p:txBody>
      </p:sp>
      <p:sp>
        <p:nvSpPr>
          <p:cNvPr id="7" name="Rettangolo 6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3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Picture 6"/>
          <p:cNvPicPr>
            <a:picLocks noChangeAspect="1" noChangeArrowheads="1"/>
          </p:cNvPicPr>
          <p:nvPr/>
        </p:nvPicPr>
        <p:blipFill>
          <a:blip r:embed="rId2" cstate="print"/>
          <a:srcRect b="41155"/>
          <a:stretch>
            <a:fillRect/>
          </a:stretch>
        </p:blipFill>
        <p:spPr bwMode="auto">
          <a:xfrm>
            <a:off x="297712" y="2420888"/>
            <a:ext cx="4989195" cy="1224136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grpSp>
        <p:nvGrpSpPr>
          <p:cNvPr id="22" name="Gruppo 21"/>
          <p:cNvGrpSpPr/>
          <p:nvPr/>
        </p:nvGrpSpPr>
        <p:grpSpPr>
          <a:xfrm>
            <a:off x="297712" y="1124744"/>
            <a:ext cx="4752753" cy="1212111"/>
            <a:chOff x="297712" y="1124744"/>
            <a:chExt cx="4752753" cy="1212111"/>
          </a:xfrm>
        </p:grpSpPr>
        <p:sp>
          <p:nvSpPr>
            <p:cNvPr id="21" name="Rettangolo 20"/>
            <p:cNvSpPr/>
            <p:nvPr/>
          </p:nvSpPr>
          <p:spPr>
            <a:xfrm>
              <a:off x="297712" y="1124744"/>
              <a:ext cx="4752753" cy="121211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20" name="Gruppo 19"/>
            <p:cNvGrpSpPr/>
            <p:nvPr/>
          </p:nvGrpSpPr>
          <p:grpSpPr>
            <a:xfrm>
              <a:off x="318978" y="1135376"/>
              <a:ext cx="4703445" cy="1186108"/>
              <a:chOff x="318978" y="1135376"/>
              <a:chExt cx="4703445" cy="1186108"/>
            </a:xfrm>
          </p:grpSpPr>
          <p:pic>
            <p:nvPicPr>
              <p:cNvPr id="44034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4879"/>
              <a:stretch>
                <a:fillRect/>
              </a:stretch>
            </p:blipFill>
            <p:spPr bwMode="auto">
              <a:xfrm>
                <a:off x="318978" y="1135376"/>
                <a:ext cx="4703445" cy="951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035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680576" y="2067166"/>
                <a:ext cx="1980248" cy="254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712" y="3717032"/>
            <a:ext cx="4249103" cy="178879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6" cstate="print"/>
          <a:srcRect t="2204"/>
          <a:stretch>
            <a:fillRect/>
          </a:stretch>
        </p:blipFill>
        <p:spPr bwMode="auto">
          <a:xfrm>
            <a:off x="4769806" y="1431038"/>
            <a:ext cx="4058079" cy="169200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5" name="TextBox 11"/>
          <p:cNvSpPr txBox="1"/>
          <p:nvPr/>
        </p:nvSpPr>
        <p:spPr>
          <a:xfrm>
            <a:off x="228601" y="7"/>
            <a:ext cx="879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Data &amp; Methods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257175" y="692696"/>
            <a:ext cx="8639175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b="1" dirty="0" smtClean="0"/>
              <a:t>NOAA Nighttime Lights</a:t>
            </a:r>
          </a:p>
        </p:txBody>
      </p:sp>
      <p:grpSp>
        <p:nvGrpSpPr>
          <p:cNvPr id="23" name="Gruppo 22"/>
          <p:cNvGrpSpPr/>
          <p:nvPr/>
        </p:nvGrpSpPr>
        <p:grpSpPr>
          <a:xfrm>
            <a:off x="4515917" y="3212976"/>
            <a:ext cx="4311968" cy="1548765"/>
            <a:chOff x="4462127" y="3212976"/>
            <a:chExt cx="4311968" cy="1548765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62127" y="3212976"/>
              <a:ext cx="4311968" cy="1548765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16" name="Rettangolo 15"/>
            <p:cNvSpPr/>
            <p:nvPr/>
          </p:nvSpPr>
          <p:spPr>
            <a:xfrm>
              <a:off x="5510150" y="4678165"/>
              <a:ext cx="3164774" cy="831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39885" y="4869160"/>
            <a:ext cx="4988000" cy="154800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7" name="Rettangolo 16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9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ruppo 21"/>
          <p:cNvGrpSpPr/>
          <p:nvPr/>
        </p:nvGrpSpPr>
        <p:grpSpPr>
          <a:xfrm>
            <a:off x="467865" y="1348288"/>
            <a:ext cx="4118312" cy="2913321"/>
            <a:chOff x="467865" y="2222205"/>
            <a:chExt cx="4118312" cy="2913321"/>
          </a:xfrm>
        </p:grpSpPr>
        <p:pic>
          <p:nvPicPr>
            <p:cNvPr id="93" name="Picture 2" descr="C:\Users\User\Desktop\ppt_Durham_Alberto\river_ntw_UK.tif"/>
            <p:cNvPicPr>
              <a:picLocks noChangeAspect="1" noChangeArrowheads="1"/>
            </p:cNvPicPr>
            <p:nvPr/>
          </p:nvPicPr>
          <p:blipFill>
            <a:blip r:embed="rId2" cstate="print"/>
            <a:srcRect l="7890" t="27859" r="9862" b="27222"/>
            <a:stretch>
              <a:fillRect/>
            </a:stretch>
          </p:blipFill>
          <p:spPr bwMode="auto">
            <a:xfrm>
              <a:off x="467865" y="2222205"/>
              <a:ext cx="3710730" cy="2854408"/>
            </a:xfrm>
            <a:prstGeom prst="rect">
              <a:avLst/>
            </a:prstGeom>
            <a:noFill/>
          </p:spPr>
        </p:pic>
        <p:sp>
          <p:nvSpPr>
            <p:cNvPr id="94" name="Rettangolo 93"/>
            <p:cNvSpPr/>
            <p:nvPr/>
          </p:nvSpPr>
          <p:spPr bwMode="auto">
            <a:xfrm>
              <a:off x="3774558" y="4869712"/>
              <a:ext cx="510363" cy="2658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ttangolo 97"/>
            <p:cNvSpPr/>
            <p:nvPr/>
          </p:nvSpPr>
          <p:spPr bwMode="auto">
            <a:xfrm>
              <a:off x="4075814" y="4671238"/>
              <a:ext cx="510363" cy="2658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99" name="CasellaDiTesto 98"/>
          <p:cNvSpPr txBox="1"/>
          <p:nvPr/>
        </p:nvSpPr>
        <p:spPr>
          <a:xfrm>
            <a:off x="255181" y="3965210"/>
            <a:ext cx="8633638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000" u="none" dirty="0" smtClean="0"/>
              <a:t>http://hydrosheds.cr.usgs.gov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248210" y="701388"/>
            <a:ext cx="8639175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lvl="0" algn="just"/>
            <a:r>
              <a:rPr lang="en-US" sz="2000" b="1" dirty="0" err="1">
                <a:solidFill>
                  <a:prstClr val="black"/>
                </a:solidFill>
                <a:cs typeface="Times New Roman"/>
              </a:rPr>
              <a:t>HydroSHEDS</a:t>
            </a:r>
            <a:r>
              <a:rPr lang="en-US" sz="2000" b="1" dirty="0">
                <a:solidFill>
                  <a:prstClr val="black"/>
                </a:solidFill>
                <a:cs typeface="Times New Roman"/>
              </a:rPr>
              <a:t> river </a:t>
            </a:r>
            <a:r>
              <a:rPr lang="en-US" sz="2000" b="1" dirty="0" smtClean="0">
                <a:solidFill>
                  <a:prstClr val="black"/>
                </a:solidFill>
                <a:cs typeface="Times New Roman"/>
              </a:rPr>
              <a:t>network</a:t>
            </a:r>
            <a:endParaRPr lang="en-US" sz="2000" b="1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228601" y="7"/>
            <a:ext cx="8795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Data &amp; Methods</a:t>
            </a:r>
          </a:p>
        </p:txBody>
      </p:sp>
      <p:grpSp>
        <p:nvGrpSpPr>
          <p:cNvPr id="102" name="Gruppo 101"/>
          <p:cNvGrpSpPr/>
          <p:nvPr/>
        </p:nvGrpSpPr>
        <p:grpSpPr>
          <a:xfrm>
            <a:off x="2787722" y="4957781"/>
            <a:ext cx="3568557" cy="861774"/>
            <a:chOff x="3443018" y="5334311"/>
            <a:chExt cx="3568557" cy="861774"/>
          </a:xfrm>
        </p:grpSpPr>
        <p:grpSp>
          <p:nvGrpSpPr>
            <p:cNvPr id="8" name="Gruppo 12"/>
            <p:cNvGrpSpPr>
              <a:grpSpLocks noChangeAspect="1"/>
            </p:cNvGrpSpPr>
            <p:nvPr/>
          </p:nvGrpSpPr>
          <p:grpSpPr>
            <a:xfrm>
              <a:off x="3443018" y="5352927"/>
              <a:ext cx="851843" cy="843158"/>
              <a:chOff x="5052700" y="18375325"/>
              <a:chExt cx="2839475" cy="2810525"/>
            </a:xfrm>
          </p:grpSpPr>
          <p:sp>
            <p:nvSpPr>
              <p:cNvPr id="10" name="Rettangolo 9"/>
              <p:cNvSpPr/>
              <p:nvPr/>
            </p:nvSpPr>
            <p:spPr>
              <a:xfrm>
                <a:off x="5679125" y="19642775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1" name="Rettangolo 10"/>
              <p:cNvSpPr/>
              <p:nvPr/>
            </p:nvSpPr>
            <p:spPr>
              <a:xfrm>
                <a:off x="6002975" y="19642775"/>
                <a:ext cx="288000" cy="288000"/>
              </a:xfrm>
              <a:prstGeom prst="rect">
                <a:avLst/>
              </a:prstGeom>
              <a:solidFill>
                <a:srgbClr val="00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2" name="Rettangolo 11"/>
              <p:cNvSpPr/>
              <p:nvPr/>
            </p:nvSpPr>
            <p:spPr>
              <a:xfrm>
                <a:off x="5679125" y="19954750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3" name="Rettangolo 12"/>
              <p:cNvSpPr/>
              <p:nvPr/>
            </p:nvSpPr>
            <p:spPr>
              <a:xfrm>
                <a:off x="6002975" y="19954750"/>
                <a:ext cx="288000" cy="288000"/>
              </a:xfrm>
              <a:prstGeom prst="rect">
                <a:avLst/>
              </a:prstGeom>
              <a:solidFill>
                <a:srgbClr val="00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4" name="Rettangolo 13"/>
              <p:cNvSpPr/>
              <p:nvPr/>
            </p:nvSpPr>
            <p:spPr>
              <a:xfrm>
                <a:off x="5362450" y="19954750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6" name="Rettangolo 15"/>
              <p:cNvSpPr/>
              <p:nvPr/>
            </p:nvSpPr>
            <p:spPr>
              <a:xfrm>
                <a:off x="5362450" y="1964277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7" name="Rettangolo 16"/>
              <p:cNvSpPr/>
              <p:nvPr/>
            </p:nvSpPr>
            <p:spPr>
              <a:xfrm>
                <a:off x="5362450" y="19321150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8" name="Rettangolo 17"/>
              <p:cNvSpPr/>
              <p:nvPr/>
            </p:nvSpPr>
            <p:spPr>
              <a:xfrm>
                <a:off x="5679125" y="19321150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9" name="Rettangolo 18"/>
              <p:cNvSpPr/>
              <p:nvPr/>
            </p:nvSpPr>
            <p:spPr>
              <a:xfrm>
                <a:off x="6002975" y="19321150"/>
                <a:ext cx="288000" cy="288000"/>
              </a:xfrm>
              <a:prstGeom prst="rect">
                <a:avLst/>
              </a:prstGeom>
              <a:solidFill>
                <a:srgbClr val="00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0" name="Rettangolo 19"/>
              <p:cNvSpPr/>
              <p:nvPr/>
            </p:nvSpPr>
            <p:spPr>
              <a:xfrm>
                <a:off x="5362450" y="190138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1" name="Rettangolo 20"/>
              <p:cNvSpPr/>
              <p:nvPr/>
            </p:nvSpPr>
            <p:spPr>
              <a:xfrm>
                <a:off x="5679125" y="1901387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2" name="Rettangolo 21"/>
              <p:cNvSpPr/>
              <p:nvPr/>
            </p:nvSpPr>
            <p:spPr>
              <a:xfrm>
                <a:off x="6002975" y="19013875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3" name="Rettangolo 22"/>
              <p:cNvSpPr/>
              <p:nvPr/>
            </p:nvSpPr>
            <p:spPr>
              <a:xfrm>
                <a:off x="6324600" y="19321150"/>
                <a:ext cx="288000" cy="288000"/>
              </a:xfrm>
              <a:prstGeom prst="rect">
                <a:avLst/>
              </a:prstGeom>
              <a:solidFill>
                <a:srgbClr val="00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4" name="Rettangolo 23"/>
              <p:cNvSpPr/>
              <p:nvPr/>
            </p:nvSpPr>
            <p:spPr>
              <a:xfrm>
                <a:off x="6324600" y="19642775"/>
                <a:ext cx="288000" cy="288000"/>
              </a:xfrm>
              <a:prstGeom prst="rect">
                <a:avLst/>
              </a:prstGeom>
              <a:solidFill>
                <a:srgbClr val="0000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5" name="Rettangolo 24"/>
              <p:cNvSpPr/>
              <p:nvPr/>
            </p:nvSpPr>
            <p:spPr>
              <a:xfrm>
                <a:off x="6324600" y="19954750"/>
                <a:ext cx="288000" cy="288000"/>
              </a:xfrm>
              <a:prstGeom prst="rect">
                <a:avLst/>
              </a:prstGeom>
              <a:solidFill>
                <a:srgbClr val="00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6" name="Rettangolo 25"/>
              <p:cNvSpPr/>
              <p:nvPr/>
            </p:nvSpPr>
            <p:spPr>
              <a:xfrm>
                <a:off x="6324600" y="19013875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7" name="Rettangolo 26"/>
              <p:cNvSpPr/>
              <p:nvPr/>
            </p:nvSpPr>
            <p:spPr>
              <a:xfrm>
                <a:off x="5362450" y="186922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8" name="Rettangolo 27"/>
              <p:cNvSpPr/>
              <p:nvPr/>
            </p:nvSpPr>
            <p:spPr>
              <a:xfrm>
                <a:off x="5679125" y="186922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9" name="Rettangolo 28"/>
              <p:cNvSpPr/>
              <p:nvPr/>
            </p:nvSpPr>
            <p:spPr>
              <a:xfrm>
                <a:off x="6002975" y="18692250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0" name="Rettangolo 29"/>
              <p:cNvSpPr/>
              <p:nvPr/>
            </p:nvSpPr>
            <p:spPr>
              <a:xfrm>
                <a:off x="6324600" y="18692250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1" name="Rettangolo 30"/>
              <p:cNvSpPr/>
              <p:nvPr/>
            </p:nvSpPr>
            <p:spPr>
              <a:xfrm>
                <a:off x="6653400" y="18692250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2" name="Rettangolo 31"/>
              <p:cNvSpPr/>
              <p:nvPr/>
            </p:nvSpPr>
            <p:spPr>
              <a:xfrm>
                <a:off x="6653400" y="19013875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3" name="Rettangolo 32"/>
              <p:cNvSpPr/>
              <p:nvPr/>
            </p:nvSpPr>
            <p:spPr>
              <a:xfrm>
                <a:off x="6653400" y="19321150"/>
                <a:ext cx="288000" cy="288000"/>
              </a:xfrm>
              <a:prstGeom prst="rect">
                <a:avLst/>
              </a:prstGeom>
              <a:solidFill>
                <a:srgbClr val="00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4" name="Rettangolo 33"/>
              <p:cNvSpPr/>
              <p:nvPr/>
            </p:nvSpPr>
            <p:spPr>
              <a:xfrm>
                <a:off x="6653400" y="19642775"/>
                <a:ext cx="288000" cy="288000"/>
              </a:xfrm>
              <a:prstGeom prst="rect">
                <a:avLst/>
              </a:prstGeom>
              <a:solidFill>
                <a:srgbClr val="00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5" name="Rettangolo 34"/>
              <p:cNvSpPr/>
              <p:nvPr/>
            </p:nvSpPr>
            <p:spPr>
              <a:xfrm>
                <a:off x="6653400" y="19954750"/>
                <a:ext cx="288000" cy="288000"/>
              </a:xfrm>
              <a:prstGeom prst="rect">
                <a:avLst/>
              </a:prstGeom>
              <a:solidFill>
                <a:srgbClr val="00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6" name="Rettangolo 35"/>
              <p:cNvSpPr/>
              <p:nvPr/>
            </p:nvSpPr>
            <p:spPr>
              <a:xfrm>
                <a:off x="5362450" y="2026672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7" name="Rettangolo 36"/>
              <p:cNvSpPr/>
              <p:nvPr/>
            </p:nvSpPr>
            <p:spPr>
              <a:xfrm>
                <a:off x="5679125" y="2026672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8" name="Rettangolo 37"/>
              <p:cNvSpPr/>
              <p:nvPr/>
            </p:nvSpPr>
            <p:spPr>
              <a:xfrm>
                <a:off x="6002975" y="20266725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9" name="Rettangolo 38"/>
              <p:cNvSpPr/>
              <p:nvPr/>
            </p:nvSpPr>
            <p:spPr>
              <a:xfrm>
                <a:off x="6324600" y="20266725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0" name="Rettangolo 39"/>
              <p:cNvSpPr/>
              <p:nvPr/>
            </p:nvSpPr>
            <p:spPr>
              <a:xfrm>
                <a:off x="6653400" y="20266725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1" name="Rettangolo 40"/>
              <p:cNvSpPr/>
              <p:nvPr/>
            </p:nvSpPr>
            <p:spPr>
              <a:xfrm>
                <a:off x="6972550" y="2026672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2" name="Rettangolo 41"/>
              <p:cNvSpPr/>
              <p:nvPr/>
            </p:nvSpPr>
            <p:spPr>
              <a:xfrm>
                <a:off x="6972550" y="19954750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3" name="Rettangolo 42"/>
              <p:cNvSpPr/>
              <p:nvPr/>
            </p:nvSpPr>
            <p:spPr>
              <a:xfrm>
                <a:off x="6972550" y="19642775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4" name="Rettangolo 43"/>
              <p:cNvSpPr/>
              <p:nvPr/>
            </p:nvSpPr>
            <p:spPr>
              <a:xfrm>
                <a:off x="6972550" y="19321150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5" name="Rettangolo 44"/>
              <p:cNvSpPr/>
              <p:nvPr/>
            </p:nvSpPr>
            <p:spPr>
              <a:xfrm>
                <a:off x="6972550" y="1901387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6" name="Rettangolo 45"/>
              <p:cNvSpPr/>
              <p:nvPr/>
            </p:nvSpPr>
            <p:spPr>
              <a:xfrm>
                <a:off x="6972550" y="186922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7" name="Rettangolo 46"/>
              <p:cNvSpPr/>
              <p:nvPr/>
            </p:nvSpPr>
            <p:spPr>
              <a:xfrm>
                <a:off x="7287250" y="186922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8" name="Rettangolo 47"/>
              <p:cNvSpPr/>
              <p:nvPr/>
            </p:nvSpPr>
            <p:spPr>
              <a:xfrm>
                <a:off x="7287250" y="2026672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9" name="Rettangolo 48"/>
              <p:cNvSpPr/>
              <p:nvPr/>
            </p:nvSpPr>
            <p:spPr>
              <a:xfrm>
                <a:off x="7287250" y="19954750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0" name="Rettangolo 49"/>
              <p:cNvSpPr/>
              <p:nvPr/>
            </p:nvSpPr>
            <p:spPr>
              <a:xfrm>
                <a:off x="7287250" y="1964277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1" name="Rettangolo 50"/>
              <p:cNvSpPr/>
              <p:nvPr/>
            </p:nvSpPr>
            <p:spPr>
              <a:xfrm>
                <a:off x="7287250" y="19321150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2" name="Rettangolo 51"/>
              <p:cNvSpPr/>
              <p:nvPr/>
            </p:nvSpPr>
            <p:spPr>
              <a:xfrm>
                <a:off x="7287250" y="190138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3" name="Rettangolo 52"/>
              <p:cNvSpPr/>
              <p:nvPr/>
            </p:nvSpPr>
            <p:spPr>
              <a:xfrm>
                <a:off x="5362450" y="205858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4" name="Rettangolo 53"/>
              <p:cNvSpPr/>
              <p:nvPr/>
            </p:nvSpPr>
            <p:spPr>
              <a:xfrm>
                <a:off x="5679125" y="205858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5" name="Rettangolo 54"/>
              <p:cNvSpPr/>
              <p:nvPr/>
            </p:nvSpPr>
            <p:spPr>
              <a:xfrm>
                <a:off x="6002975" y="2058587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6" name="Rettangolo 55"/>
              <p:cNvSpPr/>
              <p:nvPr/>
            </p:nvSpPr>
            <p:spPr>
              <a:xfrm>
                <a:off x="6324600" y="2058587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7" name="Rettangolo 56"/>
              <p:cNvSpPr/>
              <p:nvPr/>
            </p:nvSpPr>
            <p:spPr>
              <a:xfrm>
                <a:off x="6653400" y="2058587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8" name="Rettangolo 57"/>
              <p:cNvSpPr/>
              <p:nvPr/>
            </p:nvSpPr>
            <p:spPr>
              <a:xfrm>
                <a:off x="6972550" y="205858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9" name="Rettangolo 58"/>
              <p:cNvSpPr/>
              <p:nvPr/>
            </p:nvSpPr>
            <p:spPr>
              <a:xfrm>
                <a:off x="7287250" y="205858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0" name="Rettangolo 59"/>
              <p:cNvSpPr/>
              <p:nvPr/>
            </p:nvSpPr>
            <p:spPr>
              <a:xfrm>
                <a:off x="5679125" y="1837532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1" name="Rettangolo 60"/>
              <p:cNvSpPr/>
              <p:nvPr/>
            </p:nvSpPr>
            <p:spPr>
              <a:xfrm>
                <a:off x="6002975" y="1837532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2" name="Rettangolo 61"/>
              <p:cNvSpPr/>
              <p:nvPr/>
            </p:nvSpPr>
            <p:spPr>
              <a:xfrm>
                <a:off x="6324600" y="1837532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3" name="Rettangolo 62"/>
              <p:cNvSpPr/>
              <p:nvPr/>
            </p:nvSpPr>
            <p:spPr>
              <a:xfrm>
                <a:off x="6653400" y="1837532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4" name="Rettangolo 63"/>
              <p:cNvSpPr/>
              <p:nvPr/>
            </p:nvSpPr>
            <p:spPr>
              <a:xfrm>
                <a:off x="6972550" y="1837532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5" name="Rettangolo 64"/>
              <p:cNvSpPr/>
              <p:nvPr/>
            </p:nvSpPr>
            <p:spPr>
              <a:xfrm>
                <a:off x="5679125" y="208978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6" name="Rettangolo 65"/>
              <p:cNvSpPr/>
              <p:nvPr/>
            </p:nvSpPr>
            <p:spPr>
              <a:xfrm>
                <a:off x="6002975" y="208978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7" name="Rettangolo 66"/>
              <p:cNvSpPr/>
              <p:nvPr/>
            </p:nvSpPr>
            <p:spPr>
              <a:xfrm>
                <a:off x="6324600" y="208978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8" name="Rettangolo 67"/>
              <p:cNvSpPr/>
              <p:nvPr/>
            </p:nvSpPr>
            <p:spPr>
              <a:xfrm>
                <a:off x="6653400" y="208978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69" name="Rettangolo 68"/>
              <p:cNvSpPr/>
              <p:nvPr/>
            </p:nvSpPr>
            <p:spPr>
              <a:xfrm>
                <a:off x="6972550" y="208978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0" name="Rettangolo 69"/>
              <p:cNvSpPr/>
              <p:nvPr/>
            </p:nvSpPr>
            <p:spPr>
              <a:xfrm>
                <a:off x="5052700" y="199547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1" name="Rettangolo 70"/>
              <p:cNvSpPr/>
              <p:nvPr/>
            </p:nvSpPr>
            <p:spPr>
              <a:xfrm>
                <a:off x="5052700" y="196427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2" name="Rettangolo 71"/>
              <p:cNvSpPr/>
              <p:nvPr/>
            </p:nvSpPr>
            <p:spPr>
              <a:xfrm>
                <a:off x="5052700" y="193211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3" name="Rettangolo 72"/>
              <p:cNvSpPr/>
              <p:nvPr/>
            </p:nvSpPr>
            <p:spPr>
              <a:xfrm>
                <a:off x="5052700" y="190138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4" name="Rettangolo 73"/>
              <p:cNvSpPr/>
              <p:nvPr/>
            </p:nvSpPr>
            <p:spPr>
              <a:xfrm>
                <a:off x="5052700" y="2026672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5" name="Rettangolo 74"/>
              <p:cNvSpPr/>
              <p:nvPr/>
            </p:nvSpPr>
            <p:spPr>
              <a:xfrm>
                <a:off x="7604175" y="199547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6" name="Rettangolo 75"/>
              <p:cNvSpPr/>
              <p:nvPr/>
            </p:nvSpPr>
            <p:spPr>
              <a:xfrm>
                <a:off x="7604175" y="196427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7" name="Rettangolo 76"/>
              <p:cNvSpPr/>
              <p:nvPr/>
            </p:nvSpPr>
            <p:spPr>
              <a:xfrm>
                <a:off x="7604175" y="19321150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8" name="Rettangolo 77"/>
              <p:cNvSpPr/>
              <p:nvPr/>
            </p:nvSpPr>
            <p:spPr>
              <a:xfrm>
                <a:off x="7604175" y="1901387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9" name="Rettangolo 78"/>
              <p:cNvSpPr/>
              <p:nvPr/>
            </p:nvSpPr>
            <p:spPr>
              <a:xfrm>
                <a:off x="7604175" y="20266725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grpSp>
          <p:nvGrpSpPr>
            <p:cNvPr id="80" name="Gruppo 84"/>
            <p:cNvGrpSpPr>
              <a:grpSpLocks noChangeAspect="1"/>
            </p:cNvGrpSpPr>
            <p:nvPr/>
          </p:nvGrpSpPr>
          <p:grpSpPr>
            <a:xfrm>
              <a:off x="4553368" y="5334311"/>
              <a:ext cx="2458207" cy="861774"/>
              <a:chOff x="10669195" y="21293844"/>
              <a:chExt cx="8194023" cy="2872577"/>
            </a:xfrm>
          </p:grpSpPr>
          <p:sp>
            <p:nvSpPr>
              <p:cNvPr id="81" name="Rettangolo 80"/>
              <p:cNvSpPr/>
              <p:nvPr/>
            </p:nvSpPr>
            <p:spPr>
              <a:xfrm>
                <a:off x="11097235" y="21293844"/>
                <a:ext cx="7765983" cy="28725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000" dirty="0" smtClean="0">
                    <a:latin typeface="+mn-lt"/>
                    <a:cs typeface="Times New Roman"/>
                  </a:rPr>
                  <a:t>River pixel</a:t>
                </a:r>
              </a:p>
              <a:p>
                <a:pPr algn="just"/>
                <a:r>
                  <a:rPr lang="en-US" sz="1000" dirty="0" smtClean="0">
                    <a:latin typeface="+mn-lt"/>
                    <a:cs typeface="Times New Roman"/>
                  </a:rPr>
                  <a:t>1 pixel – distance from the river (~ 1 km)</a:t>
                </a:r>
              </a:p>
              <a:p>
                <a:pPr algn="just"/>
                <a:r>
                  <a:rPr lang="en-US" sz="1000" dirty="0" smtClean="0">
                    <a:latin typeface="+mn-lt"/>
                    <a:cs typeface="Times New Roman"/>
                  </a:rPr>
                  <a:t>2 pixel – distance from the river (~</a:t>
                </a:r>
                <a:r>
                  <a:rPr lang="en-US" sz="1000" dirty="0" smtClean="0">
                    <a:cs typeface="Times New Roman"/>
                  </a:rPr>
                  <a:t> </a:t>
                </a:r>
                <a:r>
                  <a:rPr lang="en-US" sz="1000" dirty="0" smtClean="0">
                    <a:latin typeface="+mn-lt"/>
                    <a:cs typeface="Times New Roman"/>
                  </a:rPr>
                  <a:t>2 km)</a:t>
                </a:r>
              </a:p>
              <a:p>
                <a:pPr algn="just"/>
                <a:r>
                  <a:rPr lang="en-US" sz="1000" dirty="0" smtClean="0">
                    <a:latin typeface="+mn-lt"/>
                    <a:cs typeface="Times New Roman"/>
                  </a:rPr>
                  <a:t>3 pixel – distance from the river (~</a:t>
                </a:r>
                <a:r>
                  <a:rPr lang="en-US" sz="1000" dirty="0" smtClean="0">
                    <a:cs typeface="Times New Roman"/>
                  </a:rPr>
                  <a:t> </a:t>
                </a:r>
                <a:r>
                  <a:rPr lang="en-US" sz="1000" dirty="0" smtClean="0">
                    <a:latin typeface="+mn-lt"/>
                    <a:cs typeface="Times New Roman"/>
                  </a:rPr>
                  <a:t>3 km)</a:t>
                </a:r>
              </a:p>
              <a:p>
                <a:pPr algn="just"/>
                <a:r>
                  <a:rPr lang="en-US" sz="1000" dirty="0" smtClean="0">
                    <a:latin typeface="+mn-lt"/>
                    <a:cs typeface="Times New Roman"/>
                  </a:rPr>
                  <a:t>4 pixel – distance from the river (~</a:t>
                </a:r>
                <a:r>
                  <a:rPr lang="en-US" sz="1000" dirty="0" smtClean="0">
                    <a:cs typeface="Times New Roman"/>
                  </a:rPr>
                  <a:t> </a:t>
                </a:r>
                <a:r>
                  <a:rPr lang="en-US" sz="1000" dirty="0" smtClean="0">
                    <a:latin typeface="+mn-lt"/>
                    <a:cs typeface="Times New Roman"/>
                  </a:rPr>
                  <a:t>4 km)</a:t>
                </a:r>
              </a:p>
            </p:txBody>
          </p:sp>
          <p:sp>
            <p:nvSpPr>
              <p:cNvPr id="82" name="Rettangolo 81"/>
              <p:cNvSpPr/>
              <p:nvPr/>
            </p:nvSpPr>
            <p:spPr>
              <a:xfrm>
                <a:off x="10669195" y="21575667"/>
                <a:ext cx="288000" cy="288000"/>
              </a:xfrm>
              <a:prstGeom prst="rect">
                <a:avLst/>
              </a:prstGeom>
              <a:solidFill>
                <a:srgbClr val="0000F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3" name="Rettangolo 82"/>
              <p:cNvSpPr/>
              <p:nvPr/>
            </p:nvSpPr>
            <p:spPr>
              <a:xfrm>
                <a:off x="10669195" y="22082447"/>
                <a:ext cx="288000" cy="288000"/>
              </a:xfrm>
              <a:prstGeom prst="rect">
                <a:avLst/>
              </a:prstGeom>
              <a:solidFill>
                <a:srgbClr val="0099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4" name="Rettangolo 83"/>
              <p:cNvSpPr/>
              <p:nvPr/>
            </p:nvSpPr>
            <p:spPr>
              <a:xfrm>
                <a:off x="10669195" y="22589226"/>
                <a:ext cx="288000" cy="288000"/>
              </a:xfrm>
              <a:prstGeom prst="rect">
                <a:avLst/>
              </a:prstGeom>
              <a:solidFill>
                <a:srgbClr val="00CC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5" name="Rettangolo 84"/>
              <p:cNvSpPr/>
              <p:nvPr/>
            </p:nvSpPr>
            <p:spPr>
              <a:xfrm>
                <a:off x="10669195" y="23096005"/>
                <a:ext cx="288000" cy="288000"/>
              </a:xfrm>
              <a:prstGeom prst="rect">
                <a:avLst/>
              </a:prstGeom>
              <a:solidFill>
                <a:srgbClr val="66FF66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86" name="Rettangolo 85"/>
              <p:cNvSpPr/>
              <p:nvPr/>
            </p:nvSpPr>
            <p:spPr>
              <a:xfrm>
                <a:off x="10669195" y="23602792"/>
                <a:ext cx="288000" cy="288000"/>
              </a:xfrm>
              <a:prstGeom prst="rect">
                <a:avLst/>
              </a:prstGeom>
              <a:solidFill>
                <a:srgbClr val="99FFC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sp>
        <p:nvSpPr>
          <p:cNvPr id="87" name="Rettangolo 86"/>
          <p:cNvSpPr/>
          <p:nvPr/>
        </p:nvSpPr>
        <p:spPr>
          <a:xfrm>
            <a:off x="3576918" y="5983930"/>
            <a:ext cx="53119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1000" dirty="0" err="1" smtClean="0">
                <a:latin typeface="+mn-lt"/>
              </a:rPr>
              <a:t>Ceola</a:t>
            </a:r>
            <a:r>
              <a:rPr lang="it-IT" sz="1000" dirty="0" smtClean="0">
                <a:latin typeface="+mn-lt"/>
              </a:rPr>
              <a:t>, S., F. </a:t>
            </a:r>
            <a:r>
              <a:rPr lang="it-IT" sz="1000" dirty="0" err="1" smtClean="0">
                <a:latin typeface="+mn-lt"/>
              </a:rPr>
              <a:t>Laio</a:t>
            </a:r>
            <a:r>
              <a:rPr lang="it-IT" sz="1000" dirty="0" smtClean="0">
                <a:latin typeface="+mn-lt"/>
              </a:rPr>
              <a:t>, and A. Montanari (2015), </a:t>
            </a:r>
            <a:r>
              <a:rPr lang="it-IT" sz="1000" dirty="0" err="1" smtClean="0">
                <a:latin typeface="+mn-lt"/>
              </a:rPr>
              <a:t>Human-impacted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waters</a:t>
            </a:r>
            <a:r>
              <a:rPr lang="it-IT" sz="1000" dirty="0" smtClean="0">
                <a:latin typeface="+mn-lt"/>
              </a:rPr>
              <a:t>: New </a:t>
            </a:r>
            <a:r>
              <a:rPr lang="it-IT" sz="1000" dirty="0" err="1" smtClean="0">
                <a:latin typeface="+mn-lt"/>
              </a:rPr>
              <a:t>perspectives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from</a:t>
            </a:r>
            <a:r>
              <a:rPr lang="it-IT" sz="1000" dirty="0" smtClean="0">
                <a:latin typeface="+mn-lt"/>
              </a:rPr>
              <a:t> global </a:t>
            </a:r>
            <a:r>
              <a:rPr lang="it-IT" sz="1000" dirty="0" err="1" smtClean="0">
                <a:latin typeface="+mn-lt"/>
              </a:rPr>
              <a:t>high-resolution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monitoring</a:t>
            </a:r>
            <a:r>
              <a:rPr lang="it-IT" sz="1000" dirty="0" smtClean="0">
                <a:latin typeface="+mn-lt"/>
              </a:rPr>
              <a:t>, </a:t>
            </a:r>
            <a:r>
              <a:rPr lang="it-IT" sz="1000" i="1" dirty="0" smtClean="0">
                <a:latin typeface="+mn-lt"/>
              </a:rPr>
              <a:t>Water </a:t>
            </a:r>
            <a:r>
              <a:rPr lang="it-IT" sz="1000" i="1" dirty="0" err="1" smtClean="0">
                <a:latin typeface="+mn-lt"/>
              </a:rPr>
              <a:t>Resour</a:t>
            </a:r>
            <a:r>
              <a:rPr lang="it-IT" sz="1000" i="1" dirty="0" smtClean="0">
                <a:latin typeface="+mn-lt"/>
              </a:rPr>
              <a:t>. </a:t>
            </a:r>
            <a:r>
              <a:rPr lang="it-IT" sz="1000" i="1" dirty="0" err="1" smtClean="0">
                <a:latin typeface="+mn-lt"/>
              </a:rPr>
              <a:t>Res</a:t>
            </a:r>
            <a:r>
              <a:rPr lang="it-IT" sz="1000" dirty="0" smtClean="0">
                <a:latin typeface="+mn-lt"/>
              </a:rPr>
              <a:t>., 51, 7064–7079, </a:t>
            </a:r>
            <a:r>
              <a:rPr lang="it-IT" sz="1000" dirty="0" err="1" smtClean="0">
                <a:latin typeface="+mn-lt"/>
              </a:rPr>
              <a:t>doi</a:t>
            </a:r>
            <a:r>
              <a:rPr lang="it-IT" sz="1000" dirty="0" smtClean="0">
                <a:latin typeface="+mn-lt"/>
              </a:rPr>
              <a:t>:10.1002/2015WR017482.</a:t>
            </a:r>
          </a:p>
        </p:txBody>
      </p:sp>
      <p:sp>
        <p:nvSpPr>
          <p:cNvPr id="100" name="Rettangolo 99"/>
          <p:cNvSpPr/>
          <p:nvPr/>
        </p:nvSpPr>
        <p:spPr>
          <a:xfrm>
            <a:off x="4401880" y="1558788"/>
            <a:ext cx="4572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b="1" u="none" dirty="0" smtClean="0"/>
              <a:t>Spatial resolution</a:t>
            </a:r>
            <a:r>
              <a:rPr lang="en-US" sz="2000" u="none" dirty="0" smtClean="0"/>
              <a:t>: 30 arc second (0.00833°) - nearly </a:t>
            </a:r>
            <a:r>
              <a:rPr lang="en-US" sz="2000" b="1" u="none" dirty="0" smtClean="0"/>
              <a:t>1 km </a:t>
            </a:r>
            <a:r>
              <a:rPr lang="en-US" sz="2000" u="none" dirty="0" smtClean="0"/>
              <a:t>at the equator</a:t>
            </a:r>
          </a:p>
          <a:p>
            <a:pPr algn="just">
              <a:spcAft>
                <a:spcPts val="600"/>
              </a:spcAft>
            </a:pPr>
            <a:endParaRPr lang="en-US" sz="2000" u="none" dirty="0" smtClean="0"/>
          </a:p>
          <a:p>
            <a:pPr>
              <a:spcAft>
                <a:spcPts val="600"/>
              </a:spcAft>
            </a:pPr>
            <a:r>
              <a:rPr lang="en-US" sz="2000" b="1" u="none" dirty="0" smtClean="0"/>
              <a:t>Spatial extension: </a:t>
            </a:r>
            <a:r>
              <a:rPr lang="en-US" sz="2000" u="none" dirty="0" smtClean="0"/>
              <a:t>62° N - 55° S, 138 W- 180° E</a:t>
            </a:r>
          </a:p>
        </p:txBody>
      </p:sp>
      <p:sp>
        <p:nvSpPr>
          <p:cNvPr id="101" name="CasellaDiTesto 100"/>
          <p:cNvSpPr txBox="1"/>
          <p:nvPr/>
        </p:nvSpPr>
        <p:spPr>
          <a:xfrm>
            <a:off x="248210" y="4430699"/>
            <a:ext cx="8639175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lvl="0" algn="just"/>
            <a:r>
              <a:rPr lang="en-US" sz="2000" b="1" dirty="0" smtClean="0">
                <a:solidFill>
                  <a:prstClr val="black"/>
                </a:solidFill>
                <a:cs typeface="Times New Roman"/>
              </a:rPr>
              <a:t>Identification of 5 distance-from-river classes</a:t>
            </a:r>
            <a:endParaRPr lang="en-US" sz="2000" b="1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91" name="Rettangolo 90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3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1"/>
          <p:cNvSpPr txBox="1"/>
          <p:nvPr/>
        </p:nvSpPr>
        <p:spPr>
          <a:xfrm>
            <a:off x="228601" y="7"/>
            <a:ext cx="8795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Spatial distribution analysis:</a:t>
            </a:r>
          </a:p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GEOGRAPHICAL versus HUMAN perspective</a:t>
            </a:r>
          </a:p>
        </p:txBody>
      </p:sp>
      <p:pic>
        <p:nvPicPr>
          <p:cNvPr id="51202" name="Picture 2" descr="D:\Conferences\EESS_IIE_EPFL_19May2015\Ceolaetal-f01.tif"/>
          <p:cNvPicPr>
            <a:picLocks noChangeAspect="1" noChangeArrowheads="1"/>
          </p:cNvPicPr>
          <p:nvPr/>
        </p:nvPicPr>
        <p:blipFill>
          <a:blip r:embed="rId2" cstate="print"/>
          <a:srcRect l="42223" t="7918" r="1483" b="11590"/>
          <a:stretch>
            <a:fillRect/>
          </a:stretch>
        </p:blipFill>
        <p:spPr bwMode="auto">
          <a:xfrm>
            <a:off x="537888" y="1833767"/>
            <a:ext cx="5632755" cy="3838502"/>
          </a:xfrm>
          <a:prstGeom prst="rect">
            <a:avLst/>
          </a:prstGeom>
          <a:noFill/>
        </p:spPr>
      </p:pic>
      <p:sp>
        <p:nvSpPr>
          <p:cNvPr id="93" name="CasellaDiTesto 92"/>
          <p:cNvSpPr txBox="1"/>
          <p:nvPr/>
        </p:nvSpPr>
        <p:spPr>
          <a:xfrm>
            <a:off x="7032333" y="2430568"/>
            <a:ext cx="123337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constant </a:t>
            </a:r>
            <a:r>
              <a:rPr lang="en-US" sz="2000" dirty="0" smtClean="0"/>
              <a:t>in time</a:t>
            </a:r>
          </a:p>
        </p:txBody>
      </p:sp>
      <p:sp>
        <p:nvSpPr>
          <p:cNvPr id="94" name="CasellaDiTesto 93"/>
          <p:cNvSpPr txBox="1"/>
          <p:nvPr/>
        </p:nvSpPr>
        <p:spPr>
          <a:xfrm>
            <a:off x="7140431" y="4307125"/>
            <a:ext cx="1017180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variable</a:t>
            </a:r>
            <a:r>
              <a:rPr lang="en-US" sz="2000" dirty="0" smtClean="0"/>
              <a:t> in time</a:t>
            </a:r>
          </a:p>
        </p:txBody>
      </p:sp>
      <p:sp>
        <p:nvSpPr>
          <p:cNvPr id="95" name="CasellaDiTesto 94"/>
          <p:cNvSpPr txBox="1"/>
          <p:nvPr/>
        </p:nvSpPr>
        <p:spPr>
          <a:xfrm>
            <a:off x="275105" y="977820"/>
            <a:ext cx="863917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>
                <a:latin typeface="+mn-lt"/>
              </a:rPr>
              <a:t>Nightlight</a:t>
            </a:r>
            <a:r>
              <a:rPr lang="en-US" sz="2000" dirty="0" smtClean="0"/>
              <a:t>s are analyzed </a:t>
            </a:r>
            <a:r>
              <a:rPr lang="en-US" sz="2000" dirty="0" smtClean="0">
                <a:latin typeface="+mn-lt"/>
              </a:rPr>
              <a:t>in terms of total (SOL) and average (AOL) nocturnal luminosity values</a:t>
            </a:r>
          </a:p>
        </p:txBody>
      </p:sp>
      <p:sp>
        <p:nvSpPr>
          <p:cNvPr id="96" name="Freccia a destra 95"/>
          <p:cNvSpPr/>
          <p:nvPr/>
        </p:nvSpPr>
        <p:spPr>
          <a:xfrm>
            <a:off x="6378398" y="2747305"/>
            <a:ext cx="518615" cy="10918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7" name="Freccia a destra 96"/>
          <p:cNvSpPr/>
          <p:nvPr/>
        </p:nvSpPr>
        <p:spPr>
          <a:xfrm>
            <a:off x="6378398" y="4585743"/>
            <a:ext cx="518615" cy="10918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9" name="Rettangolo 98"/>
          <p:cNvSpPr/>
          <p:nvPr/>
        </p:nvSpPr>
        <p:spPr>
          <a:xfrm>
            <a:off x="3576918" y="5983930"/>
            <a:ext cx="53119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1000" dirty="0" err="1" smtClean="0">
                <a:latin typeface="+mn-lt"/>
              </a:rPr>
              <a:t>Ceola</a:t>
            </a:r>
            <a:r>
              <a:rPr lang="it-IT" sz="1000" dirty="0" smtClean="0">
                <a:latin typeface="+mn-lt"/>
              </a:rPr>
              <a:t>, S., F. </a:t>
            </a:r>
            <a:r>
              <a:rPr lang="it-IT" sz="1000" dirty="0" err="1" smtClean="0">
                <a:latin typeface="+mn-lt"/>
              </a:rPr>
              <a:t>Laio</a:t>
            </a:r>
            <a:r>
              <a:rPr lang="it-IT" sz="1000" dirty="0" smtClean="0">
                <a:latin typeface="+mn-lt"/>
              </a:rPr>
              <a:t>, and A. Montanari (2015), </a:t>
            </a:r>
            <a:r>
              <a:rPr lang="it-IT" sz="1000" dirty="0" err="1" smtClean="0">
                <a:latin typeface="+mn-lt"/>
              </a:rPr>
              <a:t>Human-impacted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waters</a:t>
            </a:r>
            <a:r>
              <a:rPr lang="it-IT" sz="1000" dirty="0" smtClean="0">
                <a:latin typeface="+mn-lt"/>
              </a:rPr>
              <a:t>: New </a:t>
            </a:r>
            <a:r>
              <a:rPr lang="it-IT" sz="1000" dirty="0" err="1" smtClean="0">
                <a:latin typeface="+mn-lt"/>
              </a:rPr>
              <a:t>perspectives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from</a:t>
            </a:r>
            <a:r>
              <a:rPr lang="it-IT" sz="1000" dirty="0" smtClean="0">
                <a:latin typeface="+mn-lt"/>
              </a:rPr>
              <a:t> global </a:t>
            </a:r>
            <a:r>
              <a:rPr lang="it-IT" sz="1000" dirty="0" err="1" smtClean="0">
                <a:latin typeface="+mn-lt"/>
              </a:rPr>
              <a:t>high-resolution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monitoring</a:t>
            </a:r>
            <a:r>
              <a:rPr lang="it-IT" sz="1000" dirty="0" smtClean="0">
                <a:latin typeface="+mn-lt"/>
              </a:rPr>
              <a:t>, </a:t>
            </a:r>
            <a:r>
              <a:rPr lang="it-IT" sz="1000" i="1" dirty="0" smtClean="0">
                <a:latin typeface="+mn-lt"/>
              </a:rPr>
              <a:t>Water </a:t>
            </a:r>
            <a:r>
              <a:rPr lang="it-IT" sz="1000" i="1" dirty="0" err="1" smtClean="0">
                <a:latin typeface="+mn-lt"/>
              </a:rPr>
              <a:t>Resour</a:t>
            </a:r>
            <a:r>
              <a:rPr lang="it-IT" sz="1000" i="1" dirty="0" smtClean="0">
                <a:latin typeface="+mn-lt"/>
              </a:rPr>
              <a:t>. </a:t>
            </a:r>
            <a:r>
              <a:rPr lang="it-IT" sz="1000" i="1" dirty="0" err="1" smtClean="0">
                <a:latin typeface="+mn-lt"/>
              </a:rPr>
              <a:t>Res</a:t>
            </a:r>
            <a:r>
              <a:rPr lang="it-IT" sz="1000" dirty="0" smtClean="0">
                <a:latin typeface="+mn-lt"/>
              </a:rPr>
              <a:t>., 51, 7064–7079, </a:t>
            </a:r>
            <a:r>
              <a:rPr lang="it-IT" sz="1000" dirty="0" err="1" smtClean="0">
                <a:latin typeface="+mn-lt"/>
              </a:rPr>
              <a:t>doi</a:t>
            </a:r>
            <a:r>
              <a:rPr lang="it-IT" sz="1000" dirty="0" smtClean="0">
                <a:latin typeface="+mn-lt"/>
              </a:rPr>
              <a:t>:10.1002/2015WR017482.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3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Conferences\EESS_IIE_EPFL_19May2015\Ceolaetal-f03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1685" y="1737745"/>
            <a:ext cx="6105797" cy="4320000"/>
          </a:xfrm>
          <a:prstGeom prst="rect">
            <a:avLst/>
          </a:prstGeom>
          <a:noFill/>
        </p:spPr>
      </p:pic>
      <p:sp>
        <p:nvSpPr>
          <p:cNvPr id="23" name="CasellaDiTesto 22"/>
          <p:cNvSpPr txBox="1"/>
          <p:nvPr/>
        </p:nvSpPr>
        <p:spPr>
          <a:xfrm>
            <a:off x="1183519" y="3004091"/>
            <a:ext cx="1605232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sum of nightlights for distance class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n-US" sz="1400" dirty="0" smtClean="0"/>
              <a:t>, region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400" dirty="0" smtClean="0"/>
              <a:t> and year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485" y="3013183"/>
            <a:ext cx="871538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/>
          <a:srcRect t="8939" b="5135"/>
          <a:stretch>
            <a:fillRect/>
          </a:stretch>
        </p:blipFill>
        <p:spPr bwMode="auto">
          <a:xfrm>
            <a:off x="229844" y="2068060"/>
            <a:ext cx="2481263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CasellaDiTesto 25"/>
          <p:cNvSpPr txBox="1"/>
          <p:nvPr/>
        </p:nvSpPr>
        <p:spPr>
          <a:xfrm>
            <a:off x="101009" y="2763593"/>
            <a:ext cx="923039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where:</a:t>
            </a:r>
          </a:p>
        </p:txBody>
      </p:sp>
      <p:sp>
        <p:nvSpPr>
          <p:cNvPr id="27" name="Rettangolo 26"/>
          <p:cNvSpPr/>
          <p:nvPr/>
        </p:nvSpPr>
        <p:spPr>
          <a:xfrm>
            <a:off x="180961" y="2023536"/>
            <a:ext cx="2590814" cy="627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5" cstate="print"/>
          <a:srcRect t="4461"/>
          <a:stretch>
            <a:fillRect/>
          </a:stretch>
        </p:blipFill>
        <p:spPr bwMode="auto">
          <a:xfrm>
            <a:off x="305505" y="3695715"/>
            <a:ext cx="1832699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4906" y="4260232"/>
            <a:ext cx="73818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CasellaDiTesto 29"/>
          <p:cNvSpPr txBox="1"/>
          <p:nvPr/>
        </p:nvSpPr>
        <p:spPr>
          <a:xfrm>
            <a:off x="1183519" y="4187426"/>
            <a:ext cx="1557607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nightlight value for pixel </a:t>
            </a:r>
            <a:r>
              <a:rPr lang="en-US" sz="1400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400" dirty="0" smtClean="0"/>
              <a:t>, region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400" dirty="0" smtClean="0"/>
              <a:t> and year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7" cstate="print"/>
          <a:srcRect r="13308"/>
          <a:stretch>
            <a:fillRect/>
          </a:stretch>
        </p:blipFill>
        <p:spPr bwMode="auto">
          <a:xfrm>
            <a:off x="152400" y="4905044"/>
            <a:ext cx="108585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505" y="5808027"/>
            <a:ext cx="1903215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CasellaDiTesto 32"/>
          <p:cNvSpPr txBox="1"/>
          <p:nvPr/>
        </p:nvSpPr>
        <p:spPr>
          <a:xfrm>
            <a:off x="1183518" y="4937088"/>
            <a:ext cx="1826381" cy="95410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dirty="0" smtClean="0"/>
              <a:t>total sum of nightlight within region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400" dirty="0" smtClean="0"/>
              <a:t> (all distance classes are considered) for year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228601" y="7"/>
            <a:ext cx="8795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Proximity to rivers:</a:t>
            </a:r>
          </a:p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GEOGRAPHICAL versus HUMAN perspective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242047" y="977820"/>
            <a:ext cx="8672233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The </a:t>
            </a:r>
            <a:r>
              <a:rPr lang="en-US" sz="2000" b="1" dirty="0"/>
              <a:t>average </a:t>
            </a:r>
            <a:r>
              <a:rPr lang="en-US" sz="2000" b="1" dirty="0" smtClean="0"/>
              <a:t>human proximity </a:t>
            </a:r>
            <a:r>
              <a:rPr lang="en-US" sz="2000" dirty="0"/>
              <a:t>to the river network of randomly selected pixels,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2000" i="1" baseline="-25000" dirty="0" err="1" smtClean="0">
                <a:latin typeface="Times New Roman" pitchFamily="18" charset="0"/>
                <a:cs typeface="Times New Roman" pitchFamily="18" charset="0"/>
              </a:rPr>
              <a:t>SOL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x,t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 smtClean="0"/>
              <a:t>, is defined from the nightlights frequency distribution analysis as:</a:t>
            </a:r>
            <a:endParaRPr lang="en-US" sz="2000" dirty="0"/>
          </a:p>
        </p:txBody>
      </p:sp>
      <p:sp>
        <p:nvSpPr>
          <p:cNvPr id="35" name="Rettangolo 34"/>
          <p:cNvSpPr/>
          <p:nvPr/>
        </p:nvSpPr>
        <p:spPr>
          <a:xfrm>
            <a:off x="3576918" y="6145300"/>
            <a:ext cx="53119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1000" dirty="0" err="1" smtClean="0">
                <a:latin typeface="+mn-lt"/>
              </a:rPr>
              <a:t>Ceola</a:t>
            </a:r>
            <a:r>
              <a:rPr lang="it-IT" sz="1000" dirty="0" smtClean="0">
                <a:latin typeface="+mn-lt"/>
              </a:rPr>
              <a:t>, S., F. </a:t>
            </a:r>
            <a:r>
              <a:rPr lang="it-IT" sz="1000" dirty="0" err="1" smtClean="0">
                <a:latin typeface="+mn-lt"/>
              </a:rPr>
              <a:t>Laio</a:t>
            </a:r>
            <a:r>
              <a:rPr lang="it-IT" sz="1000" dirty="0" smtClean="0">
                <a:latin typeface="+mn-lt"/>
              </a:rPr>
              <a:t>, and A. Montanari (2015), </a:t>
            </a:r>
            <a:r>
              <a:rPr lang="it-IT" sz="1000" dirty="0" err="1" smtClean="0">
                <a:latin typeface="+mn-lt"/>
              </a:rPr>
              <a:t>Human-impacted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waters</a:t>
            </a:r>
            <a:r>
              <a:rPr lang="it-IT" sz="1000" dirty="0" smtClean="0">
                <a:latin typeface="+mn-lt"/>
              </a:rPr>
              <a:t>: New </a:t>
            </a:r>
            <a:r>
              <a:rPr lang="it-IT" sz="1000" dirty="0" err="1" smtClean="0">
                <a:latin typeface="+mn-lt"/>
              </a:rPr>
              <a:t>perspectives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from</a:t>
            </a:r>
            <a:r>
              <a:rPr lang="it-IT" sz="1000" dirty="0" smtClean="0">
                <a:latin typeface="+mn-lt"/>
              </a:rPr>
              <a:t> global </a:t>
            </a:r>
            <a:r>
              <a:rPr lang="it-IT" sz="1000" dirty="0" err="1" smtClean="0">
                <a:latin typeface="+mn-lt"/>
              </a:rPr>
              <a:t>high-resolution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monitoring</a:t>
            </a:r>
            <a:r>
              <a:rPr lang="it-IT" sz="1000" dirty="0" smtClean="0">
                <a:latin typeface="+mn-lt"/>
              </a:rPr>
              <a:t>, </a:t>
            </a:r>
            <a:r>
              <a:rPr lang="it-IT" sz="1000" i="1" dirty="0" smtClean="0">
                <a:latin typeface="+mn-lt"/>
              </a:rPr>
              <a:t>Water </a:t>
            </a:r>
            <a:r>
              <a:rPr lang="it-IT" sz="1000" i="1" dirty="0" err="1" smtClean="0">
                <a:latin typeface="+mn-lt"/>
              </a:rPr>
              <a:t>Resour</a:t>
            </a:r>
            <a:r>
              <a:rPr lang="it-IT" sz="1000" i="1" dirty="0" smtClean="0">
                <a:latin typeface="+mn-lt"/>
              </a:rPr>
              <a:t>. </a:t>
            </a:r>
            <a:r>
              <a:rPr lang="it-IT" sz="1000" i="1" dirty="0" err="1" smtClean="0">
                <a:latin typeface="+mn-lt"/>
              </a:rPr>
              <a:t>Res</a:t>
            </a:r>
            <a:r>
              <a:rPr lang="it-IT" sz="1000" dirty="0" smtClean="0">
                <a:latin typeface="+mn-lt"/>
              </a:rPr>
              <a:t>., 51, 7064–7079, </a:t>
            </a:r>
            <a:r>
              <a:rPr lang="it-IT" sz="1000" dirty="0" err="1" smtClean="0">
                <a:latin typeface="+mn-lt"/>
              </a:rPr>
              <a:t>doi</a:t>
            </a:r>
            <a:r>
              <a:rPr lang="it-IT" sz="1000" dirty="0" smtClean="0">
                <a:latin typeface="+mn-lt"/>
              </a:rPr>
              <a:t>:10.1002/2015WR017482.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9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asellaDiTesto 31"/>
          <p:cNvSpPr txBox="1"/>
          <p:nvPr/>
        </p:nvSpPr>
        <p:spPr>
          <a:xfrm>
            <a:off x="821569" y="2957411"/>
            <a:ext cx="2578856" cy="73866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yearly variation of average human proximity to the river network (i.e. slope      )</a:t>
            </a:r>
          </a:p>
        </p:txBody>
      </p:sp>
      <p:sp>
        <p:nvSpPr>
          <p:cNvPr id="33" name="CasellaDiTesto 32"/>
          <p:cNvSpPr txBox="1"/>
          <p:nvPr/>
        </p:nvSpPr>
        <p:spPr>
          <a:xfrm>
            <a:off x="821569" y="3680602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dirty="0" smtClean="0"/>
              <a:t>year</a:t>
            </a:r>
          </a:p>
        </p:txBody>
      </p:sp>
      <p:sp>
        <p:nvSpPr>
          <p:cNvPr id="103" name="Rettangolo 102"/>
          <p:cNvSpPr/>
          <p:nvPr/>
        </p:nvSpPr>
        <p:spPr>
          <a:xfrm>
            <a:off x="180960" y="1969746"/>
            <a:ext cx="2905139" cy="6273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6322" name="Picture 2" descr="D:\Conferences\EESS_IIE_EPFL_19May2015\slope_dSOL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5963" y="3548165"/>
            <a:ext cx="5626303" cy="2378354"/>
          </a:xfrm>
          <a:prstGeom prst="rect">
            <a:avLst/>
          </a:prstGeom>
          <a:noFill/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 l="2649"/>
          <a:stretch>
            <a:fillRect/>
          </a:stretch>
        </p:blipFill>
        <p:spPr bwMode="auto">
          <a:xfrm>
            <a:off x="228600" y="2076183"/>
            <a:ext cx="280035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363" y="2962008"/>
            <a:ext cx="6715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5" y="4109771"/>
            <a:ext cx="6858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1" y="3738295"/>
            <a:ext cx="1238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CasellaDiTesto 28"/>
          <p:cNvSpPr txBox="1"/>
          <p:nvPr/>
        </p:nvSpPr>
        <p:spPr>
          <a:xfrm>
            <a:off x="148634" y="2738378"/>
            <a:ext cx="923039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1400" dirty="0" smtClean="0"/>
              <a:t>where: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821569" y="4071127"/>
            <a:ext cx="1877241" cy="30777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400" dirty="0" smtClean="0"/>
              <a:t>intercept</a:t>
            </a:r>
          </a:p>
        </p:txBody>
      </p:sp>
      <p:cxnSp>
        <p:nvCxnSpPr>
          <p:cNvPr id="36" name="Connettore 1 35"/>
          <p:cNvCxnSpPr/>
          <p:nvPr/>
        </p:nvCxnSpPr>
        <p:spPr>
          <a:xfrm>
            <a:off x="2286000" y="3547795"/>
            <a:ext cx="180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o 38"/>
          <p:cNvGrpSpPr/>
          <p:nvPr/>
        </p:nvGrpSpPr>
        <p:grpSpPr>
          <a:xfrm>
            <a:off x="4491038" y="1907790"/>
            <a:ext cx="1630362" cy="1298503"/>
            <a:chOff x="4071938" y="1954285"/>
            <a:chExt cx="1630362" cy="1298503"/>
          </a:xfrm>
        </p:grpSpPr>
        <p:pic>
          <p:nvPicPr>
            <p:cNvPr id="56325" name="Picture 5" descr="D:\Conferences\EESS_IIE_EPFL_19May2015\world_distSOL.tif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071938" y="2159000"/>
              <a:ext cx="1630362" cy="1093788"/>
            </a:xfrm>
            <a:prstGeom prst="rect">
              <a:avLst/>
            </a:prstGeom>
            <a:noFill/>
          </p:spPr>
        </p:pic>
        <p:sp>
          <p:nvSpPr>
            <p:cNvPr id="37" name="CasellaDiTesto 36"/>
            <p:cNvSpPr txBox="1"/>
            <p:nvPr/>
          </p:nvSpPr>
          <p:spPr>
            <a:xfrm>
              <a:off x="4514850" y="1954285"/>
              <a:ext cx="1057275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 smtClean="0"/>
                <a:t>World</a:t>
              </a:r>
            </a:p>
          </p:txBody>
        </p:sp>
      </p:grpSp>
      <p:grpSp>
        <p:nvGrpSpPr>
          <p:cNvPr id="3" name="Gruppo 39"/>
          <p:cNvGrpSpPr/>
          <p:nvPr/>
        </p:nvGrpSpPr>
        <p:grpSpPr>
          <a:xfrm>
            <a:off x="6472238" y="1907790"/>
            <a:ext cx="1630362" cy="1298503"/>
            <a:chOff x="6596063" y="1982860"/>
            <a:chExt cx="1630362" cy="1298503"/>
          </a:xfrm>
        </p:grpSpPr>
        <p:pic>
          <p:nvPicPr>
            <p:cNvPr id="56324" name="Picture 4" descr="D:\Conferences\EESS_IIE_EPFL_19May2015\eu_distSOL.tif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596063" y="2187575"/>
              <a:ext cx="1630362" cy="1093788"/>
            </a:xfrm>
            <a:prstGeom prst="rect">
              <a:avLst/>
            </a:prstGeom>
            <a:noFill/>
          </p:spPr>
        </p:pic>
        <p:sp>
          <p:nvSpPr>
            <p:cNvPr id="38" name="CasellaDiTesto 37"/>
            <p:cNvSpPr txBox="1"/>
            <p:nvPr/>
          </p:nvSpPr>
          <p:spPr>
            <a:xfrm>
              <a:off x="7038975" y="1982860"/>
              <a:ext cx="1047750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 smtClean="0"/>
                <a:t>Europe</a:t>
              </a:r>
            </a:p>
          </p:txBody>
        </p:sp>
      </p:grpSp>
      <p:sp>
        <p:nvSpPr>
          <p:cNvPr id="25" name="CasellaDiTesto 24"/>
          <p:cNvSpPr txBox="1"/>
          <p:nvPr/>
        </p:nvSpPr>
        <p:spPr>
          <a:xfrm>
            <a:off x="242047" y="977820"/>
            <a:ext cx="8672233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From a temporal trend analysis, the </a:t>
            </a:r>
            <a:r>
              <a:rPr lang="en-US" sz="2000" b="1" dirty="0"/>
              <a:t>average </a:t>
            </a:r>
            <a:r>
              <a:rPr lang="en-US" sz="2000" b="1" dirty="0" smtClean="0"/>
              <a:t>human proximity </a:t>
            </a:r>
            <a:r>
              <a:rPr lang="en-US" sz="2000" dirty="0"/>
              <a:t>to the river network </a:t>
            </a:r>
            <a:r>
              <a:rPr lang="en-US" sz="2000" b="1" dirty="0" smtClean="0"/>
              <a:t>did not significantly change in time</a:t>
            </a:r>
            <a:endParaRPr lang="en-US" sz="2000" b="1" dirty="0"/>
          </a:p>
        </p:txBody>
      </p:sp>
      <p:sp>
        <p:nvSpPr>
          <p:cNvPr id="26" name="TextBox 11"/>
          <p:cNvSpPr txBox="1"/>
          <p:nvPr/>
        </p:nvSpPr>
        <p:spPr>
          <a:xfrm>
            <a:off x="228601" y="7"/>
            <a:ext cx="8795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Proximity to rivers:</a:t>
            </a:r>
          </a:p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GEOGRAPHICAL versus HUMAN perspective</a:t>
            </a:r>
          </a:p>
        </p:txBody>
      </p:sp>
      <p:sp>
        <p:nvSpPr>
          <p:cNvPr id="27" name="Rettangolo 26"/>
          <p:cNvSpPr/>
          <p:nvPr/>
        </p:nvSpPr>
        <p:spPr>
          <a:xfrm>
            <a:off x="3576918" y="6145300"/>
            <a:ext cx="53119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1000" dirty="0" err="1" smtClean="0">
                <a:latin typeface="+mn-lt"/>
              </a:rPr>
              <a:t>Ceola</a:t>
            </a:r>
            <a:r>
              <a:rPr lang="it-IT" sz="1000" dirty="0" smtClean="0">
                <a:latin typeface="+mn-lt"/>
              </a:rPr>
              <a:t>, S., F. </a:t>
            </a:r>
            <a:r>
              <a:rPr lang="it-IT" sz="1000" dirty="0" err="1" smtClean="0">
                <a:latin typeface="+mn-lt"/>
              </a:rPr>
              <a:t>Laio</a:t>
            </a:r>
            <a:r>
              <a:rPr lang="it-IT" sz="1000" dirty="0" smtClean="0">
                <a:latin typeface="+mn-lt"/>
              </a:rPr>
              <a:t>, and A. Montanari (2015), </a:t>
            </a:r>
            <a:r>
              <a:rPr lang="it-IT" sz="1000" dirty="0" err="1" smtClean="0">
                <a:latin typeface="+mn-lt"/>
              </a:rPr>
              <a:t>Human-impacted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waters</a:t>
            </a:r>
            <a:r>
              <a:rPr lang="it-IT" sz="1000" dirty="0" smtClean="0">
                <a:latin typeface="+mn-lt"/>
              </a:rPr>
              <a:t>: New </a:t>
            </a:r>
            <a:r>
              <a:rPr lang="it-IT" sz="1000" dirty="0" err="1" smtClean="0">
                <a:latin typeface="+mn-lt"/>
              </a:rPr>
              <a:t>perspectives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from</a:t>
            </a:r>
            <a:r>
              <a:rPr lang="it-IT" sz="1000" dirty="0" smtClean="0">
                <a:latin typeface="+mn-lt"/>
              </a:rPr>
              <a:t> global </a:t>
            </a:r>
            <a:r>
              <a:rPr lang="it-IT" sz="1000" dirty="0" err="1" smtClean="0">
                <a:latin typeface="+mn-lt"/>
              </a:rPr>
              <a:t>high-resolution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monitoring</a:t>
            </a:r>
            <a:r>
              <a:rPr lang="it-IT" sz="1000" dirty="0" smtClean="0">
                <a:latin typeface="+mn-lt"/>
              </a:rPr>
              <a:t>, </a:t>
            </a:r>
            <a:r>
              <a:rPr lang="it-IT" sz="1000" i="1" dirty="0" smtClean="0">
                <a:latin typeface="+mn-lt"/>
              </a:rPr>
              <a:t>Water </a:t>
            </a:r>
            <a:r>
              <a:rPr lang="it-IT" sz="1000" i="1" dirty="0" err="1" smtClean="0">
                <a:latin typeface="+mn-lt"/>
              </a:rPr>
              <a:t>Resour</a:t>
            </a:r>
            <a:r>
              <a:rPr lang="it-IT" sz="1000" i="1" dirty="0" smtClean="0">
                <a:latin typeface="+mn-lt"/>
              </a:rPr>
              <a:t>. </a:t>
            </a:r>
            <a:r>
              <a:rPr lang="it-IT" sz="1000" i="1" dirty="0" err="1" smtClean="0">
                <a:latin typeface="+mn-lt"/>
              </a:rPr>
              <a:t>Res</a:t>
            </a:r>
            <a:r>
              <a:rPr lang="it-IT" sz="1000" dirty="0" smtClean="0">
                <a:latin typeface="+mn-lt"/>
              </a:rPr>
              <a:t>., 51, 7064–7079, </a:t>
            </a:r>
            <a:r>
              <a:rPr lang="it-IT" sz="1000" dirty="0" err="1" smtClean="0">
                <a:latin typeface="+mn-lt"/>
              </a:rPr>
              <a:t>doi</a:t>
            </a:r>
            <a:r>
              <a:rPr lang="it-IT" sz="1000" dirty="0" smtClean="0">
                <a:latin typeface="+mn-lt"/>
              </a:rPr>
              <a:t>:10.1002/2015WR017482.</a:t>
            </a:r>
          </a:p>
        </p:txBody>
      </p:sp>
      <p:sp>
        <p:nvSpPr>
          <p:cNvPr id="23" name="Rettangolo 22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9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4" y="982300"/>
            <a:ext cx="905431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However, the nightlights, and thus the associated human presence, significantly increased worldwide from 1992 to 2013</a:t>
            </a:r>
          </a:p>
        </p:txBody>
      </p:sp>
      <p:pic>
        <p:nvPicPr>
          <p:cNvPr id="57346" name="Picture 2" descr="D:\Conferences\EESS_IIE_EPFL_19May2015\ex_199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7130" y="4673036"/>
            <a:ext cx="1163117" cy="1163117"/>
          </a:xfrm>
          <a:prstGeom prst="rect">
            <a:avLst/>
          </a:prstGeom>
          <a:noFill/>
        </p:spPr>
      </p:pic>
      <p:pic>
        <p:nvPicPr>
          <p:cNvPr id="57347" name="Picture 3" descr="D:\Conferences\EESS_IIE_EPFL_19May2015\ex_2013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3117" y="4673036"/>
            <a:ext cx="1163117" cy="1163117"/>
          </a:xfrm>
          <a:prstGeom prst="rect">
            <a:avLst/>
          </a:prstGeom>
          <a:noFill/>
        </p:spPr>
      </p:pic>
      <p:sp>
        <p:nvSpPr>
          <p:cNvPr id="29" name="CasellaDiTesto 28"/>
          <p:cNvSpPr txBox="1"/>
          <p:nvPr/>
        </p:nvSpPr>
        <p:spPr>
          <a:xfrm>
            <a:off x="89685" y="1905285"/>
            <a:ext cx="8639175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b="1" dirty="0" smtClean="0"/>
              <a:t>Human distance-from-river range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89684" y="2333910"/>
            <a:ext cx="9054315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How did the human presence observed in 1992, as represented by     </a:t>
            </a:r>
            <a:r>
              <a:rPr lang="en-US" sz="2000" i="1" baseline="-25000" dirty="0" smtClean="0"/>
              <a:t>TOT</a:t>
            </a:r>
            <a:r>
              <a:rPr lang="en-US" sz="2000" dirty="0" smtClean="0"/>
              <a:t>(x,199, change its spatial distribution from 1992 to 2013?</a:t>
            </a:r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39050" y="2405063"/>
            <a:ext cx="1352550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po 34"/>
          <p:cNvGrpSpPr/>
          <p:nvPr/>
        </p:nvGrpSpPr>
        <p:grpSpPr>
          <a:xfrm>
            <a:off x="1743075" y="3171825"/>
            <a:ext cx="2428875" cy="369332"/>
            <a:chOff x="990600" y="3771900"/>
            <a:chExt cx="2428875" cy="369332"/>
          </a:xfrm>
        </p:grpSpPr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90600" y="3824288"/>
              <a:ext cx="1352550" cy="309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4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4625" y="3838575"/>
              <a:ext cx="70485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CasellaDiTesto 33"/>
            <p:cNvSpPr txBox="1"/>
            <p:nvPr/>
          </p:nvSpPr>
          <p:spPr>
            <a:xfrm>
              <a:off x="2381250" y="3771900"/>
              <a:ext cx="3238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</p:grpSp>
      <p:sp>
        <p:nvSpPr>
          <p:cNvPr id="36" name="CasellaDiTesto 35"/>
          <p:cNvSpPr txBox="1"/>
          <p:nvPr/>
        </p:nvSpPr>
        <p:spPr>
          <a:xfrm>
            <a:off x="365909" y="3145023"/>
            <a:ext cx="1577191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We define: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4356883" y="3145023"/>
            <a:ext cx="4415641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dirty="0" smtClean="0"/>
              <a:t>as reference nightlight value</a:t>
            </a:r>
          </a:p>
        </p:txBody>
      </p:sp>
      <p:grpSp>
        <p:nvGrpSpPr>
          <p:cNvPr id="3" name="Gruppo 39"/>
          <p:cNvGrpSpPr/>
          <p:nvPr/>
        </p:nvGrpSpPr>
        <p:grpSpPr>
          <a:xfrm>
            <a:off x="2790826" y="3619785"/>
            <a:ext cx="6105524" cy="707886"/>
            <a:chOff x="2724151" y="3753135"/>
            <a:chExt cx="6105524" cy="707886"/>
          </a:xfrm>
        </p:grpSpPr>
        <p:sp>
          <p:nvSpPr>
            <p:cNvPr id="38" name="CasellaDiTesto 37"/>
            <p:cNvSpPr txBox="1"/>
            <p:nvPr/>
          </p:nvSpPr>
          <p:spPr>
            <a:xfrm>
              <a:off x="2724151" y="3753135"/>
              <a:ext cx="6105524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just"/>
              <a:r>
                <a:rPr lang="en-US" sz="2000" dirty="0" smtClean="0"/>
                <a:t>distance range within which the sum of nightlights equal to              is settled</a:t>
              </a:r>
            </a:p>
          </p:txBody>
        </p:sp>
        <p:pic>
          <p:nvPicPr>
            <p:cNvPr id="3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57525" y="4152900"/>
              <a:ext cx="704850" cy="285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1175" y="3695700"/>
            <a:ext cx="8572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uppo 42"/>
          <p:cNvGrpSpPr/>
          <p:nvPr/>
        </p:nvGrpSpPr>
        <p:grpSpPr>
          <a:xfrm>
            <a:off x="2679700" y="5861286"/>
            <a:ext cx="1577976" cy="338554"/>
            <a:chOff x="2698750" y="6061876"/>
            <a:chExt cx="1577976" cy="338554"/>
          </a:xfrm>
        </p:grpSpPr>
        <p:pic>
          <p:nvPicPr>
            <p:cNvPr id="5735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698750" y="6100763"/>
              <a:ext cx="1181100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CasellaDiTesto 40"/>
            <p:cNvSpPr txBox="1"/>
            <p:nvPr/>
          </p:nvSpPr>
          <p:spPr>
            <a:xfrm>
              <a:off x="3718710" y="6061876"/>
              <a:ext cx="558016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600" dirty="0" smtClean="0"/>
                <a:t>= 4</a:t>
              </a:r>
            </a:p>
          </p:txBody>
        </p:sp>
      </p:grpSp>
      <p:grpSp>
        <p:nvGrpSpPr>
          <p:cNvPr id="5" name="Gruppo 43"/>
          <p:cNvGrpSpPr/>
          <p:nvPr/>
        </p:nvGrpSpPr>
        <p:grpSpPr>
          <a:xfrm>
            <a:off x="4775201" y="5861286"/>
            <a:ext cx="1758949" cy="338554"/>
            <a:chOff x="5327651" y="6061876"/>
            <a:chExt cx="1758949" cy="338554"/>
          </a:xfrm>
        </p:grpSpPr>
        <p:pic>
          <p:nvPicPr>
            <p:cNvPr id="5735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27651" y="6110288"/>
              <a:ext cx="1171575" cy="242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" name="CasellaDiTesto 41"/>
            <p:cNvSpPr txBox="1"/>
            <p:nvPr/>
          </p:nvSpPr>
          <p:spPr>
            <a:xfrm>
              <a:off x="6347610" y="6061876"/>
              <a:ext cx="738990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600" dirty="0" smtClean="0"/>
                <a:t>= 1.5</a:t>
              </a:r>
            </a:p>
          </p:txBody>
        </p:sp>
      </p:grpSp>
      <p:sp>
        <p:nvSpPr>
          <p:cNvPr id="45" name="CasellaDiTesto 44"/>
          <p:cNvSpPr txBox="1"/>
          <p:nvPr/>
        </p:nvSpPr>
        <p:spPr>
          <a:xfrm>
            <a:off x="3094431" y="4318236"/>
            <a:ext cx="7485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600" b="1" dirty="0" smtClean="0"/>
              <a:t>1992</a:t>
            </a:r>
          </a:p>
        </p:txBody>
      </p:sp>
      <p:sp>
        <p:nvSpPr>
          <p:cNvPr id="46" name="CasellaDiTesto 45"/>
          <p:cNvSpPr txBox="1"/>
          <p:nvPr/>
        </p:nvSpPr>
        <p:spPr>
          <a:xfrm>
            <a:off x="5280418" y="4318236"/>
            <a:ext cx="7485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1600" b="1" dirty="0" smtClean="0"/>
              <a:t>2013</a:t>
            </a:r>
          </a:p>
        </p:txBody>
      </p:sp>
      <p:sp>
        <p:nvSpPr>
          <p:cNvPr id="33" name="TextBox 11"/>
          <p:cNvSpPr txBox="1"/>
          <p:nvPr/>
        </p:nvSpPr>
        <p:spPr>
          <a:xfrm>
            <a:off x="228601" y="7"/>
            <a:ext cx="8795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Proximity to rivers:</a:t>
            </a:r>
          </a:p>
          <a:p>
            <a:pPr algn="r"/>
            <a:r>
              <a:rPr lang="en-US" sz="2400" b="1" dirty="0" smtClean="0">
                <a:solidFill>
                  <a:srgbClr val="FF0000"/>
                </a:solidFill>
              </a:rPr>
              <a:t>GEOGRAPHICAL versus HUMAN perspective</a:t>
            </a:r>
          </a:p>
        </p:txBody>
      </p:sp>
      <p:sp>
        <p:nvSpPr>
          <p:cNvPr id="35" name="Rettangolo 34"/>
          <p:cNvSpPr/>
          <p:nvPr/>
        </p:nvSpPr>
        <p:spPr>
          <a:xfrm>
            <a:off x="3576918" y="6145300"/>
            <a:ext cx="53119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1000" dirty="0" err="1" smtClean="0">
                <a:latin typeface="+mn-lt"/>
              </a:rPr>
              <a:t>Ceola</a:t>
            </a:r>
            <a:r>
              <a:rPr lang="it-IT" sz="1000" dirty="0" smtClean="0">
                <a:latin typeface="+mn-lt"/>
              </a:rPr>
              <a:t>, S., F. </a:t>
            </a:r>
            <a:r>
              <a:rPr lang="it-IT" sz="1000" dirty="0" err="1" smtClean="0">
                <a:latin typeface="+mn-lt"/>
              </a:rPr>
              <a:t>Laio</a:t>
            </a:r>
            <a:r>
              <a:rPr lang="it-IT" sz="1000" dirty="0" smtClean="0">
                <a:latin typeface="+mn-lt"/>
              </a:rPr>
              <a:t>, and A. Montanari (2015), </a:t>
            </a:r>
            <a:r>
              <a:rPr lang="it-IT" sz="1000" dirty="0" err="1" smtClean="0">
                <a:latin typeface="+mn-lt"/>
              </a:rPr>
              <a:t>Human-impacted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waters</a:t>
            </a:r>
            <a:r>
              <a:rPr lang="it-IT" sz="1000" dirty="0" smtClean="0">
                <a:latin typeface="+mn-lt"/>
              </a:rPr>
              <a:t>: New </a:t>
            </a:r>
            <a:r>
              <a:rPr lang="it-IT" sz="1000" dirty="0" err="1" smtClean="0">
                <a:latin typeface="+mn-lt"/>
              </a:rPr>
              <a:t>perspectives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from</a:t>
            </a:r>
            <a:r>
              <a:rPr lang="it-IT" sz="1000" dirty="0" smtClean="0">
                <a:latin typeface="+mn-lt"/>
              </a:rPr>
              <a:t> global </a:t>
            </a:r>
            <a:r>
              <a:rPr lang="it-IT" sz="1000" dirty="0" err="1" smtClean="0">
                <a:latin typeface="+mn-lt"/>
              </a:rPr>
              <a:t>high-resolution</a:t>
            </a:r>
            <a:r>
              <a:rPr lang="it-IT" sz="1000" dirty="0" smtClean="0">
                <a:latin typeface="+mn-lt"/>
              </a:rPr>
              <a:t> </a:t>
            </a:r>
            <a:r>
              <a:rPr lang="it-IT" sz="1000" dirty="0" err="1" smtClean="0">
                <a:latin typeface="+mn-lt"/>
              </a:rPr>
              <a:t>monitoring</a:t>
            </a:r>
            <a:r>
              <a:rPr lang="it-IT" sz="1000" dirty="0" smtClean="0">
                <a:latin typeface="+mn-lt"/>
              </a:rPr>
              <a:t>, </a:t>
            </a:r>
            <a:r>
              <a:rPr lang="it-IT" sz="1000" i="1" dirty="0" smtClean="0">
                <a:latin typeface="+mn-lt"/>
              </a:rPr>
              <a:t>Water </a:t>
            </a:r>
            <a:r>
              <a:rPr lang="it-IT" sz="1000" i="1" dirty="0" err="1" smtClean="0">
                <a:latin typeface="+mn-lt"/>
              </a:rPr>
              <a:t>Resour</a:t>
            </a:r>
            <a:r>
              <a:rPr lang="it-IT" sz="1000" i="1" dirty="0" smtClean="0">
                <a:latin typeface="+mn-lt"/>
              </a:rPr>
              <a:t>. </a:t>
            </a:r>
            <a:r>
              <a:rPr lang="it-IT" sz="1000" i="1" dirty="0" err="1" smtClean="0">
                <a:latin typeface="+mn-lt"/>
              </a:rPr>
              <a:t>Res</a:t>
            </a:r>
            <a:r>
              <a:rPr lang="it-IT" sz="1000" dirty="0" smtClean="0">
                <a:latin typeface="+mn-lt"/>
              </a:rPr>
              <a:t>., 51, 7064–7079, </a:t>
            </a:r>
            <a:r>
              <a:rPr lang="it-IT" sz="1000" dirty="0" err="1" smtClean="0">
                <a:latin typeface="+mn-lt"/>
              </a:rPr>
              <a:t>doi</a:t>
            </a:r>
            <a:r>
              <a:rPr lang="it-IT" sz="1000" dirty="0" smtClean="0">
                <a:latin typeface="+mn-lt"/>
              </a:rPr>
              <a:t>:10.1002/2015WR017482.</a:t>
            </a:r>
          </a:p>
        </p:txBody>
      </p:sp>
      <p:sp>
        <p:nvSpPr>
          <p:cNvPr id="43" name="Rettangolo 42"/>
          <p:cNvSpPr/>
          <p:nvPr/>
        </p:nvSpPr>
        <p:spPr>
          <a:xfrm>
            <a:off x="3290048" y="1609158"/>
            <a:ext cx="5598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t-IT" sz="1000" dirty="0" err="1" smtClean="0"/>
              <a:t>Ceola</a:t>
            </a:r>
            <a:r>
              <a:rPr lang="it-IT" sz="1000" dirty="0" smtClean="0"/>
              <a:t>, S., F. </a:t>
            </a:r>
            <a:r>
              <a:rPr lang="it-IT" sz="1000" dirty="0" err="1" smtClean="0"/>
              <a:t>Laio</a:t>
            </a:r>
            <a:r>
              <a:rPr lang="it-IT" sz="1000" dirty="0" smtClean="0"/>
              <a:t>, and A. Montanari (2014), Satellite </a:t>
            </a:r>
            <a:r>
              <a:rPr lang="it-IT" sz="1000" dirty="0" err="1" smtClean="0"/>
              <a:t>nighttime</a:t>
            </a:r>
            <a:r>
              <a:rPr lang="it-IT" sz="1000" dirty="0" smtClean="0"/>
              <a:t> </a:t>
            </a:r>
            <a:r>
              <a:rPr lang="it-IT" sz="1000" dirty="0" err="1" smtClean="0"/>
              <a:t>lights</a:t>
            </a:r>
            <a:r>
              <a:rPr lang="it-IT" sz="1000" dirty="0" smtClean="0"/>
              <a:t> </a:t>
            </a:r>
            <a:r>
              <a:rPr lang="it-IT" sz="1000" dirty="0" err="1" smtClean="0"/>
              <a:t>revealing</a:t>
            </a:r>
            <a:r>
              <a:rPr lang="it-IT" sz="1000" dirty="0" smtClean="0"/>
              <a:t> </a:t>
            </a:r>
            <a:r>
              <a:rPr lang="it-IT" sz="1000" dirty="0" err="1" smtClean="0"/>
              <a:t>increased</a:t>
            </a:r>
            <a:r>
              <a:rPr lang="it-IT" sz="1000" dirty="0" smtClean="0"/>
              <a:t> </a:t>
            </a:r>
            <a:r>
              <a:rPr lang="it-IT" sz="1000" dirty="0" err="1" smtClean="0"/>
              <a:t>human</a:t>
            </a:r>
            <a:r>
              <a:rPr lang="it-IT" sz="1000" dirty="0" smtClean="0"/>
              <a:t> </a:t>
            </a:r>
            <a:r>
              <a:rPr lang="it-IT" sz="1000" dirty="0" err="1" smtClean="0"/>
              <a:t>exposure</a:t>
            </a:r>
            <a:r>
              <a:rPr lang="it-IT" sz="1000" dirty="0" smtClean="0"/>
              <a:t> </a:t>
            </a:r>
            <a:r>
              <a:rPr lang="it-IT" sz="1000" dirty="0" err="1" smtClean="0"/>
              <a:t>to</a:t>
            </a:r>
            <a:r>
              <a:rPr lang="it-IT" sz="1000" dirty="0" smtClean="0"/>
              <a:t> </a:t>
            </a:r>
            <a:r>
              <a:rPr lang="it-IT" sz="1000" dirty="0" err="1" smtClean="0"/>
              <a:t>floods</a:t>
            </a:r>
            <a:r>
              <a:rPr lang="it-IT" sz="1000" dirty="0" smtClean="0"/>
              <a:t> </a:t>
            </a:r>
            <a:r>
              <a:rPr lang="it-IT" sz="1000" dirty="0" err="1" smtClean="0"/>
              <a:t>worldwide</a:t>
            </a:r>
            <a:r>
              <a:rPr lang="it-IT" sz="1000" dirty="0" smtClean="0"/>
              <a:t>, </a:t>
            </a:r>
            <a:r>
              <a:rPr lang="it-IT" sz="1000" i="1" dirty="0" err="1" smtClean="0"/>
              <a:t>Geophys</a:t>
            </a:r>
            <a:r>
              <a:rPr lang="it-IT" sz="1000" i="1" dirty="0" smtClean="0"/>
              <a:t>. </a:t>
            </a:r>
            <a:r>
              <a:rPr lang="it-IT" sz="1000" i="1" dirty="0" err="1" smtClean="0"/>
              <a:t>Res</a:t>
            </a:r>
            <a:r>
              <a:rPr lang="it-IT" sz="1000" i="1" dirty="0" smtClean="0"/>
              <a:t>. Lett., 41, 7184–7190, </a:t>
            </a:r>
            <a:r>
              <a:rPr lang="it-IT" sz="1000" dirty="0" err="1" smtClean="0"/>
              <a:t>doi</a:t>
            </a:r>
            <a:r>
              <a:rPr lang="it-IT" sz="1000" dirty="0" smtClean="0"/>
              <a:t>:10.1002/2014GL061859.</a:t>
            </a:r>
            <a:endParaRPr lang="it-IT" sz="1000" dirty="0"/>
          </a:p>
        </p:txBody>
      </p:sp>
      <p:sp>
        <p:nvSpPr>
          <p:cNvPr id="40" name="Rettangolo 39"/>
          <p:cNvSpPr/>
          <p:nvPr/>
        </p:nvSpPr>
        <p:spPr>
          <a:xfrm>
            <a:off x="142875" y="6540865"/>
            <a:ext cx="88582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/>
              <a:t>This presentation is available at </a:t>
            </a:r>
            <a:r>
              <a:rPr lang="en-US" sz="1400" dirty="0" smtClean="0">
                <a:hlinkClick r:id="rId9"/>
              </a:rPr>
              <a:t>www.albertomontanari.it</a:t>
            </a:r>
            <a:r>
              <a:rPr lang="en-US" sz="1400" dirty="0" smtClean="0"/>
              <a:t> – Email: alberto.montanari@unibo.it</a:t>
            </a:r>
            <a:endParaRPr lang="en-US" sz="1400" dirty="0"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1323</Words>
  <Application>Microsoft Office PowerPoint</Application>
  <PresentationFormat>Presentazione su schermo (4:3)</PresentationFormat>
  <Paragraphs>136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User</dc:creator>
  <cp:lastModifiedBy>sturno</cp:lastModifiedBy>
  <cp:revision>23</cp:revision>
  <dcterms:created xsi:type="dcterms:W3CDTF">2015-11-30T12:33:54Z</dcterms:created>
  <dcterms:modified xsi:type="dcterms:W3CDTF">2015-12-14T07:16:44Z</dcterms:modified>
</cp:coreProperties>
</file>